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4" r:id="rId1"/>
  </p:sldMasterIdLst>
  <p:notesMasterIdLst>
    <p:notesMasterId r:id="rId37"/>
  </p:notesMasterIdLst>
  <p:handoutMasterIdLst>
    <p:handoutMasterId r:id="rId38"/>
  </p:handoutMasterIdLst>
  <p:sldIdLst>
    <p:sldId id="262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</p:sldIdLst>
  <p:sldSz cx="9906000" cy="6858000" type="A4"/>
  <p:notesSz cx="9866313" cy="67548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FF9933"/>
    <a:srgbClr val="FF9900"/>
    <a:srgbClr val="00FF00"/>
    <a:srgbClr val="CCCC00"/>
    <a:srgbClr val="FFFF99"/>
    <a:srgbClr val="FFFFCC"/>
    <a:srgbClr val="66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5" autoAdjust="0"/>
    <p:restoredTop sz="94491" autoAdjust="0"/>
  </p:normalViewPr>
  <p:slideViewPr>
    <p:cSldViewPr snapToGrid="0">
      <p:cViewPr varScale="1">
        <p:scale>
          <a:sx n="76" d="100"/>
          <a:sy n="76" d="100"/>
        </p:scale>
        <p:origin x="-222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0" y="0"/>
            <a:ext cx="42767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15088"/>
            <a:ext cx="42751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0" y="6415088"/>
            <a:ext cx="42767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E159DA02-98E5-4735-8E17-D06F6F79382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91175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6738" y="506413"/>
            <a:ext cx="3659187" cy="2533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4450" y="3209925"/>
            <a:ext cx="7237413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1175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fld id="{E051BF72-9753-494A-BEB9-2BC55346B8F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0"/>
            <a:ext cx="9906000" cy="111601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5" name="Rectangle 24"/>
          <p:cNvSpPr>
            <a:spLocks noChangeArrowheads="1"/>
          </p:cNvSpPr>
          <p:nvPr userDrawn="1"/>
        </p:nvSpPr>
        <p:spPr bwMode="auto">
          <a:xfrm>
            <a:off x="4532313" y="3200400"/>
            <a:ext cx="193833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defTabSz="958850">
              <a:spcBef>
                <a:spcPct val="20000"/>
              </a:spcBef>
              <a:defRPr/>
            </a:pPr>
            <a:r>
              <a:rPr lang="en-US" sz="2000" b="0" dirty="0"/>
              <a:t>www.hp-see.eu</a:t>
            </a:r>
            <a:endParaRPr lang="el-GR" sz="2000" b="0" dirty="0"/>
          </a:p>
        </p:txBody>
      </p:sp>
      <p:sp>
        <p:nvSpPr>
          <p:cNvPr id="6" name="Rectangle 25"/>
          <p:cNvSpPr>
            <a:spLocks noChangeArrowheads="1"/>
          </p:cNvSpPr>
          <p:nvPr userDrawn="1"/>
        </p:nvSpPr>
        <p:spPr bwMode="auto">
          <a:xfrm>
            <a:off x="4313238" y="1887538"/>
            <a:ext cx="2149475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defTabSz="958850">
              <a:spcBef>
                <a:spcPct val="20000"/>
              </a:spcBef>
              <a:defRPr/>
            </a:pPr>
            <a:r>
              <a:rPr lang="en-US" sz="3200" dirty="0"/>
              <a:t>HP-SEE</a:t>
            </a:r>
            <a:endParaRPr lang="el-GR" sz="3200" dirty="0"/>
          </a:p>
        </p:txBody>
      </p:sp>
      <p:pic>
        <p:nvPicPr>
          <p:cNvPr id="7" name="Picture 8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448425" y="1781175"/>
            <a:ext cx="3457575" cy="312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1476" name="Rectangle 20"/>
          <p:cNvSpPr>
            <a:spLocks noGrp="1" noChangeArrowheads="1"/>
          </p:cNvSpPr>
          <p:nvPr>
            <p:ph type="ctrTitle" sz="quarter"/>
          </p:nvPr>
        </p:nvSpPr>
        <p:spPr>
          <a:xfrm>
            <a:off x="373063" y="2401888"/>
            <a:ext cx="6059487" cy="862012"/>
          </a:xfrm>
          <a:noFill/>
        </p:spPr>
        <p:txBody>
          <a:bodyPr lIns="91440" tIns="45720" rIns="91440" bIns="45720"/>
          <a:lstStyle>
            <a:lvl1pPr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el-GR"/>
          </a:p>
        </p:txBody>
      </p:sp>
      <p:sp>
        <p:nvSpPr>
          <p:cNvPr id="531484" name="Rectangle 2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42900" y="3736975"/>
            <a:ext cx="6076950" cy="1042988"/>
          </a:xfrm>
        </p:spPr>
        <p:txBody>
          <a:bodyPr lIns="91440" tIns="45720" rIns="91440" bIns="45720"/>
          <a:lstStyle>
            <a:lvl1pPr marL="0" indent="0" algn="r">
              <a:buFont typeface="Wingdings" pitchFamily="2" charset="2"/>
              <a:buNone/>
              <a:defRPr sz="1600" b="1">
                <a:solidFill>
                  <a:schemeClr val="accent2"/>
                </a:solidFill>
                <a:latin typeface="Arial" charset="0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l-GR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578600"/>
            <a:ext cx="9906000" cy="293688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The HP-SEE initiative is co-funded by the European Commission under the FP7 Research Infrastructures contract no. 261499</a:t>
            </a:r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6FF91E3B-5632-4D57-8C12-2010D243C53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5198F25A-73FC-4CC4-B018-E35EC773F49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88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7613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</a:t>
            </a:r>
            <a:fld id="{7A68D024-57A0-49AE-B632-346D64F8455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6F451C46-4393-441E-93C5-CF35D590DDA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</a:t>
            </a:r>
            <a:fld id="{B1BBC2F4-ADBB-42AC-B644-2ACEEFA7B63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B6C1AD45-CD94-42E5-9749-A797D7DDCA1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207A9F39-80A6-4B22-99A7-2382DEBAF8E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A87D9F17-2AE1-4BBC-99A2-E1FC1035AC2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4CD15784-A4D4-4040-9C39-FED48C7CC3E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81863" y="-4763"/>
            <a:ext cx="2428875" cy="6578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-4763" y="-4763"/>
            <a:ext cx="7134226" cy="6578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835999D3-4B11-44F4-90A9-12F0B0F8504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-4763" y="-4763"/>
            <a:ext cx="8134351" cy="11255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2088" y="1652588"/>
            <a:ext cx="9518650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1300"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FC6DEEAA-4254-47F9-B9C1-23068DF0BBA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1160463"/>
            <a:ext cx="9906000" cy="4921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 userDrawn="1"/>
        </p:nvSpPr>
        <p:spPr bwMode="auto">
          <a:xfrm>
            <a:off x="0" y="1114425"/>
            <a:ext cx="9906000" cy="49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65" r:id="rId5"/>
    <p:sldLayoutId id="2147483670" r:id="rId6"/>
    <p:sldLayoutId id="2147483664" r:id="rId7"/>
    <p:sldLayoutId id="2147483663" r:id="rId8"/>
    <p:sldLayoutId id="2147483671" r:id="rId9"/>
    <p:sldLayoutId id="2147483672" r:id="rId10"/>
    <p:sldLayoutId id="2147483662" r:id="rId11"/>
  </p:sldLayoutIdLst>
  <p:hf hdr="0" dt="0"/>
  <p:txStyles>
    <p:titleStyle>
      <a:lvl1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+mj-lt"/>
          <a:ea typeface="+mj-ea"/>
          <a:cs typeface="+mj-cs"/>
        </a:defRPr>
      </a:lvl1pPr>
      <a:lvl2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2pPr>
      <a:lvl3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3pPr>
      <a:lvl4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4pPr>
      <a:lvl5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5pPr>
      <a:lvl6pPr marL="4572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6pPr>
      <a:lvl7pPr marL="9144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7pPr>
      <a:lvl8pPr marL="13716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8pPr>
      <a:lvl9pPr marL="18288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58775" indent="-358775" algn="l" defTabSz="958850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300038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2pPr>
      <a:lvl3pPr marL="1196975" indent="-238125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>
          <a:solidFill>
            <a:schemeClr val="tx1"/>
          </a:solidFill>
          <a:latin typeface="+mn-lt"/>
          <a:cs typeface="+mn-cs"/>
        </a:defRPr>
      </a:lvl3pPr>
      <a:lvl4pPr marL="1674813" indent="-238125" algn="l" defTabSz="95885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155825" indent="-239713" algn="l" defTabSz="958850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6130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30702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5274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9846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 sz="quarter"/>
          </p:nvPr>
        </p:nvSpPr>
        <p:spPr>
          <a:noFill/>
        </p:spPr>
        <p:txBody>
          <a:bodyPr/>
          <a:lstStyle/>
          <a:p>
            <a:pPr eaLnBrk="1" hangingPunct="1"/>
            <a:r>
              <a:rPr lang="sr-Latn-CS" sz="2000" smtClean="0"/>
              <a:t>Primjer upotrebe HPC resursa – Izračunavanja u dinamici fluida i hemijskim procesima </a:t>
            </a:r>
            <a:endParaRPr lang="en-US" sz="2000" smtClean="0"/>
          </a:p>
        </p:txBody>
      </p:sp>
      <p:sp>
        <p:nvSpPr>
          <p:cNvPr id="15362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Sreten Lekic</a:t>
            </a:r>
            <a:endParaRPr lang="sr-Latn-CS" smtClean="0"/>
          </a:p>
          <a:p>
            <a:pPr eaLnBrk="1" hangingPunct="1"/>
            <a:r>
              <a:rPr lang="en-US" smtClean="0"/>
              <a:t>Prirodno-matematicki fakultet</a:t>
            </a:r>
            <a:endParaRPr lang="sr-Latn-CS" smtClean="0"/>
          </a:p>
          <a:p>
            <a:pPr eaLnBrk="1" hangingPunct="1"/>
            <a:r>
              <a:rPr lang="sr-Latn-CS" smtClean="0"/>
              <a:t>Univerzitet u Banjoj Luci</a:t>
            </a:r>
            <a:endParaRPr lang="en-US" smtClean="0"/>
          </a:p>
        </p:txBody>
      </p:sp>
      <p:sp>
        <p:nvSpPr>
          <p:cNvPr id="15363" name="Rectangle 7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smtClean="0"/>
              <a:t>The HP-SEE initiative is co-funded by the European Commission under the FP7 Research Infrastructures contract no. 261499</a:t>
            </a:r>
            <a:endParaRPr lang="el-G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128000" cy="1139825"/>
          </a:xfrm>
        </p:spPr>
        <p:txBody>
          <a:bodyPr/>
          <a:lstStyle/>
          <a:p>
            <a:r>
              <a:rPr lang="sr-Latn-CS" smtClean="0"/>
              <a:t>Šta je CFD?</a:t>
            </a:r>
            <a:endParaRPr lang="en-US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8000" y="1641475"/>
            <a:ext cx="8915400" cy="5111750"/>
          </a:xfrm>
        </p:spPr>
        <p:txBody>
          <a:bodyPr/>
          <a:lstStyle/>
          <a:p>
            <a:r>
              <a:rPr lang="sr-Latn-CS" sz="2800" smtClean="0"/>
              <a:t>Priprema problema iz oblasti dinamike fluida za rješavanje pomoću računara</a:t>
            </a:r>
          </a:p>
          <a:p>
            <a:r>
              <a:rPr lang="sr-Latn-CS" sz="2800" smtClean="0"/>
              <a:t>Dijeljenje oblasti računanja (radne površine, ili zapremine) na mrežu elementarnih površina, odnosno zapremina)</a:t>
            </a:r>
          </a:p>
          <a:p>
            <a:r>
              <a:rPr lang="sr-Latn-CS" sz="2800" smtClean="0"/>
              <a:t>Zadavanje početnih i graničnih uslova i rješavanje parcijalnih diferencijalnih jednačina transportnih i termodinamičkih procesa metodom konačnih elemenata (površina i zapremina) numerički, postupkom iteracije </a:t>
            </a:r>
          </a:p>
          <a:p>
            <a:r>
              <a:rPr lang="sr-Latn-CS" sz="2800" smtClean="0"/>
              <a:t>Obrada i vizualizacija rezultata u prostoru i vremenu</a:t>
            </a:r>
            <a:endParaRPr lang="en-US" sz="280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z="3000" smtClean="0"/>
              <a:t>Ograničenja i problemi CFD </a:t>
            </a:r>
            <a:endParaRPr lang="en-US" sz="3000" smtClean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657350"/>
            <a:ext cx="8915400" cy="5040313"/>
          </a:xfrm>
        </p:spPr>
        <p:txBody>
          <a:bodyPr/>
          <a:lstStyle/>
          <a:p>
            <a:r>
              <a:rPr lang="sr-Latn-CS" sz="2800" smtClean="0"/>
              <a:t>Problemi CFD računanja na 32bit-nim platformama:  zbog ograničenja u memorijskom adresiranju programi za dizajniranje 2D, a posebno 3D mreža, nisu u toku rada uzimali više od 1,5 GB memorije, odnosno do približno1,5 miliona ćelija.</a:t>
            </a:r>
          </a:p>
          <a:p>
            <a:r>
              <a:rPr lang="sr-Latn-CS" sz="2800" smtClean="0"/>
              <a:t>CFD programi koji bi prihvatili mreže ove veličine sami su nakon uvođenja raznih fizičkih mehanizama i pretpostavki brzo zauzimali blizu 4 GB 32bit-no adresabilne memorije, što je bila i krajnja granica koja se nije mogla preći</a:t>
            </a:r>
          </a:p>
          <a:p>
            <a:pPr>
              <a:buFont typeface="Wingdings" pitchFamily="2" charset="2"/>
              <a:buNone/>
            </a:pPr>
            <a:endParaRPr lang="en-US" sz="280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z="3000" smtClean="0"/>
              <a:t>Načini prevazilaženja problema</a:t>
            </a:r>
            <a:endParaRPr lang="en-US" sz="3000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sr-Latn-CS" sz="2800" smtClean="0"/>
              <a:t>Ograničenje veličine memorije samo djelimično se rješavao segmentacijom radne zapremine (površine)</a:t>
            </a:r>
            <a:r>
              <a:rPr lang="en-US" sz="2800" smtClean="0"/>
              <a:t/>
            </a:r>
            <a:br>
              <a:rPr lang="en-US" sz="2800" smtClean="0"/>
            </a:br>
            <a:endParaRPr lang="sr-Latn-CS" sz="2800" smtClean="0"/>
          </a:p>
          <a:p>
            <a:r>
              <a:rPr lang="sr-Latn-CS" sz="2800" smtClean="0"/>
              <a:t>Dijeljenje na oblasti sa periodičnim ponavljanjem, na aksijalno simetrične oblasti i slično smanjio je potrebnu memoriju, ali tako ponuđeni rezultati davali su “simetrično” ponavljana rješenja što je ponekad bilo daleko od realne situacije.</a:t>
            </a:r>
            <a:endParaRPr lang="en-US" sz="280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108950" cy="1139825"/>
          </a:xfrm>
        </p:spPr>
        <p:txBody>
          <a:bodyPr/>
          <a:lstStyle/>
          <a:p>
            <a:r>
              <a:rPr lang="sr-Latn-CS" sz="3000" smtClean="0"/>
              <a:t>Prednosti i ograničenja 64bit-nih platformi</a:t>
            </a:r>
            <a:endParaRPr lang="en-US" sz="3000" smtClean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sr-Latn-CS" smtClean="0"/>
              <a:t>Problem 64bit-nog adresiranja teoretski bi rješio problem memorije</a:t>
            </a:r>
            <a:r>
              <a:rPr lang="en-US" smtClean="0"/>
              <a:t/>
            </a:r>
            <a:br>
              <a:rPr lang="en-US" smtClean="0"/>
            </a:br>
            <a:endParaRPr lang="sr-Latn-CS" smtClean="0"/>
          </a:p>
          <a:p>
            <a:r>
              <a:rPr lang="sr-Latn-CS" smtClean="0"/>
              <a:t>U praksi, komercijalne višeprocesorske jedinice imaju do 8GB raspoložive RAM memorije koja prije  računanja može biti na raspolaganju programu.  </a:t>
            </a:r>
            <a:endParaRPr lang="en-US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z="3000" smtClean="0"/>
              <a:t>Djelimično rješenje nedovoljne veličine RAM memorije</a:t>
            </a:r>
            <a:endParaRPr lang="en-US" sz="3000" smtClean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sr-Latn-CS" sz="2800" smtClean="0"/>
              <a:t>Particioniranje radne oblasti i dodjeljivanje manjih cjelina procesorima pojedinačno. Uslov, a i problem je da prije particioniranja program ne smije preći raspoloživu memoriju.</a:t>
            </a:r>
            <a:r>
              <a:rPr lang="en-US" sz="2800" smtClean="0"/>
              <a:t/>
            </a:r>
            <a:br>
              <a:rPr lang="en-US" sz="2800" smtClean="0"/>
            </a:br>
            <a:endParaRPr lang="sr-Latn-CS" sz="2800" smtClean="0"/>
          </a:p>
          <a:p>
            <a:r>
              <a:rPr lang="sr-Latn-CS" sz="2800" smtClean="0"/>
              <a:t>Nakon particioniranja u batch modu (StarCD i Fluent) rješavanje se predaje raspoloživom broju procesora. </a:t>
            </a:r>
            <a:r>
              <a:rPr lang="en-US" sz="2800" smtClean="0"/>
              <a:t/>
            </a:r>
            <a:br>
              <a:rPr lang="en-US" sz="2800" smtClean="0"/>
            </a:br>
            <a:endParaRPr lang="sr-Latn-CS" sz="2800" smtClean="0"/>
          </a:p>
          <a:p>
            <a:r>
              <a:rPr lang="sr-Latn-CS" sz="2800" smtClean="0"/>
              <a:t>Smanjena je i mogućnost da u toku jednog iterativnog koraka dođe do prevelikog zahtjeva za memorijom</a:t>
            </a:r>
          </a:p>
          <a:p>
            <a:endParaRPr lang="en-US" sz="280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z="3400" smtClean="0"/>
              <a:t>Problemi komercijalnog softvera</a:t>
            </a:r>
            <a:endParaRPr lang="en-US" sz="3400" smtClean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2088" y="1652588"/>
            <a:ext cx="9518650" cy="3789362"/>
          </a:xfrm>
        </p:spPr>
        <p:txBody>
          <a:bodyPr/>
          <a:lstStyle/>
          <a:p>
            <a:r>
              <a:rPr lang="sr-Latn-CS" sz="3200" smtClean="0"/>
              <a:t>Dodatni financijski uslovi za podršku povećanom broju procesora</a:t>
            </a:r>
            <a:r>
              <a:rPr lang="en-US" sz="3200" smtClean="0"/>
              <a:t/>
            </a:r>
            <a:br>
              <a:rPr lang="en-US" sz="3200" smtClean="0"/>
            </a:br>
            <a:endParaRPr lang="sr-Latn-CS" sz="3200" smtClean="0"/>
          </a:p>
          <a:p>
            <a:r>
              <a:rPr lang="sr-Latn-CS" sz="3200" smtClean="0"/>
              <a:t>Zahtjev za stalnim obnavljanjem teko poskupljenih usluga</a:t>
            </a:r>
          </a:p>
          <a:p>
            <a:pPr>
              <a:buFont typeface="Wingdings" pitchFamily="2" charset="2"/>
              <a:buNone/>
            </a:pPr>
            <a:endParaRPr lang="en-US" sz="320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700"/>
            <a:ext cx="9906000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29600" y="5805488"/>
            <a:ext cx="1044575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6085" name="Object 5"/>
          <p:cNvGraphicFramePr>
            <a:graphicFrameLocks noChangeAspect="1"/>
          </p:cNvGraphicFramePr>
          <p:nvPr>
            <p:ph idx="4294967295"/>
          </p:nvPr>
        </p:nvGraphicFramePr>
        <p:xfrm>
          <a:off x="2951163" y="2620963"/>
          <a:ext cx="3997325" cy="1160462"/>
        </p:xfrm>
        <a:graphic>
          <a:graphicData uri="http://schemas.openxmlformats.org/presentationml/2006/ole">
            <p:oleObj spid="_x0000_s46085" name="CorelDRAW" r:id="rId5" imgW="3895725" imgH="1200150" progId="CorelDRAW.Graphic.12">
              <p:embed/>
            </p:oleObj>
          </a:graphicData>
        </a:graphic>
      </p:graphicFrame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1052513" y="4173538"/>
            <a:ext cx="7739062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2000">
                <a:solidFill>
                  <a:srgbClr val="660066"/>
                </a:solidFill>
              </a:rPr>
              <a:t>Detaljni poluempirijski modeli sagorjevanja.</a:t>
            </a:r>
          </a:p>
          <a:p>
            <a:pPr algn="ctr"/>
            <a:r>
              <a:rPr lang="en-US" sz="2000">
                <a:solidFill>
                  <a:srgbClr val="660066"/>
                </a:solidFill>
              </a:rPr>
              <a:t>Karakteristike plamene zone I emisija gasova </a:t>
            </a:r>
          </a:p>
          <a:p>
            <a:pPr algn="ctr"/>
            <a:endParaRPr lang="en-US" sz="2000">
              <a:solidFill>
                <a:srgbClr val="660066"/>
              </a:solidFill>
            </a:endParaRPr>
          </a:p>
          <a:p>
            <a:pPr algn="ctr"/>
            <a:r>
              <a:rPr lang="en-US">
                <a:solidFill>
                  <a:schemeClr val="bg1"/>
                </a:solidFill>
              </a:rPr>
              <a:t>Aktivnosti MFBL</a:t>
            </a:r>
          </a:p>
          <a:p>
            <a:pPr algn="ctr"/>
            <a:endParaRPr lang="sr-Latn-CS">
              <a:solidFill>
                <a:srgbClr val="FF9933"/>
              </a:solidFill>
            </a:endParaRPr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1052513" y="1143000"/>
            <a:ext cx="78009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en-US" b="0">
              <a:solidFill>
                <a:srgbClr val="000000"/>
              </a:solidFill>
            </a:endParaRPr>
          </a:p>
          <a:p>
            <a:pPr algn="ctr"/>
            <a:r>
              <a:rPr lang="en-GB" sz="3600" u="sng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</a:rPr>
              <a:t>CFD simulacije</a:t>
            </a:r>
            <a:endParaRPr lang="en-US" sz="3600" b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smtClean="0"/>
              <a:t>CILJEVI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5300" y="1341438"/>
            <a:ext cx="8915400" cy="4784725"/>
          </a:xfrm>
        </p:spPr>
        <p:txBody>
          <a:bodyPr/>
          <a:lstStyle/>
          <a:p>
            <a:r>
              <a:rPr lang="en-US" sz="2800" smtClean="0"/>
              <a:t>CFD </a:t>
            </a:r>
            <a:r>
              <a:rPr lang="sr-Latn-CS" sz="2800" smtClean="0"/>
              <a:t>modelovanje i procesi gorenja</a:t>
            </a:r>
            <a:endParaRPr lang="en-US" sz="2800" smtClean="0"/>
          </a:p>
          <a:p>
            <a:r>
              <a:rPr lang="sr-Latn-CS" sz="2800" smtClean="0"/>
              <a:t>Analiza hemijskih reakcija u procesu sagorjevanja</a:t>
            </a:r>
            <a:endParaRPr lang="en-US" sz="2800" smtClean="0"/>
          </a:p>
          <a:p>
            <a:r>
              <a:rPr lang="sr-Latn-CS" sz="2800" smtClean="0"/>
              <a:t>Raspodjele pritisaka, brzina, temperatura i ostalih fizičkih veličina</a:t>
            </a:r>
          </a:p>
          <a:p>
            <a:r>
              <a:rPr lang="sr-Latn-CS" sz="2800" smtClean="0"/>
              <a:t>Koncentracije i dinamika ulaznih sastojaka vazduha i goriva</a:t>
            </a:r>
          </a:p>
          <a:p>
            <a:r>
              <a:rPr lang="sr-Latn-CS" sz="2800" smtClean="0"/>
              <a:t>Koncentracije i osobine emisije produkata  sagorjevanja (CO,CO</a:t>
            </a:r>
            <a:r>
              <a:rPr lang="sr-Latn-CS" sz="2800" baseline="-25000" smtClean="0"/>
              <a:t>2</a:t>
            </a:r>
            <a:r>
              <a:rPr lang="sr-Latn-CS" sz="2800" smtClean="0"/>
              <a:t>, H</a:t>
            </a:r>
            <a:r>
              <a:rPr lang="sr-Latn-CS" sz="2800" baseline="-25000" smtClean="0"/>
              <a:t>2</a:t>
            </a:r>
            <a:r>
              <a:rPr lang="sr-Latn-CS" sz="2800" smtClean="0"/>
              <a:t>O, NO</a:t>
            </a:r>
            <a:r>
              <a:rPr lang="sr-Latn-CS" sz="2800" baseline="-25000" smtClean="0"/>
              <a:t>x</a:t>
            </a:r>
            <a:r>
              <a:rPr lang="sr-Latn-CS" sz="2800" smtClean="0"/>
              <a:t> i drugih)</a:t>
            </a:r>
            <a:endParaRPr lang="en-US" sz="2800" smtClean="0"/>
          </a:p>
          <a:p>
            <a:pPr>
              <a:buFont typeface="Wingdings" pitchFamily="2" charset="2"/>
              <a:buNone/>
            </a:pP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113713" cy="1100138"/>
          </a:xfrm>
        </p:spPr>
        <p:txBody>
          <a:bodyPr/>
          <a:lstStyle/>
          <a:p>
            <a:r>
              <a:rPr lang="sr-Latn-CS" sz="3000" smtClean="0"/>
              <a:t>Kreiranje 3D mreže</a:t>
            </a:r>
            <a:endParaRPr lang="en-US" sz="3000" smtClean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0838" y="5381625"/>
            <a:ext cx="9204325" cy="1174750"/>
          </a:xfrm>
        </p:spPr>
        <p:txBody>
          <a:bodyPr/>
          <a:lstStyle/>
          <a:p>
            <a:r>
              <a:rPr lang="sr-Latn-CS" sz="1800" smtClean="0"/>
              <a:t>Trodimenzionalna mreža isječka plašta gorionika koja formira oko 800 000 ćelija oblika tetraedra i omogućava rješavanje parcijalnih diferencijalnih jednačina transportnih i termodinamičkih procesa, te posebnih manifestacija dinamike fluida metodom konačnih zapremina</a:t>
            </a:r>
            <a:endParaRPr lang="en-US" sz="1800" smtClean="0"/>
          </a:p>
        </p:txBody>
      </p:sp>
      <p:pic>
        <p:nvPicPr>
          <p:cNvPr id="48132" name="Picture 4" descr="mrez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3038" y="1349375"/>
            <a:ext cx="5694362" cy="39544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08000" y="5791200"/>
            <a:ext cx="8915400" cy="1655763"/>
          </a:xfrm>
        </p:spPr>
        <p:txBody>
          <a:bodyPr/>
          <a:lstStyle/>
          <a:p>
            <a:r>
              <a:rPr lang="sr-Latn-CS" sz="1800" smtClean="0"/>
              <a:t>Mreže su kreirane u pretprocesorskim paketima StarCD Softvera -  Prostar i Fluentovog Gambita, a zatim se prema mogućnostima 32bit-nih i 64bit-nih </a:t>
            </a:r>
            <a:r>
              <a:rPr lang="en-US" sz="1800" smtClean="0"/>
              <a:t>verzija</a:t>
            </a:r>
            <a:r>
              <a:rPr lang="sr-Latn-CS" sz="1800" smtClean="0"/>
              <a:t> ovih CFD broj ćelija povećava adaptacijama mreže u glavnom  programu</a:t>
            </a:r>
            <a:endParaRPr lang="en-US" sz="1800" smtClean="0"/>
          </a:p>
        </p:txBody>
      </p:sp>
      <p:pic>
        <p:nvPicPr>
          <p:cNvPr id="49155" name="Picture 3" descr="punamrez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2513" y="1255713"/>
            <a:ext cx="6470650" cy="4492625"/>
          </a:xfrm>
          <a:prstGeom prst="rect">
            <a:avLst/>
          </a:prstGeom>
          <a:noFill/>
        </p:spPr>
      </p:pic>
      <p:sp>
        <p:nvSpPr>
          <p:cNvPr id="4915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113713" cy="1100138"/>
          </a:xfrm>
        </p:spPr>
        <p:txBody>
          <a:bodyPr/>
          <a:lstStyle/>
          <a:p>
            <a:r>
              <a:rPr lang="sr-Latn-CS" smtClean="0">
                <a:latin typeface="Arial" charset="0"/>
              </a:rPr>
              <a:t>Kreiranje 3D mreže</a:t>
            </a: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4763" y="-4763"/>
            <a:ext cx="8134351" cy="1116013"/>
          </a:xfrm>
        </p:spPr>
        <p:txBody>
          <a:bodyPr/>
          <a:lstStyle/>
          <a:p>
            <a:r>
              <a:rPr lang="sr-Latn-CS" smtClean="0"/>
              <a:t>Stabilnost rješenja</a:t>
            </a:r>
            <a:endParaRPr lang="en-US" smtClean="0"/>
          </a:p>
        </p:txBody>
      </p:sp>
      <p:pic>
        <p:nvPicPr>
          <p:cNvPr id="50179" name="Picture 3" descr="rezmonitor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5350" y="1341438"/>
            <a:ext cx="7800975" cy="50022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74625" y="5961063"/>
            <a:ext cx="9518650" cy="896937"/>
          </a:xfrm>
        </p:spPr>
        <p:txBody>
          <a:bodyPr/>
          <a:lstStyle/>
          <a:p>
            <a:r>
              <a:rPr lang="sr-Latn-CS" sz="1800" smtClean="0"/>
              <a:t>Raspodjela po brzinama u jednoj od poprečnih ravni plašta gorionika (StarCD)</a:t>
            </a:r>
            <a:endParaRPr lang="en-US" sz="1800" smtClean="0"/>
          </a:p>
        </p:txBody>
      </p:sp>
      <p:pic>
        <p:nvPicPr>
          <p:cNvPr id="51203" name="Picture 3" descr="bryogl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28738" y="1257300"/>
            <a:ext cx="6626225" cy="4602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213475"/>
            <a:ext cx="9048750" cy="479425"/>
          </a:xfrm>
        </p:spPr>
        <p:txBody>
          <a:bodyPr/>
          <a:lstStyle/>
          <a:p>
            <a:r>
              <a:rPr lang="sr-Latn-CS" sz="1800" smtClean="0"/>
              <a:t>Prikaz raspodjele brzina u istoj ravni u u istom rezimu rada u Fluentu</a:t>
            </a:r>
            <a:endParaRPr lang="en-US" sz="1800" smtClean="0"/>
          </a:p>
        </p:txBody>
      </p:sp>
      <p:pic>
        <p:nvPicPr>
          <p:cNvPr id="52227" name="Picture 3" descr="rezslikbrzine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63663" y="1506538"/>
            <a:ext cx="6630987" cy="472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46088" y="5713413"/>
            <a:ext cx="8915400" cy="719137"/>
          </a:xfrm>
        </p:spPr>
        <p:txBody>
          <a:bodyPr/>
          <a:lstStyle/>
          <a:p>
            <a:r>
              <a:rPr lang="en-US" smtClean="0"/>
              <a:t>Temperaturna raspodjela u Fluentu</a:t>
            </a:r>
          </a:p>
        </p:txBody>
      </p:sp>
      <p:pic>
        <p:nvPicPr>
          <p:cNvPr id="53251" name="Picture 3" descr="temp01Pa_11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22500" y="1663700"/>
            <a:ext cx="5538788" cy="3843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97025"/>
            <a:ext cx="9906000" cy="528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Galerija rezultata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28625" y="260350"/>
            <a:ext cx="8915400" cy="7921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 smtClean="0"/>
              <a:t>Velocities distribution at the narrow segment of burner mantle</a:t>
            </a:r>
          </a:p>
        </p:txBody>
      </p:sp>
      <p:pic>
        <p:nvPicPr>
          <p:cNvPr id="56323" name="Picture 3" descr="rezveldist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2513" y="1700213"/>
            <a:ext cx="6143625" cy="43767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4795838" y="2708275"/>
            <a:ext cx="4605337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1800" b="0">
                <a:solidFill>
                  <a:schemeClr val="tx1"/>
                </a:solidFill>
              </a:rPr>
              <a:t>Y =0.4694-2.24371 X-25367.73856 X\+</a:t>
            </a:r>
          </a:p>
          <a:p>
            <a:pPr algn="ctr" eaLnBrk="0" hangingPunct="0"/>
            <a:r>
              <a:rPr lang="en-US" sz="1800" b="0">
                <a:solidFill>
                  <a:schemeClr val="tx1"/>
                </a:solidFill>
              </a:rPr>
              <a:t>(2)+8.3427E6 X\+(3)+3.04111E8 X\+</a:t>
            </a:r>
          </a:p>
          <a:p>
            <a:pPr algn="ctr" eaLnBrk="0" hangingPunct="0"/>
            <a:r>
              <a:rPr lang="en-US" sz="1800" b="0">
                <a:solidFill>
                  <a:schemeClr val="tx1"/>
                </a:solidFill>
              </a:rPr>
              <a:t>(4)-2.3206E11 X\</a:t>
            </a:r>
          </a:p>
          <a:p>
            <a:pPr algn="ctr" eaLnBrk="0" hangingPunct="0"/>
            <a:r>
              <a:rPr lang="en-US" sz="1800" b="0">
                <a:solidFill>
                  <a:schemeClr val="tx1"/>
                </a:solidFill>
              </a:rPr>
              <a:t>+(5)+9.46953E12 X\+(6)+1.45424E15 X\+(7)-</a:t>
            </a:r>
          </a:p>
          <a:p>
            <a:pPr algn="ctr" eaLnBrk="0" hangingPunct="0"/>
            <a:r>
              <a:rPr lang="en-US" sz="1800" b="0">
                <a:solidFill>
                  <a:schemeClr val="tx1"/>
                </a:solidFill>
              </a:rPr>
              <a:t>1.15033E17 X\+(8)+1.95103E18 X\+(9)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0838" y="476250"/>
            <a:ext cx="7312025" cy="792163"/>
          </a:xfrm>
          <a:noFill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smtClean="0"/>
              <a:t>Estimated  a polynomial  fitted curve for semi-empirical  modeling of velocities distribution</a:t>
            </a:r>
          </a:p>
        </p:txBody>
      </p:sp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600" y="944563"/>
            <a:ext cx="8191500" cy="584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rezNO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0300" y="1268413"/>
            <a:ext cx="7489825" cy="5235575"/>
          </a:xfrm>
          <a:prstGeom prst="rect">
            <a:avLst/>
          </a:prstGeom>
          <a:noFill/>
        </p:spPr>
      </p:pic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428625" y="260350"/>
            <a:ext cx="8915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58775" indent="-358775" defTabSz="958850" eaLnBrk="0" hangingPunct="0">
              <a:lnSpc>
                <a:spcPct val="80000"/>
              </a:lnSpc>
              <a:spcBef>
                <a:spcPct val="20000"/>
              </a:spcBef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en-US" sz="1800" b="0">
                <a:solidFill>
                  <a:schemeClr val="tx1"/>
                </a:solidFill>
                <a:latin typeface="Verdana" pitchFamily="34" charset="0"/>
              </a:rPr>
              <a:t>Mass fraction of NO at the narrow segment of burner mantle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50838" y="333375"/>
            <a:ext cx="7739062" cy="709613"/>
          </a:xfrm>
        </p:spPr>
        <p:txBody>
          <a:bodyPr/>
          <a:lstStyle/>
          <a:p>
            <a:r>
              <a:rPr lang="en-US" sz="2000" smtClean="0"/>
              <a:t>Estimated  family of curves for further fitting and semi-empirical  modeling of NO concentration</a:t>
            </a:r>
          </a:p>
        </p:txBody>
      </p:sp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4725" y="908050"/>
            <a:ext cx="7019925" cy="542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28625" y="158750"/>
            <a:ext cx="7696200" cy="1081088"/>
          </a:xfrm>
        </p:spPr>
        <p:txBody>
          <a:bodyPr/>
          <a:lstStyle/>
          <a:p>
            <a:r>
              <a:rPr lang="en-US" sz="1800" smtClean="0"/>
              <a:t>Flux with average velocity about  ms</a:t>
            </a:r>
            <a:r>
              <a:rPr lang="en-US" sz="1800" baseline="30000" smtClean="0"/>
              <a:t>-1</a:t>
            </a:r>
            <a:r>
              <a:rPr lang="en-US" sz="1800" smtClean="0"/>
              <a:t> and  faster flux (2 ms</a:t>
            </a:r>
            <a:r>
              <a:rPr lang="en-US" sz="1800" baseline="30000" smtClean="0"/>
              <a:t>-1</a:t>
            </a:r>
            <a:r>
              <a:rPr lang="en-US" sz="1800" smtClean="0"/>
              <a:t>) at figure below on next page give near values of power. Efficiency is falling down.</a:t>
            </a:r>
          </a:p>
        </p:txBody>
      </p:sp>
      <p:pic>
        <p:nvPicPr>
          <p:cNvPr id="60419" name="Picture 3" descr="rezslikbrzine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63663" y="1895475"/>
            <a:ext cx="6086475" cy="43354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rezbrzina5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838" y="1303338"/>
            <a:ext cx="7391400" cy="52657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08000" y="188913"/>
            <a:ext cx="7600950" cy="936625"/>
          </a:xfrm>
        </p:spPr>
        <p:txBody>
          <a:bodyPr/>
          <a:lstStyle/>
          <a:p>
            <a:r>
              <a:rPr lang="en-US" smtClean="0"/>
              <a:t>Temperature distribution show the highest values above the holes of inner mantle </a:t>
            </a:r>
          </a:p>
        </p:txBody>
      </p:sp>
      <p:pic>
        <p:nvPicPr>
          <p:cNvPr id="62467" name="Picture 3" descr="rezslikatemppla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3563" y="1914525"/>
            <a:ext cx="6005512" cy="42783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08000" y="260350"/>
            <a:ext cx="7588250" cy="820738"/>
          </a:xfrm>
        </p:spPr>
        <p:txBody>
          <a:bodyPr/>
          <a:lstStyle/>
          <a:p>
            <a:r>
              <a:rPr lang="en-US" sz="2000" smtClean="0"/>
              <a:t>Temperature of burner mantle segment at the end of burner (about 700 K) and  at 40 kW power. </a:t>
            </a:r>
          </a:p>
        </p:txBody>
      </p:sp>
      <p:pic>
        <p:nvPicPr>
          <p:cNvPr id="63491" name="Picture 3" descr="rezslikradplast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1196975"/>
            <a:ext cx="6786563" cy="48339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71450" y="207963"/>
            <a:ext cx="7950200" cy="863600"/>
          </a:xfrm>
        </p:spPr>
        <p:txBody>
          <a:bodyPr/>
          <a:lstStyle/>
          <a:p>
            <a:r>
              <a:rPr lang="en-US" sz="2000" smtClean="0"/>
              <a:t>Temperature of burner mantle segment at the end of burner (about 1000 K) and  at 50 kW power.</a:t>
            </a:r>
          </a:p>
        </p:txBody>
      </p:sp>
      <p:pic>
        <p:nvPicPr>
          <p:cNvPr id="64515" name="Picture 3" descr="reztemplpast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150" y="1273175"/>
            <a:ext cx="7467600" cy="5319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65540" name="Picture 4" descr="rezslikaAr1plast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25550" y="1277938"/>
            <a:ext cx="6883400" cy="49037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28625" y="333375"/>
            <a:ext cx="8915400" cy="892175"/>
          </a:xfrm>
        </p:spPr>
        <p:txBody>
          <a:bodyPr/>
          <a:lstStyle/>
          <a:p>
            <a:r>
              <a:rPr lang="en-US" sz="2000" smtClean="0"/>
              <a:t>Strong stream of creating NO above the slits</a:t>
            </a:r>
          </a:p>
        </p:txBody>
      </p:sp>
      <p:pic>
        <p:nvPicPr>
          <p:cNvPr id="66563" name="Picture 3" descr="rezslikaNO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2750" y="1182688"/>
            <a:ext cx="7702550" cy="54879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67588" name="Picture 4" descr="rezslikaAr1plastc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9650" y="1504950"/>
            <a:ext cx="7135813" cy="508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68612" name="Picture 4" descr="rezslikaNOpla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41425"/>
            <a:ext cx="8048625" cy="5616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69636" name="Picture 4" descr="slikaCO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11288" y="1379538"/>
            <a:ext cx="6691312" cy="4765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70660" name="Picture 4" descr="rezdistrCH4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1325" y="1531938"/>
            <a:ext cx="6376988" cy="4543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71684" name="Picture 4" descr="rezslikaCO2c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3" y="1287463"/>
            <a:ext cx="7469187" cy="5321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72708" name="Picture 4" descr="slikaCO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11288" y="1430338"/>
            <a:ext cx="6691312" cy="4765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Pitanja?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EGRID-ppt-template">
  <a:themeElements>
    <a:clrScheme name="HP-SE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54A94"/>
      </a:accent1>
      <a:accent2>
        <a:srgbClr val="103152"/>
      </a:accent2>
      <a:accent3>
        <a:srgbClr val="FFFFFF"/>
      </a:accent3>
      <a:accent4>
        <a:srgbClr val="00B050"/>
      </a:accent4>
      <a:accent5>
        <a:srgbClr val="42ADC5"/>
      </a:accent5>
      <a:accent6>
        <a:srgbClr val="FF0000"/>
      </a:accent6>
      <a:hlink>
        <a:srgbClr val="0070C0"/>
      </a:hlink>
      <a:folHlink>
        <a:srgbClr val="5297DD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EEGRID-ppt-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SEEGRID-ppt-template</Template>
  <TotalTime>1404</TotalTime>
  <Words>629</Words>
  <Application>Microsoft Office PowerPoint</Application>
  <PresentationFormat>A4 Paper (210x297 mm)</PresentationFormat>
  <Paragraphs>62</Paragraphs>
  <Slides>35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9" baseType="lpstr">
      <vt:lpstr>Arial</vt:lpstr>
      <vt:lpstr>Verdana</vt:lpstr>
      <vt:lpstr>Wingdings</vt:lpstr>
      <vt:lpstr>Times New Roman</vt:lpstr>
      <vt:lpstr>Tahoma</vt:lpstr>
      <vt:lpstr>SEEGRID-ppt-template</vt:lpstr>
      <vt:lpstr>SEEGRID-ppt-template</vt:lpstr>
      <vt:lpstr>SEEGRID-ppt-template</vt:lpstr>
      <vt:lpstr>SEEGRID-ppt-template</vt:lpstr>
      <vt:lpstr>SEEGRID-ppt-template</vt:lpstr>
      <vt:lpstr>SEEGRID-ppt-template</vt:lpstr>
      <vt:lpstr>SEEGRID-ppt-template</vt:lpstr>
      <vt:lpstr>SEEGRID-ppt-template</vt:lpstr>
      <vt:lpstr>CorelDRAW 12.0 Graphic</vt:lpstr>
      <vt:lpstr>Primjer upotrebe HPC resursa – Izračunavanja u dinamici fluida i hemijskim procesima </vt:lpstr>
      <vt:lpstr>Šta je CFD?</vt:lpstr>
      <vt:lpstr>Ograničenja i problemi CFD </vt:lpstr>
      <vt:lpstr>Načini prevazilaženja problema</vt:lpstr>
      <vt:lpstr>Prednosti i ograničenja 64bit-nih platformi</vt:lpstr>
      <vt:lpstr>Djelimično rješenje nedovoljne veličine RAM memorije</vt:lpstr>
      <vt:lpstr>Problemi komercijalnog softvera</vt:lpstr>
      <vt:lpstr>Slide 8</vt:lpstr>
      <vt:lpstr>CILJEVI</vt:lpstr>
      <vt:lpstr>Kreiranje 3D mreže</vt:lpstr>
      <vt:lpstr>Kreiranje 3D mreže</vt:lpstr>
      <vt:lpstr>Stabilnost rješenja</vt:lpstr>
      <vt:lpstr>Slide 13</vt:lpstr>
      <vt:lpstr>Slide 14</vt:lpstr>
      <vt:lpstr>Slide 15</vt:lpstr>
      <vt:lpstr>Slide 16</vt:lpstr>
      <vt:lpstr>Galerija rezultata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Pitanja?</vt:lpstr>
    </vt:vector>
  </TitlesOfParts>
  <Company>edet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&lt;Presentation Title&gt; &lt;Presentation Subtitle&gt;</dc:title>
  <dc:creator>nvog</dc:creator>
  <cp:lastModifiedBy>badaboom</cp:lastModifiedBy>
  <cp:revision>44</cp:revision>
  <dcterms:created xsi:type="dcterms:W3CDTF">2004-04-29T08:03:52Z</dcterms:created>
  <dcterms:modified xsi:type="dcterms:W3CDTF">2011-02-24T09:56:11Z</dcterms:modified>
</cp:coreProperties>
</file>