
<file path=[Content_Types].xml><?xml version="1.0" encoding="utf-8"?>
<Types xmlns="http://schemas.openxmlformats.org/package/2006/content-types">
  <Override PartName="/ppt/slideLayouts/slideLayout4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Masters/slideMaster12.xml" ContentType="application/vnd.openxmlformats-officedocument.presentationml.slideMaster+xml"/>
  <Override PartName="/ppt/slideLayouts/slideLayout105.xml" ContentType="application/vnd.openxmlformats-officedocument.presentationml.slideLayout+xml"/>
  <Override PartName="/ppt/slides/slide18.xml" ContentType="application/vnd.openxmlformats-officedocument.presentationml.slide+xml"/>
  <Override PartName="/ppt/slideLayouts/slideLayout77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s/slide28.xml" ContentType="application/vnd.openxmlformats-officedocument.presentationml.slide+xml"/>
  <Override PartName="/ppt/slideLayouts/slideLayout87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96.xml" ContentType="application/vnd.openxmlformats-officedocument.presentationml.slideLayout+xml"/>
  <Override PartName="/ppt/slideMasters/slideMaster7.xml" ContentType="application/vnd.openxmlformats-officedocument.presentationml.slideMaster+xml"/>
  <Override PartName="/ppt/notesMasters/notesMaster1.xml" ContentType="application/vnd.openxmlformats-officedocument.presentationml.notesMaster+xml"/>
  <Override PartName="/ppt/slideLayouts/slideLayout15.xml" ContentType="application/vnd.openxmlformats-officedocument.presentationml.slideLayout+xml"/>
  <Override PartName="/ppt/theme/theme1.xml" ContentType="application/vnd.openxmlformats-officedocument.theme+xml"/>
  <Override PartName="/ppt/slideLayouts/slideLayout24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7.xml" ContentType="application/vnd.openxmlformats-officedocument.theme+xml"/>
  <Default Extension="jpeg" ContentType="image/jpeg"/>
  <Override PartName="/ppt/slideLayouts/slideLayout63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s/slide13.xml" ContentType="application/vnd.openxmlformats-officedocument.presentationml.slide+xml"/>
  <Override PartName="/ppt/slideLayouts/slideLayout72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2.xml" ContentType="application/vnd.openxmlformats-officedocument.theme+xml"/>
  <Override PartName="/ppt/slides/slide23.xml" ContentType="application/vnd.openxmlformats-officedocument.presentationml.slide+xml"/>
  <Override PartName="/ppt/slideLayouts/slideLayout49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91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s/slide19.xml" ContentType="application/vnd.openxmlformats-officedocument.presentationml.slide+xml"/>
  <Override PartName="/ppt/slideLayouts/slideLayout78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s/slide29.xml" ContentType="application/vnd.openxmlformats-officedocument.presentationml.slide+xml"/>
  <Override PartName="/ppt/slideLayouts/slideLayout88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8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s/slide14.xml" ContentType="application/vnd.openxmlformats-officedocument.presentationml.slide+xml"/>
  <Override PartName="/ppt/slideLayouts/slideLayout73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13.xml" ContentType="application/vnd.openxmlformats-officedocument.theme+xml"/>
  <Override PartName="/ppt/slides/slide24.xml" ContentType="application/vnd.openxmlformats-officedocument.presentationml.slide+xml"/>
  <Default Extension="bin" ContentType="application/vnd.openxmlformats-officedocument.presentationml.printerSettings"/>
  <Override PartName="/ppt/slideLayouts/slideLayout83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s/slide33.xml" ContentType="application/vnd.openxmlformats-officedocument.presentationml.slide+xml"/>
  <Override PartName="/ppt/slides/slide5.xml" ContentType="application/vnd.openxmlformats-officedocument.presentationml.slide+xml"/>
  <Default Extension="xml" ContentType="application/xml"/>
  <Override PartName="/ppt/slideLayouts/slideLayout6.xml" ContentType="application/vnd.openxmlformats-officedocument.presentationml.slideLayout+xml"/>
  <Override PartName="/ppt/slideMasters/slideMaster3.xml" ContentType="application/vnd.openxmlformats-officedocument.presentationml.slideMaster+xml"/>
  <Override PartName="/ppt/tableStyles.xml" ContentType="application/vnd.openxmlformats-officedocument.presentationml.tableStyles+xml"/>
  <Override PartName="/ppt/slideLayouts/slideLayout69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app.xml" ContentType="application/vnd.openxmlformats-officedocument.extended-properties+xml"/>
  <Override PartName="/ppt/slideLayouts/slideLayout98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Masters/slideMaster9.xml" ContentType="application/vnd.openxmlformats-officedocument.presentationml.slideMaster+xml"/>
  <Override PartName="/docProps/core.xml" ContentType="application/vnd.openxmlformats-package.core-properties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9.xml" ContentType="application/vnd.openxmlformats-officedocument.theme+xml"/>
  <Override PartName="/ppt/slideLayouts/slideLayout102.xml" ContentType="application/vnd.openxmlformats-officedocument.presentationml.slideLayout+xml"/>
  <Override PartName="/ppt/slides/slide15.xml" ContentType="application/vnd.openxmlformats-officedocument.presentationml.slide+xml"/>
  <Override PartName="/ppt/slideLayouts/slideLayout74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s/slide25.xml" ContentType="application/vnd.openxmlformats-officedocument.presentationml.slide+xml"/>
  <Override PartName="/ppt/slideLayouts/slideLayout84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s/slide34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Layouts/slideLayout93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37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46.xml" ContentType="application/vnd.openxmlformats-officedocument.presentationml.slideLayout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Layouts/slideLayout5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s/slide16.xml" ContentType="application/vnd.openxmlformats-officedocument.presentationml.slide+xml"/>
  <Override PartName="/ppt/slideLayouts/slideLayout7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113.xml" ContentType="application/vnd.openxmlformats-officedocument.presentationml.slideLayout+xml"/>
  <Default Extension="rels" ContentType="application/vnd.openxmlformats-package.relationships+xml"/>
  <Override PartName="/ppt/slides/slide26.xml" ContentType="application/vnd.openxmlformats-officedocument.presentationml.slide+xml"/>
  <Override PartName="/ppt/slideLayouts/slideLayout85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s/slide35.xml" ContentType="application/vnd.openxmlformats-officedocument.presentationml.slide+xml"/>
  <Override PartName="/ppt/slides/slide7.xml" ContentType="application/vnd.openxmlformats-officedocument.presentationml.slide+xml"/>
  <Override PartName="/ppt/slideLayouts/slideLayout9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Layouts/slideLayout109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8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2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s/slide11.xml" ContentType="application/vnd.openxmlformats-officedocument.presentationml.slide+xml"/>
  <Override PartName="/ppt/slideLayouts/slideLayout70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10.xml" ContentType="application/vnd.openxmlformats-officedocument.theme+xml"/>
  <Override PartName="/ppt/slides/slide21.xml" ContentType="application/vnd.openxmlformats-officedocument.presentationml.slide+xml"/>
  <Override PartName="/ppt/slideLayouts/slideLayout47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s/slide30.xml" ContentType="application/vnd.openxmlformats-officedocument.presentationml.slide+xml"/>
  <Override PartName="/ppt/slideMasters/slideMaster11.xml" ContentType="application/vnd.openxmlformats-officedocument.presentationml.slideMaster+xml"/>
  <Override PartName="/ppt/slideLayouts/slideLayout5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04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s/slide17.xml" ContentType="application/vnd.openxmlformats-officedocument.presentationml.slide+xml"/>
  <Override PartName="/ppt/slideLayouts/slideLayout76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s/slide27.xml" ContentType="application/vnd.openxmlformats-officedocument.presentationml.slide+xml"/>
  <Override PartName="/ppt/slideLayouts/slideLayout86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s/slide8.xml" ContentType="application/vnd.openxmlformats-officedocument.presentationml.slide+xml"/>
  <Override PartName="/ppt/slideLayouts/slideLayout9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6.xml" ContentType="application/vnd.openxmlformats-officedocument.presentationml.slideMaster+xml"/>
  <Default Extension="pdf" ContentType="application/pdf"/>
  <Override PartName="/ppt/slideLayouts/slideLayout14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71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11.xml" ContentType="application/vnd.openxmlformats-officedocument.theme+xml"/>
  <Override PartName="/ppt/slides/slide22.xml" ContentType="application/vnd.openxmlformats-officedocument.presentationml.slide+xml"/>
  <Override PartName="/ppt/slideLayouts/slideLayout48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s/slide31.xml" ContentType="application/vnd.openxmlformats-officedocument.presentationml.slide+xml"/>
  <Override PartName="/ppt/slides/slide3.xml" ContentType="application/vnd.openxmlformats-officedocument.presentationml.slide+xml"/>
  <Override PartName="/ppt/slideLayouts/slideLayout90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Masters/slideMaster1.xml" ContentType="application/vnd.openxmlformats-officedocument.presentationml.slideMaster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r:id="rId1"/>
    <p:sldMasterId r:id="rId2"/>
    <p:sldMasterId r:id="rId3"/>
    <p:sldMasterId r:id="rId4"/>
    <p:sldMasterId r:id="rId5"/>
    <p:sldMasterId r:id="rId6"/>
    <p:sldMasterId r:id="rId7"/>
    <p:sldMasterId r:id="rId8"/>
    <p:sldMasterId r:id="rId9"/>
    <p:sldMasterId r:id="rId10"/>
    <p:sldMasterId r:id="rId11"/>
    <p:sldMasterId r:id="rId12"/>
  </p:sldMasterIdLst>
  <p:notesMasterIdLst>
    <p:notesMasterId r:id="rId48"/>
  </p:notesMasterIdLst>
  <p:sldIdLst>
    <p:sldId id="274" r:id="rId13"/>
    <p:sldId id="283" r:id="rId14"/>
    <p:sldId id="318" r:id="rId15"/>
    <p:sldId id="284" r:id="rId16"/>
    <p:sldId id="285" r:id="rId17"/>
    <p:sldId id="315" r:id="rId18"/>
    <p:sldId id="316" r:id="rId19"/>
    <p:sldId id="337" r:id="rId20"/>
    <p:sldId id="286" r:id="rId21"/>
    <p:sldId id="287" r:id="rId22"/>
    <p:sldId id="288" r:id="rId23"/>
    <p:sldId id="289" r:id="rId24"/>
    <p:sldId id="290" r:id="rId25"/>
    <p:sldId id="291" r:id="rId26"/>
    <p:sldId id="344" r:id="rId27"/>
    <p:sldId id="292" r:id="rId28"/>
    <p:sldId id="293" r:id="rId29"/>
    <p:sldId id="294" r:id="rId30"/>
    <p:sldId id="295" r:id="rId31"/>
    <p:sldId id="296" r:id="rId32"/>
    <p:sldId id="297" r:id="rId33"/>
    <p:sldId id="345" r:id="rId34"/>
    <p:sldId id="298" r:id="rId35"/>
    <p:sldId id="299" r:id="rId36"/>
    <p:sldId id="300" r:id="rId37"/>
    <p:sldId id="346" r:id="rId38"/>
    <p:sldId id="301" r:id="rId39"/>
    <p:sldId id="302" r:id="rId40"/>
    <p:sldId id="303" r:id="rId41"/>
    <p:sldId id="306" r:id="rId42"/>
    <p:sldId id="333" r:id="rId43"/>
    <p:sldId id="342" r:id="rId44"/>
    <p:sldId id="334" r:id="rId45"/>
    <p:sldId id="335" r:id="rId46"/>
    <p:sldId id="313" r:id="rId47"/>
  </p:sldIdLst>
  <p:sldSz cx="10160000" cy="76200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1pPr>
    <a:lvl2pPr marL="457200" algn="ctr" rtl="0" fontAlgn="base">
      <a:spcBef>
        <a:spcPct val="0"/>
      </a:spcBef>
      <a:spcAft>
        <a:spcPct val="0"/>
      </a:spcAft>
      <a:defRPr sz="3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2pPr>
    <a:lvl3pPr marL="914400" algn="ctr" rtl="0" fontAlgn="base">
      <a:spcBef>
        <a:spcPct val="0"/>
      </a:spcBef>
      <a:spcAft>
        <a:spcPct val="0"/>
      </a:spcAft>
      <a:defRPr sz="3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3pPr>
    <a:lvl4pPr marL="1371600" algn="ctr" rtl="0" fontAlgn="base">
      <a:spcBef>
        <a:spcPct val="0"/>
      </a:spcBef>
      <a:spcAft>
        <a:spcPct val="0"/>
      </a:spcAft>
      <a:defRPr sz="3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4pPr>
    <a:lvl5pPr marL="1828800" algn="ctr" rtl="0" fontAlgn="base">
      <a:spcBef>
        <a:spcPct val="0"/>
      </a:spcBef>
      <a:spcAft>
        <a:spcPct val="0"/>
      </a:spcAft>
      <a:defRPr sz="3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5pPr>
    <a:lvl6pPr marL="2286000" algn="l" defTabSz="457200" rtl="0" eaLnBrk="1" latinLnBrk="0" hangingPunct="1">
      <a:defRPr sz="3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6pPr>
    <a:lvl7pPr marL="2743200" algn="l" defTabSz="457200" rtl="0" eaLnBrk="1" latinLnBrk="0" hangingPunct="1">
      <a:defRPr sz="3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7pPr>
    <a:lvl8pPr marL="3200400" algn="l" defTabSz="457200" rtl="0" eaLnBrk="1" latinLnBrk="0" hangingPunct="1">
      <a:defRPr sz="3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8pPr>
    <a:lvl9pPr marL="3657600" algn="l" defTabSz="457200" rtl="0" eaLnBrk="1" latinLnBrk="0" hangingPunct="1">
      <a:defRPr sz="3200" kern="1200">
        <a:solidFill>
          <a:srgbClr val="000000"/>
        </a:solidFill>
        <a:latin typeface="Gill Sans" charset="0"/>
        <a:ea typeface="ヒラギノ角ゴ ProN W3" charset="-128"/>
        <a:cs typeface="ヒラギノ角ゴ ProN W3" charset="-128"/>
        <a:sym typeface="Gill Sans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 showOutlineIcons="0">
    <p:restoredLeft sz="15620"/>
    <p:restoredTop sz="76011" autoAdjust="0"/>
  </p:normalViewPr>
  <p:slideViewPr>
    <p:cSldViewPr>
      <p:cViewPr varScale="1">
        <p:scale>
          <a:sx n="86" d="100"/>
          <a:sy n="86" d="100"/>
        </p:scale>
        <p:origin x="-1240" y="-112"/>
      </p:cViewPr>
      <p:guideLst>
        <p:guide orient="horz" pos="2400"/>
        <p:guide pos="320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4" Type="http://schemas.openxmlformats.org/officeDocument/2006/relationships/slide" Target="slides/slide2.xml"/><Relationship Id="rId15" Type="http://schemas.openxmlformats.org/officeDocument/2006/relationships/slide" Target="slides/slide3.xml"/><Relationship Id="rId16" Type="http://schemas.openxmlformats.org/officeDocument/2006/relationships/slide" Target="slides/slide4.xml"/><Relationship Id="rId17" Type="http://schemas.openxmlformats.org/officeDocument/2006/relationships/slide" Target="slides/slide5.xml"/><Relationship Id="rId18" Type="http://schemas.openxmlformats.org/officeDocument/2006/relationships/slide" Target="slides/slide6.xml"/><Relationship Id="rId19" Type="http://schemas.openxmlformats.org/officeDocument/2006/relationships/slide" Target="slides/slide7.xml"/><Relationship Id="rId50" Type="http://schemas.openxmlformats.org/officeDocument/2006/relationships/presProps" Target="presProps.xml"/><Relationship Id="rId51" Type="http://schemas.openxmlformats.org/officeDocument/2006/relationships/viewProps" Target="viewProps.xml"/><Relationship Id="rId52" Type="http://schemas.openxmlformats.org/officeDocument/2006/relationships/theme" Target="theme/theme1.xml"/><Relationship Id="rId53" Type="http://schemas.openxmlformats.org/officeDocument/2006/relationships/tableStyles" Target="tableStyles.xml"/><Relationship Id="rId40" Type="http://schemas.openxmlformats.org/officeDocument/2006/relationships/slide" Target="slides/slide28.xml"/><Relationship Id="rId41" Type="http://schemas.openxmlformats.org/officeDocument/2006/relationships/slide" Target="slides/slide29.xml"/><Relationship Id="rId42" Type="http://schemas.openxmlformats.org/officeDocument/2006/relationships/slide" Target="slides/slide30.xml"/><Relationship Id="rId43" Type="http://schemas.openxmlformats.org/officeDocument/2006/relationships/slide" Target="slides/slide31.xml"/><Relationship Id="rId44" Type="http://schemas.openxmlformats.org/officeDocument/2006/relationships/slide" Target="slides/slide32.xml"/><Relationship Id="rId45" Type="http://schemas.openxmlformats.org/officeDocument/2006/relationships/slide" Target="slides/slide33.xml"/><Relationship Id="rId46" Type="http://schemas.openxmlformats.org/officeDocument/2006/relationships/slide" Target="slides/slide34.xml"/><Relationship Id="rId47" Type="http://schemas.openxmlformats.org/officeDocument/2006/relationships/slide" Target="slides/slide35.xml"/><Relationship Id="rId48" Type="http://schemas.openxmlformats.org/officeDocument/2006/relationships/notesMaster" Target="notesMasters/notesMaster1.xml"/><Relationship Id="rId4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9" Type="http://schemas.openxmlformats.org/officeDocument/2006/relationships/slideMaster" Target="slideMasters/slideMaster9.xml"/><Relationship Id="rId30" Type="http://schemas.openxmlformats.org/officeDocument/2006/relationships/slide" Target="slides/slide18.xml"/><Relationship Id="rId31" Type="http://schemas.openxmlformats.org/officeDocument/2006/relationships/slide" Target="slides/slide19.xml"/><Relationship Id="rId32" Type="http://schemas.openxmlformats.org/officeDocument/2006/relationships/slide" Target="slides/slide20.xml"/><Relationship Id="rId33" Type="http://schemas.openxmlformats.org/officeDocument/2006/relationships/slide" Target="slides/slide21.xml"/><Relationship Id="rId34" Type="http://schemas.openxmlformats.org/officeDocument/2006/relationships/slide" Target="slides/slide22.xml"/><Relationship Id="rId35" Type="http://schemas.openxmlformats.org/officeDocument/2006/relationships/slide" Target="slides/slide23.xml"/><Relationship Id="rId36" Type="http://schemas.openxmlformats.org/officeDocument/2006/relationships/slide" Target="slides/slide24.xml"/><Relationship Id="rId37" Type="http://schemas.openxmlformats.org/officeDocument/2006/relationships/slide" Target="slides/slide25.xml"/><Relationship Id="rId38" Type="http://schemas.openxmlformats.org/officeDocument/2006/relationships/slide" Target="slides/slide26.xml"/><Relationship Id="rId39" Type="http://schemas.openxmlformats.org/officeDocument/2006/relationships/slide" Target="slides/slide27.xml"/><Relationship Id="rId20" Type="http://schemas.openxmlformats.org/officeDocument/2006/relationships/slide" Target="slides/slide8.xml"/><Relationship Id="rId21" Type="http://schemas.openxmlformats.org/officeDocument/2006/relationships/slide" Target="slides/slide9.xml"/><Relationship Id="rId22" Type="http://schemas.openxmlformats.org/officeDocument/2006/relationships/slide" Target="slides/slide10.xml"/><Relationship Id="rId23" Type="http://schemas.openxmlformats.org/officeDocument/2006/relationships/slide" Target="slides/slide11.xml"/><Relationship Id="rId24" Type="http://schemas.openxmlformats.org/officeDocument/2006/relationships/slide" Target="slides/slide12.xml"/><Relationship Id="rId25" Type="http://schemas.openxmlformats.org/officeDocument/2006/relationships/slide" Target="slides/slide13.xml"/><Relationship Id="rId26" Type="http://schemas.openxmlformats.org/officeDocument/2006/relationships/slide" Target="slides/slide14.xml"/><Relationship Id="rId27" Type="http://schemas.openxmlformats.org/officeDocument/2006/relationships/slide" Target="slides/slide15.xml"/><Relationship Id="rId28" Type="http://schemas.openxmlformats.org/officeDocument/2006/relationships/slide" Target="slides/slide16.xml"/><Relationship Id="rId29" Type="http://schemas.openxmlformats.org/officeDocument/2006/relationships/slide" Target="slides/slide17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A2CCD4-8A1F-FA48-AFEE-EDEDA36C6D3A}" type="datetimeFigureOut">
              <a:rPr lang="en-US" smtClean="0"/>
              <a:pPr/>
              <a:t>7/11/11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A0A13A-2225-B14C-879A-2694ED9D795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A0A13A-2225-B14C-879A-2694ED9D795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Good point to switch to exercises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A0A13A-2225-B14C-879A-2694ED9D7955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778000"/>
            <a:ext cx="4495800" cy="5029200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1778000"/>
            <a:ext cx="4495800" cy="5029200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6000" y="1778000"/>
            <a:ext cx="228600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1778000"/>
            <a:ext cx="6705600" cy="5029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5337F0E6-9045-7243-9CE4-F8CAEAF631D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392B6BAC-1DC2-1B48-8880-1DF4F31A6F2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B32F27D0-8D3F-FF45-B0A7-EBD2A505469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1700" y="1485900"/>
            <a:ext cx="4108450" cy="5435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2550" y="1485900"/>
            <a:ext cx="4108450" cy="5435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1415F765-AB37-B24B-A177-4DC860E58EB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51DF5B1C-D297-5F40-BBD0-29D4D5A683D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ADE357C2-F403-2547-914D-5FF1B1B646E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56432B84-8671-F047-ACE9-43D66C4062F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7BE17315-E124-E74E-B168-F7D873A3F98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460E69BF-F2D4-A14B-98D9-8E79B706C52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DF40BE99-6E7A-3D47-9B7D-1B2F08D6E65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73975" y="393700"/>
            <a:ext cx="2257425" cy="652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01700" y="393700"/>
            <a:ext cx="6619875" cy="652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0B8BDADC-8145-0C4B-8A66-F19659A36C4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778000"/>
            <a:ext cx="4495800" cy="5029200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1778000"/>
            <a:ext cx="4495800" cy="5029200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6000" y="1778000"/>
            <a:ext cx="228600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1778000"/>
            <a:ext cx="6705600" cy="5029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990600"/>
            <a:ext cx="401320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990600"/>
            <a:ext cx="4013200" cy="5638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6000" y="304800"/>
            <a:ext cx="2286000" cy="6324600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304800"/>
            <a:ext cx="6705600" cy="6324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778000"/>
            <a:ext cx="4495800" cy="5029200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1778000"/>
            <a:ext cx="4495800" cy="5029200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6000" y="1778000"/>
            <a:ext cx="2286000" cy="5308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1778000"/>
            <a:ext cx="6705600" cy="53086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4500" y="3746500"/>
            <a:ext cx="2241550" cy="2578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38450" y="3746500"/>
            <a:ext cx="2241550" cy="2578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921125" y="1104900"/>
            <a:ext cx="1158875" cy="52197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4500" y="1104900"/>
            <a:ext cx="3324225" cy="52197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778000"/>
            <a:ext cx="4495800" cy="5029200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1778000"/>
            <a:ext cx="4495800" cy="5029200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6000" y="203200"/>
            <a:ext cx="2286000" cy="6604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203200"/>
            <a:ext cx="6705600" cy="66040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778000"/>
            <a:ext cx="4495800" cy="5029200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1778000"/>
            <a:ext cx="4495800" cy="5029200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6000" y="304800"/>
            <a:ext cx="2286000" cy="6502400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304800"/>
            <a:ext cx="6705600" cy="65024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2159000"/>
            <a:ext cx="1892300" cy="4470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35300" y="2159000"/>
            <a:ext cx="1892300" cy="4470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24700" y="203200"/>
            <a:ext cx="2044700" cy="6426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203200"/>
            <a:ext cx="5981700" cy="6426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57900" y="2159000"/>
            <a:ext cx="1479550" cy="4470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9850" y="2159000"/>
            <a:ext cx="1479550" cy="4470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24700" y="203200"/>
            <a:ext cx="2044700" cy="6426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203200"/>
            <a:ext cx="5981700" cy="6426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2159000"/>
            <a:ext cx="1892300" cy="4470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35300" y="2159000"/>
            <a:ext cx="1892300" cy="4470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24700" y="203200"/>
            <a:ext cx="2044700" cy="6426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203200"/>
            <a:ext cx="5981700" cy="6426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23D261C3-98FE-D74A-B17E-B9156D4B87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68AF7182-8EF2-D448-ABE6-76B7AF59C8A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AFDB5B38-2EA0-894B-A70A-D3784A81D5F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1700" y="1485900"/>
            <a:ext cx="4108450" cy="5435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2550" y="1485900"/>
            <a:ext cx="4108450" cy="5435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BF6EB773-139A-344C-96A2-475BEB18ABD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856849A0-6CCE-E848-A72C-03C9ED97BEE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31981AAE-1880-C541-A297-E0A820FC039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DBF4F8E9-67F1-1B45-870E-092839ACE76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B3555E95-2BEA-264E-BF5E-975FBE4935C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87F8238A-1AF3-954C-A61F-BDCB55B5E83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855A44CE-A19B-9C46-A09D-3D2724DB8B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Layouts/slideLayout1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73975" y="393700"/>
            <a:ext cx="2257425" cy="652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01700" y="393700"/>
            <a:ext cx="6619875" cy="652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fld id="{69CC1AB2-4B4F-2F4D-848C-4DB2EE4A484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2.pdf"/><Relationship Id="rId14" Type="http://schemas.openxmlformats.org/officeDocument/2006/relationships/image" Target="../media/image38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2.pdf"/><Relationship Id="rId14" Type="http://schemas.openxmlformats.org/officeDocument/2006/relationships/image" Target="../media/image381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6.xml"/><Relationship Id="rId3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1.xml"/><Relationship Id="rId8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6.xml"/><Relationship Id="rId12" Type="http://schemas.openxmlformats.org/officeDocument/2006/relationships/theme" Target="../theme/theme6.xml"/><Relationship Id="rId13" Type="http://schemas.openxmlformats.org/officeDocument/2006/relationships/image" Target="../media/image4.png"/><Relationship Id="rId1" Type="http://schemas.openxmlformats.org/officeDocument/2006/relationships/slideLayout" Target="../slideLayouts/slideLayout56.xml"/><Relationship Id="rId2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9.xml"/><Relationship Id="rId5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2.xml"/><Relationship Id="rId8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1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9.xml"/><Relationship Id="rId4" Type="http://schemas.openxmlformats.org/officeDocument/2006/relationships/slideLayout" Target="../slideLayouts/slideLayout70.xml"/><Relationship Id="rId5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3.xml"/><Relationship Id="rId8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76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8.xml"/><Relationship Id="rId12" Type="http://schemas.openxmlformats.org/officeDocument/2006/relationships/theme" Target="../theme/theme8.xml"/><Relationship Id="rId1" Type="http://schemas.openxmlformats.org/officeDocument/2006/relationships/slideLayout" Target="../slideLayouts/slideLayout78.xml"/><Relationship Id="rId2" Type="http://schemas.openxmlformats.org/officeDocument/2006/relationships/slideLayout" Target="../slideLayouts/slideLayout79.xml"/><Relationship Id="rId3" Type="http://schemas.openxmlformats.org/officeDocument/2006/relationships/slideLayout" Target="../slideLayouts/slideLayout80.xml"/><Relationship Id="rId4" Type="http://schemas.openxmlformats.org/officeDocument/2006/relationships/slideLayout" Target="../slideLayouts/slideLayout81.xml"/><Relationship Id="rId5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4.xml"/><Relationship Id="rId8" Type="http://schemas.openxmlformats.org/officeDocument/2006/relationships/slideLayout" Target="../slideLayouts/slideLayout85.xml"/><Relationship Id="rId9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87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9.xml"/><Relationship Id="rId12" Type="http://schemas.openxmlformats.org/officeDocument/2006/relationships/theme" Target="../theme/theme9.xml"/><Relationship Id="rId1" Type="http://schemas.openxmlformats.org/officeDocument/2006/relationships/slideLayout" Target="../slideLayouts/slideLayout89.xml"/><Relationship Id="rId2" Type="http://schemas.openxmlformats.org/officeDocument/2006/relationships/slideLayout" Target="../slideLayouts/slideLayout90.xml"/><Relationship Id="rId3" Type="http://schemas.openxmlformats.org/officeDocument/2006/relationships/slideLayout" Target="../slideLayouts/slideLayout91.xml"/><Relationship Id="rId4" Type="http://schemas.openxmlformats.org/officeDocument/2006/relationships/slideLayout" Target="../slideLayouts/slideLayout92.xml"/><Relationship Id="rId5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5.xml"/><Relationship Id="rId8" Type="http://schemas.openxmlformats.org/officeDocument/2006/relationships/slideLayout" Target="../slideLayouts/slideLayout96.xml"/><Relationship Id="rId9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98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0.xml"/><Relationship Id="rId12" Type="http://schemas.openxmlformats.org/officeDocument/2006/relationships/theme" Target="../theme/theme10.xml"/><Relationship Id="rId1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6.xml"/><Relationship Id="rId8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109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1.xml"/><Relationship Id="rId12" Type="http://schemas.openxmlformats.org/officeDocument/2006/relationships/theme" Target="../theme/theme11.xml"/><Relationship Id="rId13" Type="http://schemas.openxmlformats.org/officeDocument/2006/relationships/image" Target="../media/image5.png"/><Relationship Id="rId1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112.xml"/><Relationship Id="rId3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17.xml"/><Relationship Id="rId8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120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2.xml"/><Relationship Id="rId12" Type="http://schemas.openxmlformats.org/officeDocument/2006/relationships/theme" Target="../theme/theme12.xml"/><Relationship Id="rId13" Type="http://schemas.openxmlformats.org/officeDocument/2006/relationships/image" Target="../media/image2.pdf"/><Relationship Id="rId14" Type="http://schemas.openxmlformats.org/officeDocument/2006/relationships/image" Target="../media/image381.png"/><Relationship Id="rId1" Type="http://schemas.openxmlformats.org/officeDocument/2006/relationships/slideLayout" Target="../slideLayouts/slideLayout122.xml"/><Relationship Id="rId2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28.xml"/><Relationship Id="rId8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0.xml"/><Relationship Id="rId10" Type="http://schemas.openxmlformats.org/officeDocument/2006/relationships/slideLayout" Target="../slideLayouts/slideLayout1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2082800"/>
            <a:ext cx="8178800" cy="1778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>
                <a:sym typeface="Gill Sans" charset="0"/>
              </a:rPr>
              <a:t>Click to edit Master title style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mc:AlternateContent xmlns:ma="http://schemas.microsoft.com/office/mac/drawingml/2008/main">
          <mc:Choice Requires="ma">
            <p:blipFill>
              <a:blip r:embed="rId13"/>
              <a:srcRect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a="http://schemas.microsoft.com/office/mac/drawingml/2008/main">
            <p:blipFill>
              <a:blip r:embed="rId14"/>
              <a:srcRect/>
              <a:stretch>
                <a:fillRect/>
              </a:stretch>
            </p:blipFill>
          </mc:Fallback>
        </mc:AlternateContent>
        <p:spPr bwMode="auto">
          <a:xfrm>
            <a:off x="0" y="-258763"/>
            <a:ext cx="10175875" cy="15732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027" name="AutoShape 3"/>
          <p:cNvSpPr>
            <a:spLocks/>
          </p:cNvSpPr>
          <p:nvPr/>
        </p:nvSpPr>
        <p:spPr bwMode="auto">
          <a:xfrm>
            <a:off x="0" y="5105400"/>
            <a:ext cx="10160000" cy="25146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3175">
            <a:solidFill>
              <a:schemeClr val="tx1">
                <a:alpha val="48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ransition spd="med"/>
  <p:txStyles>
    <p:titleStyle>
      <a:lvl1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Verdana" charset="0"/>
        </a:defRPr>
      </a:lvl1pPr>
      <a:lvl2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Verdana" charset="0"/>
        </a:defRPr>
      </a:lvl2pPr>
      <a:lvl3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Verdana" charset="0"/>
        </a:defRPr>
      </a:lvl3pPr>
      <a:lvl4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Verdana" charset="0"/>
        </a:defRPr>
      </a:lvl4pPr>
      <a:lvl5pPr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Verdana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Verdana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Verdana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Verdana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  <a:sym typeface="Verdana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1700" y="1485900"/>
            <a:ext cx="8369300" cy="5435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Verdana" charset="0"/>
              </a:rPr>
              <a:t>Click to edit Master text styles</a:t>
            </a:r>
          </a:p>
          <a:p>
            <a:pPr lvl="1"/>
            <a:r>
              <a:rPr lang="en-US">
                <a:sym typeface="Verdana" charset="0"/>
              </a:rPr>
              <a:t>Second level</a:t>
            </a:r>
          </a:p>
          <a:p>
            <a:pPr lvl="2"/>
            <a:r>
              <a:rPr lang="en-US">
                <a:sym typeface="Verdana" charset="0"/>
              </a:rPr>
              <a:t>Third level</a:t>
            </a:r>
          </a:p>
          <a:p>
            <a:pPr lvl="3"/>
            <a:r>
              <a:rPr lang="en-US">
                <a:sym typeface="Verdana" charset="0"/>
              </a:rPr>
              <a:t>Fourth level</a:t>
            </a:r>
          </a:p>
          <a:p>
            <a:pPr lvl="4"/>
            <a:r>
              <a:rPr lang="en-US">
                <a:sym typeface="Verdana" charset="0"/>
              </a:rPr>
              <a:t>Fifth level</a:t>
            </a:r>
          </a:p>
        </p:txBody>
      </p:sp>
      <p:sp>
        <p:nvSpPr>
          <p:cNvPr id="2050" name="Rectangle 2"/>
          <p:cNvSpPr>
            <a:spLocks/>
          </p:cNvSpPr>
          <p:nvPr/>
        </p:nvSpPr>
        <p:spPr bwMode="auto">
          <a:xfrm>
            <a:off x="0" y="7226300"/>
            <a:ext cx="10160000" cy="39370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656565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mc:AlternateContent xmlns:ma="http://schemas.microsoft.com/office/mac/drawingml/2008/main">
          <mc:Choice Requires="ma">
            <p:blipFill>
              <a:blip r:embed="rId13"/>
              <a:srcRect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a="http://schemas.microsoft.com/office/mac/drawingml/2008/main">
            <p:blipFill>
              <a:blip r:embed="rId14"/>
              <a:srcRect/>
              <a:stretch>
                <a:fillRect/>
              </a:stretch>
            </p:blipFill>
          </mc:Fallback>
        </mc:AlternateContent>
        <p:spPr bwMode="auto">
          <a:xfrm>
            <a:off x="0" y="-258763"/>
            <a:ext cx="10175875" cy="15732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346200" y="393700"/>
            <a:ext cx="8585200" cy="901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Verdana" charset="0"/>
              </a:rPr>
              <a:t>Click to edit Master title style</a:t>
            </a:r>
          </a:p>
        </p:txBody>
      </p:sp>
      <p:sp>
        <p:nvSpPr>
          <p:cNvPr id="2053" name="Text Box 5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9755188" y="7277100"/>
            <a:ext cx="312737" cy="292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919191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defRPr>
            </a:lvl1pPr>
          </a:lstStyle>
          <a:p>
            <a:fld id="{55043080-E784-D541-9638-9F718B600AE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38100" y="7296150"/>
            <a:ext cx="6870700" cy="266700"/>
          </a:xfrm>
          <a:prstGeom prst="rect">
            <a:avLst/>
          </a:prstGeom>
          <a:noFill/>
          <a:ln w="12700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pPr algn="l"/>
            <a:r>
              <a:rPr lang="en-US" sz="1200" dirty="0" smtClean="0">
                <a:solidFill>
                  <a:srgbClr val="919191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HP-SEE/PRACE</a:t>
            </a:r>
            <a:r>
              <a:rPr lang="en-US" sz="1200" dirty="0" smtClean="0">
                <a:solidFill>
                  <a:srgbClr val="919191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/</a:t>
            </a:r>
            <a:r>
              <a:rPr lang="en-US" sz="1200" dirty="0" err="1" smtClean="0">
                <a:solidFill>
                  <a:srgbClr val="919191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LinkSceem</a:t>
            </a:r>
            <a:r>
              <a:rPr lang="en-US" sz="1200" dirty="0" smtClean="0">
                <a:solidFill>
                  <a:srgbClr val="919191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 Summer School</a:t>
            </a:r>
            <a:r>
              <a:rPr lang="en-US" sz="1200" dirty="0">
                <a:solidFill>
                  <a:srgbClr val="919191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,</a:t>
            </a:r>
            <a:r>
              <a:rPr lang="en-US" sz="1200" dirty="0" smtClean="0">
                <a:solidFill>
                  <a:srgbClr val="919191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 13 July 2011</a:t>
            </a:r>
            <a:endParaRPr lang="en-US" sz="1200" dirty="0">
              <a:solidFill>
                <a:srgbClr val="919191"/>
              </a:solidFill>
              <a:latin typeface="Verdana" charset="0"/>
              <a:ea typeface="Verdana" charset="0"/>
              <a:cs typeface="Verdana" charset="0"/>
              <a:sym typeface="Verdana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ransition spd="med"/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200">
          <a:solidFill>
            <a:srgbClr val="FFFFFF"/>
          </a:solidFill>
          <a:effectLst>
            <a:outerShdw blurRad="38100" dist="38100" dir="2700000" algn="tl">
              <a:srgbClr val="DDDDDD"/>
            </a:outerShdw>
          </a:effectLst>
          <a:latin typeface="+mj-lt"/>
          <a:ea typeface="+mj-ea"/>
          <a:cs typeface="+mj-cs"/>
          <a:sym typeface="Verdana" charset="0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rgbClr val="FFFFFF"/>
          </a:solidFill>
          <a:effectLst>
            <a:outerShdw blurRad="38100" dist="38100" dir="2700000" algn="tl">
              <a:srgbClr val="DDDDDD"/>
            </a:outerShdw>
          </a:effectLst>
          <a:latin typeface="Verdana" charset="0"/>
          <a:ea typeface="ヒラギノ角ゴ ProN W3" charset="-128"/>
          <a:cs typeface="ヒラギノ角ゴ ProN W3" charset="-128"/>
          <a:sym typeface="Verdana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rgbClr val="FFFFFF"/>
          </a:solidFill>
          <a:effectLst>
            <a:outerShdw blurRad="38100" dist="38100" dir="2700000" algn="tl">
              <a:srgbClr val="DDDDDD"/>
            </a:outerShdw>
          </a:effectLst>
          <a:latin typeface="Verdana" charset="0"/>
          <a:ea typeface="ヒラギノ角ゴ ProN W3" charset="-128"/>
          <a:cs typeface="ヒラギノ角ゴ ProN W3" charset="-128"/>
          <a:sym typeface="Verdana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rgbClr val="FFFFFF"/>
          </a:solidFill>
          <a:effectLst>
            <a:outerShdw blurRad="38100" dist="38100" dir="2700000" algn="tl">
              <a:srgbClr val="DDDDDD"/>
            </a:outerShdw>
          </a:effectLst>
          <a:latin typeface="Verdana" charset="0"/>
          <a:ea typeface="ヒラギノ角ゴ ProN W3" charset="-128"/>
          <a:cs typeface="ヒラギノ角ゴ ProN W3" charset="-128"/>
          <a:sym typeface="Verdana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rgbClr val="FFFFFF"/>
          </a:solidFill>
          <a:effectLst>
            <a:outerShdw blurRad="38100" dist="38100" dir="2700000" algn="tl">
              <a:srgbClr val="DDDDDD"/>
            </a:outerShdw>
          </a:effectLst>
          <a:latin typeface="Verdana" charset="0"/>
          <a:ea typeface="ヒラギノ角ゴ ProN W3" charset="-128"/>
          <a:cs typeface="ヒラギノ角ゴ ProN W3" charset="-128"/>
          <a:sym typeface="Verdana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FFFFFF"/>
          </a:solidFill>
          <a:effectLst>
            <a:outerShdw blurRad="38100" dist="38100" dir="2700000" algn="tl">
              <a:srgbClr val="DDDDDD"/>
            </a:outerShdw>
          </a:effectLst>
          <a:latin typeface="Verdana" charset="0"/>
          <a:ea typeface="ヒラギノ角ゴ ProN W3" charset="-128"/>
          <a:cs typeface="ヒラギノ角ゴ ProN W3" charset="-128"/>
          <a:sym typeface="Verdan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FFFFFF"/>
          </a:solidFill>
          <a:effectLst>
            <a:outerShdw blurRad="38100" dist="38100" dir="2700000" algn="tl">
              <a:srgbClr val="DDDDDD"/>
            </a:outerShdw>
          </a:effectLst>
          <a:latin typeface="Verdana" charset="0"/>
          <a:ea typeface="ヒラギノ角ゴ ProN W3" charset="-128"/>
          <a:cs typeface="ヒラギノ角ゴ ProN W3" charset="-128"/>
          <a:sym typeface="Verdan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FFFFFF"/>
          </a:solidFill>
          <a:effectLst>
            <a:outerShdw blurRad="38100" dist="38100" dir="2700000" algn="tl">
              <a:srgbClr val="DDDDDD"/>
            </a:outerShdw>
          </a:effectLst>
          <a:latin typeface="Verdana" charset="0"/>
          <a:ea typeface="ヒラギノ角ゴ ProN W3" charset="-128"/>
          <a:cs typeface="ヒラギノ角ゴ ProN W3" charset="-128"/>
          <a:sym typeface="Verdan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FFFFFF"/>
          </a:solidFill>
          <a:effectLst>
            <a:outerShdw blurRad="38100" dist="38100" dir="2700000" algn="tl">
              <a:srgbClr val="DDDDDD"/>
            </a:outerShdw>
          </a:effectLst>
          <a:latin typeface="Verdana" charset="0"/>
          <a:ea typeface="ヒラギノ角ゴ ProN W3" charset="-128"/>
          <a:cs typeface="ヒラギノ角ゴ ProN W3" charset="-128"/>
          <a:sym typeface="Verdana" charset="0"/>
        </a:defRPr>
      </a:lvl9pPr>
    </p:titleStyle>
    <p:bodyStyle>
      <a:lvl1pPr marL="496888" indent="-293688" algn="l" rtl="0" fontAlgn="base">
        <a:spcBef>
          <a:spcPts val="1800"/>
        </a:spcBef>
        <a:spcAft>
          <a:spcPct val="0"/>
        </a:spcAft>
        <a:buSzPct val="38000"/>
        <a:buChar char="•"/>
        <a:defRPr sz="2600">
          <a:solidFill>
            <a:srgbClr val="C3683C"/>
          </a:solidFill>
          <a:latin typeface="+mn-lt"/>
          <a:ea typeface="+mn-ea"/>
          <a:cs typeface="+mn-cs"/>
          <a:sym typeface="Verdana" charset="0"/>
        </a:defRPr>
      </a:lvl1pPr>
      <a:lvl2pPr marL="815975" indent="-269875" algn="l" rtl="0" fontAlgn="base">
        <a:spcBef>
          <a:spcPts val="1800"/>
        </a:spcBef>
        <a:spcAft>
          <a:spcPct val="0"/>
        </a:spcAft>
        <a:buSzPct val="38000"/>
        <a:buChar char="•"/>
        <a:defRPr sz="2000">
          <a:solidFill>
            <a:srgbClr val="C3683C"/>
          </a:solidFill>
          <a:latin typeface="+mn-lt"/>
          <a:ea typeface="+mn-ea"/>
          <a:cs typeface="+mn-cs"/>
          <a:sym typeface="Verdana" charset="0"/>
        </a:defRPr>
      </a:lvl2pPr>
      <a:lvl3pPr marL="1182688" indent="-293688" algn="l" rtl="0" fontAlgn="base">
        <a:spcBef>
          <a:spcPts val="1800"/>
        </a:spcBef>
        <a:spcAft>
          <a:spcPct val="0"/>
        </a:spcAft>
        <a:buSzPct val="38000"/>
        <a:buChar char="•"/>
        <a:defRPr>
          <a:solidFill>
            <a:srgbClr val="C3683C"/>
          </a:solidFill>
          <a:latin typeface="+mn-lt"/>
          <a:ea typeface="+mn-ea"/>
          <a:cs typeface="+mn-cs"/>
          <a:sym typeface="Verdana" charset="0"/>
        </a:defRPr>
      </a:lvl3pPr>
      <a:lvl4pPr marL="1538288" indent="-293688" algn="l" rtl="0" fontAlgn="base">
        <a:spcBef>
          <a:spcPts val="1800"/>
        </a:spcBef>
        <a:spcAft>
          <a:spcPct val="0"/>
        </a:spcAft>
        <a:buSzPct val="38000"/>
        <a:buChar char="•"/>
        <a:defRPr sz="2600">
          <a:solidFill>
            <a:srgbClr val="C3683C"/>
          </a:solidFill>
          <a:latin typeface="+mn-lt"/>
          <a:ea typeface="+mn-ea"/>
          <a:cs typeface="+mn-cs"/>
          <a:sym typeface="Verdana" charset="0"/>
        </a:defRPr>
      </a:lvl4pPr>
      <a:lvl5pPr marL="1881188" indent="-293688" algn="l" rtl="0" fontAlgn="base">
        <a:spcBef>
          <a:spcPts val="1800"/>
        </a:spcBef>
        <a:spcAft>
          <a:spcPct val="0"/>
        </a:spcAft>
        <a:buSzPct val="38000"/>
        <a:buChar char="•"/>
        <a:defRPr sz="2600">
          <a:solidFill>
            <a:srgbClr val="C3683C"/>
          </a:solidFill>
          <a:latin typeface="+mn-lt"/>
          <a:ea typeface="+mn-ea"/>
          <a:cs typeface="+mn-cs"/>
          <a:sym typeface="Verdana" charset="0"/>
        </a:defRPr>
      </a:lvl5pPr>
      <a:lvl6pPr marL="2338388" indent="-293688" algn="l" rtl="0" fontAlgn="base">
        <a:spcBef>
          <a:spcPts val="1800"/>
        </a:spcBef>
        <a:spcAft>
          <a:spcPct val="0"/>
        </a:spcAft>
        <a:buSzPct val="38000"/>
        <a:buChar char="•"/>
        <a:defRPr sz="2600">
          <a:solidFill>
            <a:srgbClr val="C3683C"/>
          </a:solidFill>
          <a:latin typeface="+mn-lt"/>
          <a:ea typeface="+mn-ea"/>
          <a:cs typeface="+mn-cs"/>
          <a:sym typeface="Verdana" charset="0"/>
        </a:defRPr>
      </a:lvl6pPr>
      <a:lvl7pPr marL="2795588" indent="-293688" algn="l" rtl="0" fontAlgn="base">
        <a:spcBef>
          <a:spcPts val="1800"/>
        </a:spcBef>
        <a:spcAft>
          <a:spcPct val="0"/>
        </a:spcAft>
        <a:buSzPct val="38000"/>
        <a:buChar char="•"/>
        <a:defRPr sz="2600">
          <a:solidFill>
            <a:srgbClr val="C3683C"/>
          </a:solidFill>
          <a:latin typeface="+mn-lt"/>
          <a:ea typeface="+mn-ea"/>
          <a:cs typeface="+mn-cs"/>
          <a:sym typeface="Verdana" charset="0"/>
        </a:defRPr>
      </a:lvl7pPr>
      <a:lvl8pPr marL="3252788" indent="-293688" algn="l" rtl="0" fontAlgn="base">
        <a:spcBef>
          <a:spcPts val="1800"/>
        </a:spcBef>
        <a:spcAft>
          <a:spcPct val="0"/>
        </a:spcAft>
        <a:buSzPct val="38000"/>
        <a:buChar char="•"/>
        <a:defRPr sz="2600">
          <a:solidFill>
            <a:srgbClr val="C3683C"/>
          </a:solidFill>
          <a:latin typeface="+mn-lt"/>
          <a:ea typeface="+mn-ea"/>
          <a:cs typeface="+mn-cs"/>
          <a:sym typeface="Verdana" charset="0"/>
        </a:defRPr>
      </a:lvl8pPr>
      <a:lvl9pPr marL="3709988" indent="-293688" algn="l" rtl="0" fontAlgn="base">
        <a:spcBef>
          <a:spcPts val="1800"/>
        </a:spcBef>
        <a:spcAft>
          <a:spcPct val="0"/>
        </a:spcAft>
        <a:buSzPct val="38000"/>
        <a:buChar char="•"/>
        <a:defRPr sz="2600">
          <a:solidFill>
            <a:srgbClr val="C3683C"/>
          </a:solidFill>
          <a:latin typeface="+mn-lt"/>
          <a:ea typeface="+mn-ea"/>
          <a:cs typeface="+mn-cs"/>
          <a:sym typeface="Verdana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2324100"/>
            <a:ext cx="8178800" cy="2971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990600"/>
            <a:ext cx="8178800" cy="5638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marL="642938" indent="-439738" algn="l" rtl="0" fontAlgn="base">
        <a:spcBef>
          <a:spcPts val="37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985838" indent="-439738" algn="l" rtl="0" fontAlgn="base">
        <a:spcBef>
          <a:spcPts val="37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328738" indent="-439738" algn="l" rtl="0" fontAlgn="base">
        <a:spcBef>
          <a:spcPts val="37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684338" indent="-439738" algn="l" rtl="0" fontAlgn="base">
        <a:spcBef>
          <a:spcPts val="37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27238" indent="-439738" algn="l" rtl="0" fontAlgn="base">
        <a:spcBef>
          <a:spcPts val="37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484438" indent="-439738" algn="l" rtl="0" fontAlgn="base">
        <a:spcBef>
          <a:spcPts val="37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941638" indent="-439738" algn="l" rtl="0" fontAlgn="base">
        <a:spcBef>
          <a:spcPts val="37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398838" indent="-439738" algn="l" rtl="0" fontAlgn="base">
        <a:spcBef>
          <a:spcPts val="37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856038" indent="-439738" algn="l" rtl="0" fontAlgn="base">
        <a:spcBef>
          <a:spcPts val="37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10160000" cy="7620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5753100"/>
            <a:ext cx="8178800" cy="13335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10160000" cy="7620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44500" y="3746500"/>
            <a:ext cx="4635500" cy="2578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44500" y="1104900"/>
            <a:ext cx="4635500" cy="2578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5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6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203200"/>
            <a:ext cx="8178800" cy="190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marL="693738" indent="-439738" algn="l" rtl="0" fontAlgn="base">
        <a:spcBef>
          <a:spcPts val="1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036638" indent="-439738" algn="l" rtl="0" fontAlgn="base">
        <a:spcBef>
          <a:spcPts val="1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379538" indent="-439738" algn="l" rtl="0" fontAlgn="base">
        <a:spcBef>
          <a:spcPts val="1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735138" indent="-439738" algn="l" rtl="0" fontAlgn="base">
        <a:spcBef>
          <a:spcPts val="1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78038" indent="-439738" algn="l" rtl="0" fontAlgn="base">
        <a:spcBef>
          <a:spcPts val="1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535238" indent="-439738" algn="l" rtl="0" fontAlgn="base">
        <a:spcBef>
          <a:spcPts val="1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992438" indent="-439738" algn="l" rtl="0" fontAlgn="base">
        <a:spcBef>
          <a:spcPts val="1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449638" indent="-439738" algn="l" rtl="0" fontAlgn="base">
        <a:spcBef>
          <a:spcPts val="1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906838" indent="-439738" algn="l" rtl="0" fontAlgn="base">
        <a:spcBef>
          <a:spcPts val="1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marL="693738" indent="-439738" algn="l" rtl="0" fontAlgn="base">
        <a:spcBef>
          <a:spcPts val="1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1036638" indent="-439738" algn="l" rtl="0" fontAlgn="base">
        <a:spcBef>
          <a:spcPts val="1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379538" indent="-439738" algn="l" rtl="0" fontAlgn="base">
        <a:spcBef>
          <a:spcPts val="1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735138" indent="-439738" algn="l" rtl="0" fontAlgn="base">
        <a:spcBef>
          <a:spcPts val="1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2078038" indent="-439738" algn="l" rtl="0" fontAlgn="base">
        <a:spcBef>
          <a:spcPts val="1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535238" indent="-439738" algn="l" rtl="0" fontAlgn="base">
        <a:spcBef>
          <a:spcPts val="1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992438" indent="-439738" algn="l" rtl="0" fontAlgn="base">
        <a:spcBef>
          <a:spcPts val="1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449638" indent="-439738" algn="l" rtl="0" fontAlgn="base">
        <a:spcBef>
          <a:spcPts val="1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906838" indent="-439738" algn="l" rtl="0" fontAlgn="base">
        <a:spcBef>
          <a:spcPts val="1800"/>
        </a:spcBef>
        <a:spcAft>
          <a:spcPct val="0"/>
        </a:spcAft>
        <a:buSzPct val="171000"/>
        <a:buFont typeface="Gill Sans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203200"/>
            <a:ext cx="8178800" cy="190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2159000"/>
            <a:ext cx="3937000" cy="4470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marL="581025" indent="-377825" algn="l" rtl="0" fontAlgn="base">
        <a:spcBef>
          <a:spcPts val="2900"/>
        </a:spcBef>
        <a:spcAft>
          <a:spcPct val="0"/>
        </a:spcAft>
        <a:buSzPct val="171000"/>
        <a:buFont typeface="Gill Sans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923925" indent="-377825" algn="l" rtl="0" fontAlgn="base">
        <a:spcBef>
          <a:spcPts val="2900"/>
        </a:spcBef>
        <a:spcAft>
          <a:spcPct val="0"/>
        </a:spcAft>
        <a:buSzPct val="171000"/>
        <a:buFont typeface="Gill Sans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266825" indent="-377825" algn="l" rtl="0" fontAlgn="base">
        <a:spcBef>
          <a:spcPts val="2900"/>
        </a:spcBef>
        <a:spcAft>
          <a:spcPct val="0"/>
        </a:spcAft>
        <a:buSzPct val="171000"/>
        <a:buFont typeface="Gill Sans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622425" indent="-377825" algn="l" rtl="0" fontAlgn="base">
        <a:spcBef>
          <a:spcPts val="2900"/>
        </a:spcBef>
        <a:spcAft>
          <a:spcPct val="0"/>
        </a:spcAft>
        <a:buSzPct val="171000"/>
        <a:buFont typeface="Gill Sans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965325" indent="-377825" algn="l" rtl="0" fontAlgn="base">
        <a:spcBef>
          <a:spcPts val="2900"/>
        </a:spcBef>
        <a:spcAft>
          <a:spcPct val="0"/>
        </a:spcAft>
        <a:buSzPct val="171000"/>
        <a:buFont typeface="Gill Sans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422525" indent="-377825" algn="l" rtl="0" fontAlgn="base">
        <a:spcBef>
          <a:spcPts val="2900"/>
        </a:spcBef>
        <a:spcAft>
          <a:spcPct val="0"/>
        </a:spcAft>
        <a:buSzPct val="171000"/>
        <a:buFont typeface="Gill Sans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879725" indent="-377825" algn="l" rtl="0" fontAlgn="base">
        <a:spcBef>
          <a:spcPts val="2900"/>
        </a:spcBef>
        <a:spcAft>
          <a:spcPct val="0"/>
        </a:spcAft>
        <a:buSzPct val="171000"/>
        <a:buFont typeface="Gill Sans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336925" indent="-377825" algn="l" rtl="0" fontAlgn="base">
        <a:spcBef>
          <a:spcPts val="2900"/>
        </a:spcBef>
        <a:spcAft>
          <a:spcPct val="0"/>
        </a:spcAft>
        <a:buSzPct val="171000"/>
        <a:buFont typeface="Gill Sans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794125" indent="-377825" algn="l" rtl="0" fontAlgn="base">
        <a:spcBef>
          <a:spcPts val="2900"/>
        </a:spcBef>
        <a:spcAft>
          <a:spcPct val="0"/>
        </a:spcAft>
        <a:buSzPct val="171000"/>
        <a:buFont typeface="Gill Sans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203200"/>
            <a:ext cx="8178800" cy="190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57900" y="2159000"/>
            <a:ext cx="3111500" cy="4470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marL="581025" indent="-377825" algn="l" rtl="0" fontAlgn="base">
        <a:spcBef>
          <a:spcPts val="2900"/>
        </a:spcBef>
        <a:spcAft>
          <a:spcPct val="0"/>
        </a:spcAft>
        <a:buSzPct val="171000"/>
        <a:buFont typeface="Gill Sans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923925" indent="-377825" algn="l" rtl="0" fontAlgn="base">
        <a:spcBef>
          <a:spcPts val="2900"/>
        </a:spcBef>
        <a:spcAft>
          <a:spcPct val="0"/>
        </a:spcAft>
        <a:buSzPct val="171000"/>
        <a:buFont typeface="Gill Sans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266825" indent="-377825" algn="l" rtl="0" fontAlgn="base">
        <a:spcBef>
          <a:spcPts val="2900"/>
        </a:spcBef>
        <a:spcAft>
          <a:spcPct val="0"/>
        </a:spcAft>
        <a:buSzPct val="171000"/>
        <a:buFont typeface="Gill Sans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622425" indent="-377825" algn="l" rtl="0" fontAlgn="base">
        <a:spcBef>
          <a:spcPts val="2900"/>
        </a:spcBef>
        <a:spcAft>
          <a:spcPct val="0"/>
        </a:spcAft>
        <a:buSzPct val="171000"/>
        <a:buFont typeface="Gill Sans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965325" indent="-377825" algn="l" rtl="0" fontAlgn="base">
        <a:spcBef>
          <a:spcPts val="2900"/>
        </a:spcBef>
        <a:spcAft>
          <a:spcPct val="0"/>
        </a:spcAft>
        <a:buSzPct val="171000"/>
        <a:buFont typeface="Gill Sans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422525" indent="-377825" algn="l" rtl="0" fontAlgn="base">
        <a:spcBef>
          <a:spcPts val="2900"/>
        </a:spcBef>
        <a:spcAft>
          <a:spcPct val="0"/>
        </a:spcAft>
        <a:buSzPct val="171000"/>
        <a:buFont typeface="Gill Sans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879725" indent="-377825" algn="l" rtl="0" fontAlgn="base">
        <a:spcBef>
          <a:spcPts val="2900"/>
        </a:spcBef>
        <a:spcAft>
          <a:spcPct val="0"/>
        </a:spcAft>
        <a:buSzPct val="171000"/>
        <a:buFont typeface="Gill Sans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336925" indent="-377825" algn="l" rtl="0" fontAlgn="base">
        <a:spcBef>
          <a:spcPts val="2900"/>
        </a:spcBef>
        <a:spcAft>
          <a:spcPct val="0"/>
        </a:spcAft>
        <a:buSzPct val="171000"/>
        <a:buFont typeface="Gill Sans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794125" indent="-377825" algn="l" rtl="0" fontAlgn="base">
        <a:spcBef>
          <a:spcPts val="2900"/>
        </a:spcBef>
        <a:spcAft>
          <a:spcPct val="0"/>
        </a:spcAft>
        <a:buSzPct val="171000"/>
        <a:buFont typeface="Gill Sans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10160000" cy="7620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203200"/>
            <a:ext cx="8178800" cy="1905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title style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2159000"/>
            <a:ext cx="3937000" cy="4470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Gill Sans" charset="0"/>
              </a:rPr>
              <a:t>Click to edit Master text styles</a:t>
            </a:r>
          </a:p>
          <a:p>
            <a:pPr lvl="1"/>
            <a:r>
              <a:rPr lang="en-US">
                <a:sym typeface="Gill Sans" charset="0"/>
              </a:rPr>
              <a:t>Second level</a:t>
            </a:r>
          </a:p>
          <a:p>
            <a:pPr lvl="2"/>
            <a:r>
              <a:rPr lang="en-US">
                <a:sym typeface="Gill Sans" charset="0"/>
              </a:rPr>
              <a:t>Third level</a:t>
            </a:r>
          </a:p>
          <a:p>
            <a:pPr lvl="3"/>
            <a:r>
              <a:rPr lang="en-US">
                <a:sym typeface="Gill Sans" charset="0"/>
              </a:rPr>
              <a:t>Fourth level</a:t>
            </a:r>
          </a:p>
          <a:p>
            <a:pPr lvl="4"/>
            <a:r>
              <a:rPr lang="en-US">
                <a:sym typeface="Gill Sans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6400">
          <a:solidFill>
            <a:schemeClr val="tx1"/>
          </a:solidFill>
          <a:latin typeface="Gill Sans" charset="0"/>
          <a:ea typeface="ヒラギノ角ゴ ProN W3" charset="-128"/>
          <a:cs typeface="ヒラギノ角ゴ ProN W3" charset="-128"/>
          <a:sym typeface="Gill Sans" charset="0"/>
        </a:defRPr>
      </a:lvl9pPr>
    </p:titleStyle>
    <p:bodyStyle>
      <a:lvl1pPr marL="581025" indent="-377825" algn="l" rtl="0" fontAlgn="base">
        <a:spcBef>
          <a:spcPts val="2900"/>
        </a:spcBef>
        <a:spcAft>
          <a:spcPct val="0"/>
        </a:spcAft>
        <a:buSzPct val="171000"/>
        <a:buFont typeface="Gill Sans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marL="923925" indent="-377825" algn="l" rtl="0" fontAlgn="base">
        <a:spcBef>
          <a:spcPts val="2900"/>
        </a:spcBef>
        <a:spcAft>
          <a:spcPct val="0"/>
        </a:spcAft>
        <a:buSzPct val="171000"/>
        <a:buFont typeface="Gill Sans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marL="1266825" indent="-377825" algn="l" rtl="0" fontAlgn="base">
        <a:spcBef>
          <a:spcPts val="2900"/>
        </a:spcBef>
        <a:spcAft>
          <a:spcPct val="0"/>
        </a:spcAft>
        <a:buSzPct val="171000"/>
        <a:buFont typeface="Gill Sans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marL="1622425" indent="-377825" algn="l" rtl="0" fontAlgn="base">
        <a:spcBef>
          <a:spcPts val="2900"/>
        </a:spcBef>
        <a:spcAft>
          <a:spcPct val="0"/>
        </a:spcAft>
        <a:buSzPct val="171000"/>
        <a:buFont typeface="Gill Sans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marL="1965325" indent="-377825" algn="l" rtl="0" fontAlgn="base">
        <a:spcBef>
          <a:spcPts val="2900"/>
        </a:spcBef>
        <a:spcAft>
          <a:spcPct val="0"/>
        </a:spcAft>
        <a:buSzPct val="171000"/>
        <a:buFont typeface="Gill Sans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2422525" indent="-377825" algn="l" rtl="0" fontAlgn="base">
        <a:spcBef>
          <a:spcPts val="2900"/>
        </a:spcBef>
        <a:spcAft>
          <a:spcPct val="0"/>
        </a:spcAft>
        <a:buSzPct val="171000"/>
        <a:buFont typeface="Gill Sans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2879725" indent="-377825" algn="l" rtl="0" fontAlgn="base">
        <a:spcBef>
          <a:spcPts val="2900"/>
        </a:spcBef>
        <a:spcAft>
          <a:spcPct val="0"/>
        </a:spcAft>
        <a:buSzPct val="171000"/>
        <a:buFont typeface="Gill Sans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3336925" indent="-377825" algn="l" rtl="0" fontAlgn="base">
        <a:spcBef>
          <a:spcPts val="2900"/>
        </a:spcBef>
        <a:spcAft>
          <a:spcPct val="0"/>
        </a:spcAft>
        <a:buSzPct val="171000"/>
        <a:buFont typeface="Gill Sans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3794125" indent="-377825" algn="l" rtl="0" fontAlgn="base">
        <a:spcBef>
          <a:spcPts val="2900"/>
        </a:spcBef>
        <a:spcAft>
          <a:spcPct val="0"/>
        </a:spcAft>
        <a:buSzPct val="171000"/>
        <a:buFont typeface="Gill Sans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1700" y="1485900"/>
            <a:ext cx="8369300" cy="5435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Verdana" charset="0"/>
              </a:rPr>
              <a:t>Click to edit Master text styles</a:t>
            </a:r>
          </a:p>
          <a:p>
            <a:pPr lvl="1"/>
            <a:r>
              <a:rPr lang="en-US">
                <a:sym typeface="Verdana" charset="0"/>
              </a:rPr>
              <a:t>Second level</a:t>
            </a:r>
          </a:p>
          <a:p>
            <a:pPr lvl="2"/>
            <a:r>
              <a:rPr lang="en-US">
                <a:sym typeface="Verdana" charset="0"/>
              </a:rPr>
              <a:t>Third level</a:t>
            </a:r>
          </a:p>
          <a:p>
            <a:pPr lvl="3"/>
            <a:r>
              <a:rPr lang="en-US">
                <a:sym typeface="Verdana" charset="0"/>
              </a:rPr>
              <a:t>Fourth level</a:t>
            </a:r>
          </a:p>
          <a:p>
            <a:pPr lvl="4"/>
            <a:r>
              <a:rPr lang="en-US">
                <a:sym typeface="Verdana" charset="0"/>
              </a:rPr>
              <a:t>Fifth level</a:t>
            </a:r>
          </a:p>
        </p:txBody>
      </p:sp>
      <p:sp>
        <p:nvSpPr>
          <p:cNvPr id="12290" name="Rectangle 2"/>
          <p:cNvSpPr>
            <a:spLocks/>
          </p:cNvSpPr>
          <p:nvPr/>
        </p:nvSpPr>
        <p:spPr bwMode="auto">
          <a:xfrm>
            <a:off x="0" y="7226300"/>
            <a:ext cx="10160000" cy="39370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656565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mc:AlternateContent xmlns:ma="http://schemas.microsoft.com/office/mac/drawingml/2008/main">
          <mc:Choice Requires="ma">
            <p:blipFill>
              <a:blip r:embed="rId13"/>
              <a:srcRect/>
              <a:stretch>
                <a:fillRect/>
              </a:stretch>
            </p:blipFill>
          </mc:Choice>
          <mc:Fallback xmlns:p="http://schemas.openxmlformats.org/presentationml/2006/main" xmlns:mv="urn:schemas-microsoft-com:mac:vml" xmlns:mc="http://schemas.openxmlformats.org/markup-compatibility/2006" xmlns:r="http://schemas.openxmlformats.org/officeDocument/2006/relationships" xmlns:a="http://schemas.openxmlformats.org/drawingml/2006/main" xmlns="" xmlns:ma="http://schemas.microsoft.com/office/mac/drawingml/2008/main">
            <p:blipFill>
              <a:blip r:embed="rId14"/>
              <a:srcRect/>
              <a:stretch>
                <a:fillRect/>
              </a:stretch>
            </p:blipFill>
          </mc:Fallback>
        </mc:AlternateContent>
        <p:spPr bwMode="auto">
          <a:xfrm>
            <a:off x="0" y="-258763"/>
            <a:ext cx="10175875" cy="15732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229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1346200" y="393700"/>
            <a:ext cx="8585200" cy="901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50800" tIns="50800" rIns="50800" bIns="50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>
                <a:sym typeface="Verdana" charset="0"/>
              </a:rPr>
              <a:t>Click to edit Master title style</a:t>
            </a:r>
          </a:p>
        </p:txBody>
      </p:sp>
      <p:sp>
        <p:nvSpPr>
          <p:cNvPr id="12293" name="Text Box 5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9755188" y="7277100"/>
            <a:ext cx="312737" cy="292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919191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defRPr>
            </a:lvl1pPr>
          </a:lstStyle>
          <a:p>
            <a:fld id="{6FDB7705-28E5-A040-917D-126E9CB4B24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2294" name="Rectangle 6"/>
          <p:cNvSpPr>
            <a:spLocks/>
          </p:cNvSpPr>
          <p:nvPr/>
        </p:nvSpPr>
        <p:spPr bwMode="auto">
          <a:xfrm>
            <a:off x="38100" y="7296150"/>
            <a:ext cx="6870700" cy="266700"/>
          </a:xfrm>
          <a:prstGeom prst="rect">
            <a:avLst/>
          </a:prstGeom>
          <a:noFill/>
          <a:ln w="12700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pPr algn="l"/>
            <a:r>
              <a:rPr lang="en-US" sz="1200">
                <a:solidFill>
                  <a:srgbClr val="919191"/>
                </a:solidFill>
                <a:latin typeface="Verdana" charset="0"/>
                <a:ea typeface="Verdana" charset="0"/>
                <a:cs typeface="Verdana" charset="0"/>
                <a:sym typeface="Verdana" charset="0"/>
              </a:rPr>
              <a:t>Σεμινάρια HPC GridAUTH, 13 Ιουνίου 2007, Α.Π.Θ.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ransition spd="med"/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200">
          <a:solidFill>
            <a:srgbClr val="FFFFFF"/>
          </a:solidFill>
          <a:effectLst>
            <a:outerShdw blurRad="38100" dist="38100" dir="2700000" algn="tl">
              <a:srgbClr val="DDDDDD"/>
            </a:outerShdw>
          </a:effectLst>
          <a:latin typeface="+mj-lt"/>
          <a:ea typeface="+mj-ea"/>
          <a:cs typeface="+mj-cs"/>
          <a:sym typeface="Verdana" charset="0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rgbClr val="FFFFFF"/>
          </a:solidFill>
          <a:effectLst>
            <a:outerShdw blurRad="38100" dist="38100" dir="2700000" algn="tl">
              <a:srgbClr val="DDDDDD"/>
            </a:outerShdw>
          </a:effectLst>
          <a:latin typeface="Verdana" charset="0"/>
          <a:ea typeface="ヒラギノ角ゴ ProN W3" charset="-128"/>
          <a:cs typeface="ヒラギノ角ゴ ProN W3" charset="-128"/>
          <a:sym typeface="Verdana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rgbClr val="FFFFFF"/>
          </a:solidFill>
          <a:effectLst>
            <a:outerShdw blurRad="38100" dist="38100" dir="2700000" algn="tl">
              <a:srgbClr val="DDDDDD"/>
            </a:outerShdw>
          </a:effectLst>
          <a:latin typeface="Verdana" charset="0"/>
          <a:ea typeface="ヒラギノ角ゴ ProN W3" charset="-128"/>
          <a:cs typeface="ヒラギノ角ゴ ProN W3" charset="-128"/>
          <a:sym typeface="Verdana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rgbClr val="FFFFFF"/>
          </a:solidFill>
          <a:effectLst>
            <a:outerShdw blurRad="38100" dist="38100" dir="2700000" algn="tl">
              <a:srgbClr val="DDDDDD"/>
            </a:outerShdw>
          </a:effectLst>
          <a:latin typeface="Verdana" charset="0"/>
          <a:ea typeface="ヒラギノ角ゴ ProN W3" charset="-128"/>
          <a:cs typeface="ヒラギノ角ゴ ProN W3" charset="-128"/>
          <a:sym typeface="Verdana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rgbClr val="FFFFFF"/>
          </a:solidFill>
          <a:effectLst>
            <a:outerShdw blurRad="38100" dist="38100" dir="2700000" algn="tl">
              <a:srgbClr val="DDDDDD"/>
            </a:outerShdw>
          </a:effectLst>
          <a:latin typeface="Verdana" charset="0"/>
          <a:ea typeface="ヒラギノ角ゴ ProN W3" charset="-128"/>
          <a:cs typeface="ヒラギノ角ゴ ProN W3" charset="-128"/>
          <a:sym typeface="Verdana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FFFFFF"/>
          </a:solidFill>
          <a:effectLst>
            <a:outerShdw blurRad="38100" dist="38100" dir="2700000" algn="tl">
              <a:srgbClr val="DDDDDD"/>
            </a:outerShdw>
          </a:effectLst>
          <a:latin typeface="Verdana" charset="0"/>
          <a:ea typeface="ヒラギノ角ゴ ProN W3" charset="-128"/>
          <a:cs typeface="ヒラギノ角ゴ ProN W3" charset="-128"/>
          <a:sym typeface="Verdan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FFFFFF"/>
          </a:solidFill>
          <a:effectLst>
            <a:outerShdw blurRad="38100" dist="38100" dir="2700000" algn="tl">
              <a:srgbClr val="DDDDDD"/>
            </a:outerShdw>
          </a:effectLst>
          <a:latin typeface="Verdana" charset="0"/>
          <a:ea typeface="ヒラギノ角ゴ ProN W3" charset="-128"/>
          <a:cs typeface="ヒラギノ角ゴ ProN W3" charset="-128"/>
          <a:sym typeface="Verdan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FFFFFF"/>
          </a:solidFill>
          <a:effectLst>
            <a:outerShdw blurRad="38100" dist="38100" dir="2700000" algn="tl">
              <a:srgbClr val="DDDDDD"/>
            </a:outerShdw>
          </a:effectLst>
          <a:latin typeface="Verdana" charset="0"/>
          <a:ea typeface="ヒラギノ角ゴ ProN W3" charset="-128"/>
          <a:cs typeface="ヒラギノ角ゴ ProN W3" charset="-128"/>
          <a:sym typeface="Verdan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FFFFFF"/>
          </a:solidFill>
          <a:effectLst>
            <a:outerShdw blurRad="38100" dist="38100" dir="2700000" algn="tl">
              <a:srgbClr val="DDDDDD"/>
            </a:outerShdw>
          </a:effectLst>
          <a:latin typeface="Verdana" charset="0"/>
          <a:ea typeface="ヒラギノ角ゴ ProN W3" charset="-128"/>
          <a:cs typeface="ヒラギノ角ゴ ProN W3" charset="-128"/>
          <a:sym typeface="Verdana" charset="0"/>
        </a:defRPr>
      </a:lvl9pPr>
    </p:titleStyle>
    <p:bodyStyle>
      <a:lvl1pPr marL="496888" indent="-293688" algn="l" rtl="0" fontAlgn="base">
        <a:spcBef>
          <a:spcPts val="1800"/>
        </a:spcBef>
        <a:spcAft>
          <a:spcPct val="0"/>
        </a:spcAft>
        <a:buSzPct val="38000"/>
        <a:buChar char="•"/>
        <a:defRPr sz="2600">
          <a:solidFill>
            <a:srgbClr val="C3683C"/>
          </a:solidFill>
          <a:latin typeface="+mn-lt"/>
          <a:ea typeface="+mn-ea"/>
          <a:cs typeface="+mn-cs"/>
          <a:sym typeface="Verdana" charset="0"/>
        </a:defRPr>
      </a:lvl1pPr>
      <a:lvl2pPr marL="815975" indent="-269875" algn="l" rtl="0" fontAlgn="base">
        <a:spcBef>
          <a:spcPts val="1800"/>
        </a:spcBef>
        <a:spcAft>
          <a:spcPct val="0"/>
        </a:spcAft>
        <a:buSzPct val="38000"/>
        <a:buChar char="•"/>
        <a:defRPr sz="2000">
          <a:solidFill>
            <a:srgbClr val="C3683C"/>
          </a:solidFill>
          <a:latin typeface="+mn-lt"/>
          <a:ea typeface="+mn-ea"/>
          <a:cs typeface="+mn-cs"/>
          <a:sym typeface="Verdana" charset="0"/>
        </a:defRPr>
      </a:lvl2pPr>
      <a:lvl3pPr marL="1182688" indent="-293688" algn="l" rtl="0" fontAlgn="base">
        <a:spcBef>
          <a:spcPts val="1800"/>
        </a:spcBef>
        <a:spcAft>
          <a:spcPct val="0"/>
        </a:spcAft>
        <a:buSzPct val="38000"/>
        <a:buChar char="•"/>
        <a:defRPr>
          <a:solidFill>
            <a:srgbClr val="C3683C"/>
          </a:solidFill>
          <a:latin typeface="+mn-lt"/>
          <a:ea typeface="+mn-ea"/>
          <a:cs typeface="+mn-cs"/>
          <a:sym typeface="Verdana" charset="0"/>
        </a:defRPr>
      </a:lvl3pPr>
      <a:lvl4pPr marL="1538288" indent="-293688" algn="l" rtl="0" fontAlgn="base">
        <a:spcBef>
          <a:spcPts val="1800"/>
        </a:spcBef>
        <a:spcAft>
          <a:spcPct val="0"/>
        </a:spcAft>
        <a:buSzPct val="38000"/>
        <a:buChar char="•"/>
        <a:defRPr sz="2600">
          <a:solidFill>
            <a:srgbClr val="C3683C"/>
          </a:solidFill>
          <a:latin typeface="+mn-lt"/>
          <a:ea typeface="+mn-ea"/>
          <a:cs typeface="+mn-cs"/>
          <a:sym typeface="Verdana" charset="0"/>
        </a:defRPr>
      </a:lvl4pPr>
      <a:lvl5pPr marL="1881188" indent="-293688" algn="l" rtl="0" fontAlgn="base">
        <a:spcBef>
          <a:spcPts val="1800"/>
        </a:spcBef>
        <a:spcAft>
          <a:spcPct val="0"/>
        </a:spcAft>
        <a:buSzPct val="38000"/>
        <a:buChar char="•"/>
        <a:defRPr sz="2600">
          <a:solidFill>
            <a:srgbClr val="C3683C"/>
          </a:solidFill>
          <a:latin typeface="+mn-lt"/>
          <a:ea typeface="+mn-ea"/>
          <a:cs typeface="+mn-cs"/>
          <a:sym typeface="Verdana" charset="0"/>
        </a:defRPr>
      </a:lvl5pPr>
      <a:lvl6pPr marL="2338388" indent="-293688" algn="l" rtl="0" fontAlgn="base">
        <a:spcBef>
          <a:spcPts val="1800"/>
        </a:spcBef>
        <a:spcAft>
          <a:spcPct val="0"/>
        </a:spcAft>
        <a:buSzPct val="38000"/>
        <a:buChar char="•"/>
        <a:defRPr sz="2600">
          <a:solidFill>
            <a:srgbClr val="C3683C"/>
          </a:solidFill>
          <a:latin typeface="+mn-lt"/>
          <a:ea typeface="+mn-ea"/>
          <a:cs typeface="+mn-cs"/>
          <a:sym typeface="Verdana" charset="0"/>
        </a:defRPr>
      </a:lvl6pPr>
      <a:lvl7pPr marL="2795588" indent="-293688" algn="l" rtl="0" fontAlgn="base">
        <a:spcBef>
          <a:spcPts val="1800"/>
        </a:spcBef>
        <a:spcAft>
          <a:spcPct val="0"/>
        </a:spcAft>
        <a:buSzPct val="38000"/>
        <a:buChar char="•"/>
        <a:defRPr sz="2600">
          <a:solidFill>
            <a:srgbClr val="C3683C"/>
          </a:solidFill>
          <a:latin typeface="+mn-lt"/>
          <a:ea typeface="+mn-ea"/>
          <a:cs typeface="+mn-cs"/>
          <a:sym typeface="Verdana" charset="0"/>
        </a:defRPr>
      </a:lvl7pPr>
      <a:lvl8pPr marL="3252788" indent="-293688" algn="l" rtl="0" fontAlgn="base">
        <a:spcBef>
          <a:spcPts val="1800"/>
        </a:spcBef>
        <a:spcAft>
          <a:spcPct val="0"/>
        </a:spcAft>
        <a:buSzPct val="38000"/>
        <a:buChar char="•"/>
        <a:defRPr sz="2600">
          <a:solidFill>
            <a:srgbClr val="C3683C"/>
          </a:solidFill>
          <a:latin typeface="+mn-lt"/>
          <a:ea typeface="+mn-ea"/>
          <a:cs typeface="+mn-cs"/>
          <a:sym typeface="Verdana" charset="0"/>
        </a:defRPr>
      </a:lvl8pPr>
      <a:lvl9pPr marL="3709988" indent="-293688" algn="l" rtl="0" fontAlgn="base">
        <a:spcBef>
          <a:spcPts val="1800"/>
        </a:spcBef>
        <a:spcAft>
          <a:spcPct val="0"/>
        </a:spcAft>
        <a:buSzPct val="38000"/>
        <a:buChar char="•"/>
        <a:defRPr sz="2600">
          <a:solidFill>
            <a:srgbClr val="C3683C"/>
          </a:solidFill>
          <a:latin typeface="+mn-lt"/>
          <a:ea typeface="+mn-ea"/>
          <a:cs typeface="+mn-cs"/>
          <a:sym typeface="Verdana" charset="0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1.jpe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.png"/><Relationship Id="rId3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Grp="1" noChangeArrowheads="1"/>
          </p:cNvSpPr>
          <p:nvPr>
            <p:ph type="title"/>
          </p:nvPr>
        </p:nvSpPr>
        <p:spPr>
          <a:xfrm>
            <a:off x="406400" y="2032000"/>
            <a:ext cx="9334500" cy="1676400"/>
          </a:xfrm>
          <a:ln/>
        </p:spPr>
        <p:txBody>
          <a:bodyPr/>
          <a:lstStyle/>
          <a:p>
            <a:r>
              <a:rPr lang="en-US" sz="5400" dirty="0">
                <a:solidFill>
                  <a:srgbClr val="E85733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Introduction to parallel computing concepts and </a:t>
            </a:r>
            <a:r>
              <a:rPr lang="en-US" sz="5400" dirty="0" err="1">
                <a:solidFill>
                  <a:srgbClr val="E85733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technics</a:t>
            </a:r>
            <a:endParaRPr lang="en-US" sz="5400" dirty="0">
              <a:solidFill>
                <a:srgbClr val="E85733"/>
              </a:solidFill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4" name="Subtitle 4"/>
          <p:cNvSpPr txBox="1">
            <a:spLocks/>
          </p:cNvSpPr>
          <p:nvPr/>
        </p:nvSpPr>
        <p:spPr>
          <a:xfrm>
            <a:off x="4699000" y="5715000"/>
            <a:ext cx="5461000" cy="990600"/>
          </a:xfrm>
          <a:prstGeom prst="rect">
            <a:avLst/>
          </a:prstGeom>
          <a:solidFill>
            <a:schemeClr val="bg1">
              <a:alpha val="57000"/>
            </a:schemeClr>
          </a:solidFill>
          <a:effectLst>
            <a:outerShdw blurRad="76200" dist="38100" dir="2700000">
              <a:srgbClr val="000000">
                <a:alpha val="3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 dirty="0" smtClean="0">
                <a:ln>
                  <a:noFill/>
                </a:ln>
                <a:solidFill>
                  <a:srgbClr val="59534A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Verdana" pitchFamily="-106" charset="0"/>
              </a:rPr>
              <a:t>Paschalis </a:t>
            </a:r>
            <a:r>
              <a:rPr kumimoji="0" lang="en-US" sz="18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59534A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Verdana" pitchFamily="-106" charset="0"/>
              </a:rPr>
              <a:t>Korosoglou</a:t>
            </a:r>
            <a:r>
              <a:rPr kumimoji="0" lang="en-US" sz="1800" b="0" i="1" u="none" strike="noStrike" kern="0" cap="none" spc="0" normalizeH="0" baseline="0" noProof="0" dirty="0" smtClean="0">
                <a:ln>
                  <a:noFill/>
                </a:ln>
                <a:solidFill>
                  <a:srgbClr val="59534A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Verdana" pitchFamily="-106" charset="0"/>
              </a:rPr>
              <a:t> (</a:t>
            </a:r>
            <a:r>
              <a:rPr kumimoji="0" lang="en-US" sz="1800" b="0" i="1" u="sng" strike="noStrike" kern="0" cap="none" spc="0" normalizeH="0" baseline="0" noProof="0" dirty="0" err="1" smtClean="0">
                <a:ln>
                  <a:noFill/>
                </a:ln>
                <a:solidFill>
                  <a:srgbClr val="59534A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Verdana" pitchFamily="-106" charset="0"/>
              </a:rPr>
              <a:t>support@grid.auth.gr</a:t>
            </a:r>
            <a:r>
              <a:rPr kumimoji="0" lang="en-US" sz="1800" b="0" i="1" u="none" strike="noStrike" kern="0" cap="none" spc="0" normalizeH="0" baseline="0" noProof="0" dirty="0" smtClean="0">
                <a:ln>
                  <a:noFill/>
                </a:ln>
                <a:solidFill>
                  <a:srgbClr val="59534A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Verdana" pitchFamily="-106" charset="0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 dirty="0" smtClean="0">
                <a:ln>
                  <a:noFill/>
                </a:ln>
                <a:solidFill>
                  <a:srgbClr val="59534A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Verdana" pitchFamily="-106" charset="0"/>
              </a:rPr>
              <a:t>User and Application </a:t>
            </a:r>
            <a:r>
              <a:rPr kumimoji="0" lang="en-US" sz="1800" b="0" i="1" u="none" strike="noStrike" kern="0" cap="none" spc="0" normalizeH="0" baseline="0" noProof="0" dirty="0" smtClean="0">
                <a:ln>
                  <a:noFill/>
                </a:ln>
                <a:solidFill>
                  <a:srgbClr val="59534A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Verdana" pitchFamily="-106" charset="0"/>
              </a:rPr>
              <a:t>Support Unit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 dirty="0" smtClean="0">
                <a:ln>
                  <a:noFill/>
                </a:ln>
                <a:solidFill>
                  <a:srgbClr val="59534A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Verdana" pitchFamily="-106" charset="0"/>
              </a:rPr>
              <a:t>Scientific Computing Center @ </a:t>
            </a:r>
            <a:r>
              <a:rPr kumimoji="0" lang="en-US" sz="1800" b="0" i="1" u="none" strike="noStrike" kern="0" cap="none" spc="0" normalizeH="0" baseline="0" noProof="0" dirty="0" smtClean="0">
                <a:ln>
                  <a:noFill/>
                </a:ln>
                <a:solidFill>
                  <a:srgbClr val="59534A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Verdana" pitchFamily="-106" charset="0"/>
              </a:rPr>
              <a:t>AUTH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AFBDCC-87E8-1747-A1D2-2BE21127792B}" type="slidenum">
              <a:rPr lang="en-US"/>
              <a:pPr/>
              <a:t>2</a:t>
            </a:fld>
            <a:endParaRPr lang="en-US"/>
          </a:p>
        </p:txBody>
      </p:sp>
      <p:sp>
        <p:nvSpPr>
          <p:cNvPr id="1433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Overview of Parallel computing</a:t>
            </a:r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1700" y="1485900"/>
            <a:ext cx="8369300" cy="5676900"/>
          </a:xfrm>
          <a:ln/>
        </p:spPr>
        <p:txBody>
          <a:bodyPr/>
          <a:lstStyle/>
          <a:p>
            <a:pPr marL="547688">
              <a:buFontTx/>
              <a:buBlip>
                <a:blip r:embed="rId2"/>
              </a:buBlip>
            </a:pPr>
            <a:r>
              <a:rPr lang="en-US" dirty="0"/>
              <a:t>In parallel computing a program spawns several concurrent </a:t>
            </a:r>
            <a:r>
              <a:rPr lang="en-US" dirty="0" smtClean="0"/>
              <a:t>processes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 dirty="0"/>
              <a:t>decrease the runtime needed to solve a problem or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 dirty="0"/>
              <a:t>increase the problem size to be solved</a:t>
            </a:r>
          </a:p>
          <a:p>
            <a:pPr marL="547688">
              <a:buFontTx/>
              <a:buBlip>
                <a:blip r:embed="rId2"/>
              </a:buBlip>
            </a:pPr>
            <a:r>
              <a:rPr lang="en-US" dirty="0"/>
              <a:t>The original problem is decomposed into tasks that ideally run independently</a:t>
            </a:r>
          </a:p>
          <a:p>
            <a:pPr marL="547688">
              <a:buFontTx/>
              <a:buBlip>
                <a:blip r:embed="rId2"/>
              </a:buBlip>
            </a:pPr>
            <a:r>
              <a:rPr lang="en-US" dirty="0"/>
              <a:t>Source code development within some parallel programming environment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 dirty="0"/>
              <a:t>hardware platform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 dirty="0"/>
              <a:t>nature of the problem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 dirty="0"/>
              <a:t>performance goals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Hardware considerations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2B6BAC-1DC2-1B48-8880-1DF4F31A6F28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200" y="4724400"/>
            <a:ext cx="3429001" cy="18541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9000" y="4267200"/>
            <a:ext cx="4614038" cy="290060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6297" y="1371600"/>
            <a:ext cx="6263703" cy="2895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3200" y="1905000"/>
            <a:ext cx="3424076" cy="187960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 bwMode="auto">
          <a:xfrm>
            <a:off x="736600" y="4267200"/>
            <a:ext cx="8458200" cy="158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 bwMode="auto">
          <a:xfrm rot="5400000">
            <a:off x="1117600" y="4267200"/>
            <a:ext cx="5334000" cy="1588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AF4A96-1E5F-CD4A-A46F-8B5B486CC7E1}" type="slidenum">
              <a:rPr lang="en-US"/>
              <a:pPr/>
              <a:t>4</a:t>
            </a:fld>
            <a:endParaRPr lang="en-US"/>
          </a:p>
        </p:txBody>
      </p:sp>
      <p:sp>
        <p:nvSpPr>
          <p:cNvPr id="16385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 smtClean="0"/>
              <a:t>Hardware considerations</a:t>
            </a:r>
            <a:endParaRPr lang="en-US" dirty="0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547688">
              <a:buFontTx/>
              <a:buBlip>
                <a:blip r:embed="rId2"/>
              </a:buBlip>
            </a:pPr>
            <a:r>
              <a:rPr lang="en-US"/>
              <a:t>Distributed memory systems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/>
              <a:t>Each process (or processor) has unique address space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/>
              <a:t>Direct access to another processors memory not allowed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/>
              <a:t>Process synchronization occurs implicitly</a:t>
            </a:r>
          </a:p>
          <a:p>
            <a:pPr marL="547688">
              <a:buFontTx/>
              <a:buBlip>
                <a:blip r:embed="rId2"/>
              </a:buBlip>
            </a:pPr>
            <a:r>
              <a:rPr lang="en-US"/>
              <a:t>Shared memory systems 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/>
              <a:t>Processors share the same address space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/>
              <a:t>knowledge of where data is stored is of no concern to the user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/>
              <a:t>Process synchronization is explicit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/>
              <a:t>Not scalable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88F1A2-5893-6B4B-9DFD-02E8312682DD}" type="slidenum">
              <a:rPr lang="en-US"/>
              <a:pPr/>
              <a:t>5</a:t>
            </a:fld>
            <a:endParaRPr lang="en-US"/>
          </a:p>
        </p:txBody>
      </p:sp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Parallel programming models</a:t>
            </a: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547688">
              <a:buFontTx/>
              <a:buBlip>
                <a:blip r:embed="rId2"/>
              </a:buBlip>
            </a:pPr>
            <a:r>
              <a:rPr lang="en-US" dirty="0"/>
              <a:t>Distributed memory systems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 dirty="0"/>
              <a:t>Programmer uses “Message Passing” in order to sync processes and share data among them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 dirty="0"/>
              <a:t>Message passing libraries</a:t>
            </a:r>
          </a:p>
          <a:p>
            <a:pPr marL="1233488" lvl="2">
              <a:buFontTx/>
              <a:buBlip>
                <a:blip r:embed="rId2"/>
              </a:buBlip>
            </a:pPr>
            <a:r>
              <a:rPr lang="en-US" dirty="0" smtClean="0"/>
              <a:t>MPI</a:t>
            </a:r>
          </a:p>
          <a:p>
            <a:pPr marL="1233488" lvl="2">
              <a:buFontTx/>
              <a:buBlip>
                <a:blip r:embed="rId2"/>
              </a:buBlip>
            </a:pPr>
            <a:r>
              <a:rPr lang="en-US" dirty="0" smtClean="0"/>
              <a:t>PVM</a:t>
            </a:r>
          </a:p>
          <a:p>
            <a:pPr marL="547688">
              <a:buFontTx/>
              <a:buBlip>
                <a:blip r:embed="rId2"/>
              </a:buBlip>
            </a:pPr>
            <a:r>
              <a:rPr lang="en-US" dirty="0"/>
              <a:t>Shared memory systems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 dirty="0"/>
              <a:t>Thread based programming approach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 dirty="0"/>
              <a:t>Compiler directives </a:t>
            </a:r>
            <a:r>
              <a:rPr lang="en-US" dirty="0" smtClean="0"/>
              <a:t>(i.e. </a:t>
            </a:r>
            <a:r>
              <a:rPr lang="en-US" dirty="0" err="1" smtClean="0"/>
              <a:t>openMP</a:t>
            </a:r>
            <a:r>
              <a:rPr lang="en-US" dirty="0"/>
              <a:t>)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 dirty="0"/>
              <a:t>Message passing may also be used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Nature of the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Parallel computing</a:t>
            </a:r>
          </a:p>
          <a:p>
            <a:pPr lvl="1"/>
            <a:r>
              <a:rPr lang="en-US" dirty="0" smtClean="0"/>
              <a:t>Embarrassingly parallel (</a:t>
            </a:r>
            <a:r>
              <a:rPr lang="en-US" b="1" dirty="0" smtClean="0"/>
              <a:t>parametric </a:t>
            </a:r>
            <a:r>
              <a:rPr lang="en-US" dirty="0" smtClean="0"/>
              <a:t>studies)</a:t>
            </a:r>
          </a:p>
          <a:p>
            <a:pPr lvl="1"/>
            <a:r>
              <a:rPr lang="en-US" dirty="0" smtClean="0"/>
              <a:t>Multiple processes concurrently (</a:t>
            </a:r>
            <a:r>
              <a:rPr lang="en-US" b="1" dirty="0" smtClean="0"/>
              <a:t>Domain </a:t>
            </a:r>
            <a:r>
              <a:rPr lang="en-US" dirty="0" smtClean="0"/>
              <a:t>and/or </a:t>
            </a:r>
            <a:r>
              <a:rPr lang="en-US" b="1" dirty="0" smtClean="0"/>
              <a:t>functional decomposition</a:t>
            </a:r>
            <a:r>
              <a:rPr lang="en-US" dirty="0" smtClean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2B6BAC-1DC2-1B48-8880-1DF4F31A6F28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3733800"/>
            <a:ext cx="44577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32400" y="3733800"/>
            <a:ext cx="2138363" cy="142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18400" y="3733800"/>
            <a:ext cx="2093913" cy="139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32400" y="5257800"/>
            <a:ext cx="2146300" cy="143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518400" y="5257800"/>
            <a:ext cx="2146300" cy="143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Nature of the problem (examples)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Functional partitioning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Domain decomposition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2B6BAC-1DC2-1B48-8880-1DF4F31A6F28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9" name="Picture 6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42000" y="1524000"/>
            <a:ext cx="38862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200" y="5181600"/>
            <a:ext cx="7823200" cy="18415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Amdahl’s Law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2B6BAC-1DC2-1B48-8880-1DF4F31A6F28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00" y="1752600"/>
            <a:ext cx="6858000" cy="5143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47000" y="1752600"/>
            <a:ext cx="198119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/>
              <a:t>Amdahl’s law predicts the theoretical maximum speedup when using multiple processors</a:t>
            </a:r>
            <a:endParaRPr lang="en-US" sz="2400" dirty="0"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B5FFE5-DCF6-5C46-A60D-FF34B6D722CD}" type="slidenum">
              <a:rPr lang="en-US"/>
              <a:pPr/>
              <a:t>9</a:t>
            </a:fld>
            <a:endParaRPr lang="en-US"/>
          </a:p>
        </p:txBody>
      </p:sp>
      <p:sp>
        <p:nvSpPr>
          <p:cNvPr id="1843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Message Passing Model</a:t>
            </a:r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547688">
              <a:buFontTx/>
              <a:buBlip>
                <a:blip r:embed="rId2"/>
              </a:buBlip>
            </a:pPr>
            <a:r>
              <a:rPr lang="en-US"/>
              <a:t>A process may be defined as a program counter and an address space</a:t>
            </a:r>
          </a:p>
          <a:p>
            <a:pPr marL="547688">
              <a:buFontTx/>
              <a:buBlip>
                <a:blip r:embed="rId2"/>
              </a:buBlip>
            </a:pPr>
            <a:r>
              <a:rPr lang="en-US"/>
              <a:t>Each process may have multiple threads sharing the same address space </a:t>
            </a:r>
          </a:p>
          <a:p>
            <a:pPr marL="547688">
              <a:buFontTx/>
              <a:buBlip>
                <a:blip r:embed="rId2"/>
              </a:buBlip>
            </a:pPr>
            <a:r>
              <a:rPr lang="en-US"/>
              <a:t>Message Passing is used for communication among processes 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/>
              <a:t>synchronization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/>
              <a:t>data movement between address spaces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F8289F-483E-6948-91F5-41A6B5362FE2}" type="slidenum">
              <a:rPr lang="en-US"/>
              <a:pPr/>
              <a:t>10</a:t>
            </a:fld>
            <a:endParaRPr lang="en-US"/>
          </a:p>
        </p:txBody>
      </p:sp>
      <p:sp>
        <p:nvSpPr>
          <p:cNvPr id="1945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Message Passing Interface</a:t>
            </a:r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547688">
              <a:buFontTx/>
              <a:buBlip>
                <a:blip r:embed="rId2"/>
              </a:buBlip>
            </a:pPr>
            <a:r>
              <a:rPr lang="en-US"/>
              <a:t>MPI is a message passing library specification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/>
              <a:t>not a language or compiler specification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/>
              <a:t>no specific implementation</a:t>
            </a:r>
          </a:p>
          <a:p>
            <a:pPr marL="547688">
              <a:buFontTx/>
              <a:buBlip>
                <a:blip r:embed="rId2"/>
              </a:buBlip>
            </a:pPr>
            <a:r>
              <a:rPr lang="en-US"/>
              <a:t>Source code portability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/>
              <a:t>SMPs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/>
              <a:t>clusters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/>
              <a:t>heterogenous networks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583E49-5A38-D24D-8776-0A2DC514F5E6}" type="slidenum">
              <a:rPr lang="en-US"/>
              <a:pPr/>
              <a:t>11</a:t>
            </a:fld>
            <a:endParaRPr lang="en-US"/>
          </a:p>
        </p:txBody>
      </p:sp>
      <p:sp>
        <p:nvSpPr>
          <p:cNvPr id="2048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Types of communication</a:t>
            </a:r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547688">
              <a:buFontTx/>
              <a:buBlip>
                <a:blip r:embed="rId2"/>
              </a:buBlip>
            </a:pPr>
            <a:r>
              <a:rPr lang="en-US"/>
              <a:t>Initialization, Finalization and Synchronization calls</a:t>
            </a:r>
          </a:p>
          <a:p>
            <a:pPr marL="547688">
              <a:buFontTx/>
              <a:buBlip>
                <a:blip r:embed="rId2"/>
              </a:buBlip>
            </a:pPr>
            <a:r>
              <a:rPr lang="en-US"/>
              <a:t>Point-to-Point calls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/>
              <a:t>data movement</a:t>
            </a:r>
          </a:p>
          <a:p>
            <a:pPr marL="547688">
              <a:buFontTx/>
              <a:buBlip>
                <a:blip r:embed="rId2"/>
              </a:buBlip>
            </a:pPr>
            <a:r>
              <a:rPr lang="en-US"/>
              <a:t>Collective calls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/>
              <a:t>data movement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/>
              <a:t>reduction operations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/>
              <a:t>synchronization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06CC82-3019-7A44-8A2C-99DB201F7C23}" type="slidenum">
              <a:rPr lang="en-US"/>
              <a:pPr/>
              <a:t>12</a:t>
            </a:fld>
            <a:endParaRPr lang="en-US"/>
          </a:p>
        </p:txBody>
      </p:sp>
      <p:sp>
        <p:nvSpPr>
          <p:cNvPr id="21505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MPI Features</a:t>
            </a:r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547688">
              <a:buFontTx/>
              <a:buBlip>
                <a:blip r:embed="rId2"/>
              </a:buBlip>
            </a:pPr>
            <a:r>
              <a:rPr lang="en-US"/>
              <a:t>Point-to-point communication</a:t>
            </a:r>
          </a:p>
          <a:p>
            <a:pPr marL="547688">
              <a:buFontTx/>
              <a:buBlip>
                <a:blip r:embed="rId2"/>
              </a:buBlip>
            </a:pPr>
            <a:r>
              <a:rPr lang="en-US"/>
              <a:t>Collective communication</a:t>
            </a:r>
          </a:p>
          <a:p>
            <a:pPr marL="547688">
              <a:buFontTx/>
              <a:buBlip>
                <a:blip r:embed="rId2"/>
              </a:buBlip>
            </a:pPr>
            <a:r>
              <a:rPr lang="en-US"/>
              <a:t>One-sided communication </a:t>
            </a:r>
          </a:p>
          <a:p>
            <a:pPr marL="547688">
              <a:buFontTx/>
              <a:buBlip>
                <a:blip r:embed="rId2"/>
              </a:buBlip>
            </a:pPr>
            <a:r>
              <a:rPr lang="en-US"/>
              <a:t>Communicators</a:t>
            </a:r>
          </a:p>
          <a:p>
            <a:pPr marL="547688">
              <a:buFontTx/>
              <a:buBlip>
                <a:blip r:embed="rId2"/>
              </a:buBlip>
            </a:pPr>
            <a:r>
              <a:rPr lang="en-US"/>
              <a:t>User defined datatypes</a:t>
            </a:r>
          </a:p>
          <a:p>
            <a:pPr marL="547688">
              <a:buFontTx/>
              <a:buBlip>
                <a:blip r:embed="rId2"/>
              </a:buBlip>
            </a:pPr>
            <a:r>
              <a:rPr lang="en-US"/>
              <a:t>Virtual topologies</a:t>
            </a:r>
          </a:p>
          <a:p>
            <a:pPr marL="547688">
              <a:buFontTx/>
              <a:buBlip>
                <a:blip r:embed="rId2"/>
              </a:buBlip>
            </a:pPr>
            <a:r>
              <a:rPr lang="en-US"/>
              <a:t>MPI-I/O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53682A-6B7C-2B43-A751-0FA4160371F1}" type="slidenum">
              <a:rPr lang="en-US"/>
              <a:pPr/>
              <a:t>13</a:t>
            </a:fld>
            <a:endParaRPr lang="en-US"/>
          </a:p>
        </p:txBody>
      </p:sp>
      <p:sp>
        <p:nvSpPr>
          <p:cNvPr id="22529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 smtClean="0"/>
              <a:t>Basic MPI</a:t>
            </a:r>
            <a:endParaRPr lang="en-US" dirty="0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547688">
              <a:buFontTx/>
              <a:buBlip>
                <a:blip r:embed="rId2"/>
              </a:buBlip>
            </a:pPr>
            <a:r>
              <a:rPr lang="en-US"/>
              <a:t>MPI_Init</a:t>
            </a:r>
          </a:p>
          <a:p>
            <a:pPr marL="547688">
              <a:buFontTx/>
              <a:buBlip>
                <a:blip r:embed="rId2"/>
              </a:buBlip>
            </a:pPr>
            <a:r>
              <a:rPr lang="en-US"/>
              <a:t>MPI_Comm_size (get number of processes)</a:t>
            </a:r>
          </a:p>
          <a:p>
            <a:pPr marL="547688">
              <a:buFontTx/>
              <a:buBlip>
                <a:blip r:embed="rId2"/>
              </a:buBlip>
            </a:pPr>
            <a:r>
              <a:rPr lang="en-US"/>
              <a:t>MPI_Comm_rank (gets a rank value assigned to each process)</a:t>
            </a:r>
          </a:p>
          <a:p>
            <a:pPr marL="547688">
              <a:buFontTx/>
              <a:buBlip>
                <a:blip r:embed="rId2"/>
              </a:buBlip>
            </a:pPr>
            <a:r>
              <a:rPr lang="en-US"/>
              <a:t>MPI_Send (cooperative point-to-point call used to send data to receiver)</a:t>
            </a:r>
          </a:p>
          <a:p>
            <a:pPr marL="547688">
              <a:buFontTx/>
              <a:buBlip>
                <a:blip r:embed="rId2"/>
              </a:buBlip>
            </a:pPr>
            <a:r>
              <a:rPr lang="en-US" sz="2500"/>
              <a:t>MPI_Recv (</a:t>
            </a:r>
            <a:r>
              <a:rPr lang="en-US"/>
              <a:t>cooperative point-to-point call used to receive data from sender)</a:t>
            </a:r>
            <a:endParaRPr lang="en-US" sz="2500"/>
          </a:p>
          <a:p>
            <a:pPr marL="547688">
              <a:buFontTx/>
              <a:buBlip>
                <a:blip r:embed="rId2"/>
              </a:buBlip>
            </a:pPr>
            <a:r>
              <a:rPr lang="en-US" sz="2500"/>
              <a:t>MPI_Finalize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" y="2895600"/>
            <a:ext cx="8349184" cy="42156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54D3B-15BB-A841-999F-07F6E15B31A4}" type="slidenum">
              <a:rPr lang="en-US"/>
              <a:pPr/>
              <a:t>14</a:t>
            </a:fld>
            <a:endParaRPr lang="en-US"/>
          </a:p>
        </p:txBody>
      </p:sp>
      <p:sp>
        <p:nvSpPr>
          <p:cNvPr id="2355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Hello World!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0152" y="1524000"/>
            <a:ext cx="7112848" cy="26733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" y="2895600"/>
            <a:ext cx="8349184" cy="42156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54D3B-15BB-A841-999F-07F6E15B31A4}" type="slidenum">
              <a:rPr lang="en-US"/>
              <a:pPr/>
              <a:t>15</a:t>
            </a:fld>
            <a:endParaRPr lang="en-US"/>
          </a:p>
        </p:txBody>
      </p:sp>
      <p:sp>
        <p:nvSpPr>
          <p:cNvPr id="2355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Hello World!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0152" y="1524000"/>
            <a:ext cx="7112848" cy="26733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6045200" y="5181600"/>
            <a:ext cx="4114800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sz="1800" dirty="0" smtClean="0"/>
              <a:t>if ( </a:t>
            </a:r>
            <a:r>
              <a:rPr lang="en-US" sz="1800" dirty="0" err="1" smtClean="0"/>
              <a:t>ierror</a:t>
            </a:r>
            <a:r>
              <a:rPr lang="en-US" sz="1800" dirty="0" smtClean="0"/>
              <a:t> .ne. MPI_SUCCESS ) then</a:t>
            </a:r>
            <a:endParaRPr lang="en-US" sz="1800" dirty="0" smtClean="0"/>
          </a:p>
          <a:p>
            <a:pPr algn="l"/>
            <a:r>
              <a:rPr lang="en-US" sz="1800" dirty="0" smtClean="0"/>
              <a:t>     .</a:t>
            </a:r>
            <a:r>
              <a:rPr lang="en-US" sz="1800" dirty="0" smtClean="0"/>
              <a:t>.. do error handling as desired ...</a:t>
            </a:r>
          </a:p>
          <a:p>
            <a:pPr algn="l"/>
            <a:r>
              <a:rPr lang="en-US" sz="1800" dirty="0" smtClean="0"/>
              <a:t>end if</a:t>
            </a:r>
            <a:endParaRPr lang="en-US" sz="1800" dirty="0"/>
          </a:p>
        </p:txBody>
      </p:sp>
      <p:cxnSp>
        <p:nvCxnSpPr>
          <p:cNvPr id="13" name="Straight Arrow Connector 12"/>
          <p:cNvCxnSpPr>
            <a:stCxn id="11" idx="0"/>
          </p:cNvCxnSpPr>
          <p:nvPr/>
        </p:nvCxnSpPr>
        <p:spPr bwMode="auto">
          <a:xfrm rot="16200000" flipV="1">
            <a:off x="6096000" y="3175000"/>
            <a:ext cx="1371600" cy="2641600"/>
          </a:xfrm>
          <a:prstGeom prst="straightConnector1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25400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858E98-0EA9-034A-B1F5-A170E856052C}" type="slidenum">
              <a:rPr lang="en-US"/>
              <a:pPr/>
              <a:t>16</a:t>
            </a:fld>
            <a:endParaRPr lang="en-US"/>
          </a:p>
        </p:txBody>
      </p:sp>
      <p:sp>
        <p:nvSpPr>
          <p:cNvPr id="2457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Starting and exiting the MPI environment</a:t>
            </a: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60400" y="1828800"/>
            <a:ext cx="8763000" cy="4914900"/>
          </a:xfrm>
          <a:ln/>
        </p:spPr>
        <p:txBody>
          <a:bodyPr/>
          <a:lstStyle/>
          <a:p>
            <a:pPr marL="547688">
              <a:spcAft>
                <a:spcPts val="0"/>
              </a:spcAft>
              <a:buFontTx/>
              <a:buBlip>
                <a:blip r:embed="rId2"/>
              </a:buBlip>
            </a:pPr>
            <a:r>
              <a:rPr lang="en-US" dirty="0" err="1"/>
              <a:t>MPI_Init</a:t>
            </a:r>
            <a:endParaRPr lang="en-US" dirty="0"/>
          </a:p>
          <a:p>
            <a:pPr marL="890588" lvl="1" indent="-293688">
              <a:spcAft>
                <a:spcPts val="0"/>
              </a:spcAft>
              <a:buFontTx/>
              <a:buBlip>
                <a:blip r:embed="rId2"/>
              </a:buBlip>
            </a:pPr>
            <a:r>
              <a:rPr lang="en-US" dirty="0"/>
              <a:t>C style: </a:t>
            </a:r>
            <a:r>
              <a:rPr lang="en-US" dirty="0" err="1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int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 </a:t>
            </a:r>
            <a:r>
              <a:rPr lang="en-US" dirty="0" err="1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MPI_Init(int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 *</a:t>
            </a:r>
            <a:r>
              <a:rPr lang="en-US" dirty="0" err="1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argc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, char ***</a:t>
            </a:r>
            <a:r>
              <a:rPr lang="en-US" dirty="0" err="1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argv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);</a:t>
            </a:r>
            <a:endParaRPr lang="en-US" dirty="0"/>
          </a:p>
          <a:p>
            <a:pPr marL="1233488" lvl="2">
              <a:spcAft>
                <a:spcPts val="0"/>
              </a:spcAft>
              <a:buFontTx/>
              <a:buBlip>
                <a:blip r:embed="rId2"/>
              </a:buBlip>
            </a:pPr>
            <a:r>
              <a:rPr lang="en-US" dirty="0"/>
              <a:t>accepts </a:t>
            </a:r>
            <a:r>
              <a:rPr lang="en-US" dirty="0" err="1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argc</a:t>
            </a:r>
            <a:r>
              <a:rPr lang="en-US" dirty="0"/>
              <a:t> and </a:t>
            </a:r>
            <a:r>
              <a:rPr lang="en-US" dirty="0" err="1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argv</a:t>
            </a:r>
            <a:r>
              <a:rPr lang="en-US" dirty="0"/>
              <a:t> variables (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main</a:t>
            </a:r>
            <a:r>
              <a:rPr lang="en-US" dirty="0"/>
              <a:t> arguments)</a:t>
            </a:r>
          </a:p>
          <a:p>
            <a:pPr marL="890588" lvl="1" indent="-293688">
              <a:spcAft>
                <a:spcPts val="0"/>
              </a:spcAft>
              <a:buFontTx/>
              <a:buBlip>
                <a:blip r:embed="rId2"/>
              </a:buBlip>
            </a:pPr>
            <a:r>
              <a:rPr lang="en-US" dirty="0"/>
              <a:t>F style: 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MPI_INIT ( IERROR )</a:t>
            </a:r>
            <a:endParaRPr lang="en-US" sz="1800" dirty="0">
              <a:latin typeface="Courier New" charset="0"/>
              <a:sym typeface="Courier New" charset="0"/>
            </a:endParaRPr>
          </a:p>
          <a:p>
            <a:pPr marL="1233488" lvl="2">
              <a:spcAft>
                <a:spcPts val="0"/>
              </a:spcAft>
              <a:buFontTx/>
              <a:buBlip>
                <a:blip r:embed="rId2"/>
              </a:buBlip>
            </a:pPr>
            <a:r>
              <a:rPr lang="en-US" dirty="0"/>
              <a:t>Almost all Fortran MPI library calls have an integer return code</a:t>
            </a:r>
          </a:p>
          <a:p>
            <a:pPr marL="890588" lvl="1" indent="-293688">
              <a:spcAft>
                <a:spcPts val="0"/>
              </a:spcAft>
              <a:buFontTx/>
              <a:buBlip>
                <a:blip r:embed="rId2"/>
              </a:buBlip>
            </a:pPr>
            <a:r>
              <a:rPr lang="en-US" dirty="0"/>
              <a:t>Must be the </a:t>
            </a:r>
            <a:r>
              <a:rPr lang="en-US" b="1" dirty="0"/>
              <a:t>first</a:t>
            </a:r>
            <a:r>
              <a:rPr lang="en-US" dirty="0"/>
              <a:t> MPI function called in a program</a:t>
            </a:r>
          </a:p>
          <a:p>
            <a:pPr marL="547688">
              <a:spcAft>
                <a:spcPts val="0"/>
              </a:spcAft>
              <a:buFontTx/>
              <a:buBlip>
                <a:blip r:embed="rId2"/>
              </a:buBlip>
            </a:pPr>
            <a:r>
              <a:rPr lang="en-US" dirty="0" err="1"/>
              <a:t>MPI_Finalize</a:t>
            </a:r>
            <a:endParaRPr lang="en-US" dirty="0"/>
          </a:p>
          <a:p>
            <a:pPr marL="890588" lvl="1" indent="-293688">
              <a:spcAft>
                <a:spcPts val="0"/>
              </a:spcAft>
              <a:buFontTx/>
              <a:buBlip>
                <a:blip r:embed="rId2"/>
              </a:buBlip>
            </a:pPr>
            <a:r>
              <a:rPr lang="en-US" dirty="0"/>
              <a:t>C style: </a:t>
            </a:r>
            <a:r>
              <a:rPr lang="en-US" dirty="0" err="1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int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 </a:t>
            </a:r>
            <a:r>
              <a:rPr lang="en-US" dirty="0" err="1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MPI_Finalize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();</a:t>
            </a:r>
            <a:endParaRPr lang="en-US" sz="1800" dirty="0">
              <a:latin typeface="Courier New" charset="0"/>
              <a:sym typeface="Courier New" charset="0"/>
            </a:endParaRPr>
          </a:p>
          <a:p>
            <a:pPr marL="890588" lvl="1" indent="-293688">
              <a:spcAft>
                <a:spcPts val="0"/>
              </a:spcAft>
              <a:buFontTx/>
              <a:buBlip>
                <a:blip r:embed="rId2"/>
              </a:buBlip>
            </a:pPr>
            <a:r>
              <a:rPr lang="en-US" dirty="0"/>
              <a:t>F style:</a:t>
            </a:r>
            <a:r>
              <a:rPr lang="en-US" sz="1800" dirty="0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 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MPI_FINALIZE ( IERROR )</a:t>
            </a:r>
            <a:endParaRPr lang="en-US" dirty="0">
              <a:latin typeface="Courier New" charset="0"/>
              <a:sym typeface="Courier New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EE604-3F36-1944-97DD-E6B2F3E93250}" type="slidenum">
              <a:rPr lang="en-US"/>
              <a:pPr/>
              <a:t>17</a:t>
            </a:fld>
            <a:endParaRPr lang="en-US"/>
          </a:p>
        </p:txBody>
      </p:sp>
      <p:sp>
        <p:nvSpPr>
          <p:cNvPr id="2560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Communicators</a:t>
            </a: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547688">
              <a:buFontTx/>
              <a:buBlip>
                <a:blip r:embed="rId2"/>
              </a:buBlip>
            </a:pPr>
            <a:r>
              <a:rPr lang="en-US"/>
              <a:t>All mpi specific communications take place with respect to a communicator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/>
              <a:t>Communicator: A collection of processes and a context</a:t>
            </a:r>
          </a:p>
          <a:p>
            <a:pPr marL="547688">
              <a:buFontTx/>
              <a:buBlip>
                <a:blip r:embed="rId2"/>
              </a:buBlip>
            </a:pPr>
            <a:r>
              <a:rPr lang="en-US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MPI_COMM_WORLD</a:t>
            </a:r>
            <a:r>
              <a:rPr lang="en-US"/>
              <a:t> is the predefined communicator of all processes</a:t>
            </a:r>
          </a:p>
          <a:p>
            <a:pPr marL="547688">
              <a:buFontTx/>
              <a:buBlip>
                <a:blip r:embed="rId2"/>
              </a:buBlip>
            </a:pPr>
            <a:r>
              <a:rPr lang="en-US"/>
              <a:t>Processes within a communicator are assigned a unique rank value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0F5B41-B5FE-CF4D-8540-0899486F672B}" type="slidenum">
              <a:rPr lang="en-US"/>
              <a:pPr/>
              <a:t>18</a:t>
            </a:fld>
            <a:endParaRPr lang="en-US"/>
          </a:p>
        </p:txBody>
      </p:sp>
      <p:sp>
        <p:nvSpPr>
          <p:cNvPr id="26625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A few basic considerations</a:t>
            </a:r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547688">
              <a:buFontTx/>
              <a:buBlip>
                <a:blip r:embed="rId2"/>
              </a:buBlip>
            </a:pPr>
            <a:r>
              <a:rPr lang="en-US" dirty="0" smtClean="0"/>
              <a:t>Q: How </a:t>
            </a:r>
            <a:r>
              <a:rPr lang="en-US" dirty="0"/>
              <a:t>many processes are there</a:t>
            </a:r>
            <a:r>
              <a:rPr lang="en-US" dirty="0" smtClean="0"/>
              <a:t>? A: (N)</a:t>
            </a:r>
          </a:p>
          <a:p>
            <a:pPr marL="890588" lvl="1" indent="-293688">
              <a:buFontTx/>
              <a:buBlip>
                <a:blip r:embed="rId2"/>
              </a:buBlip>
            </a:pPr>
            <a:r>
              <a:rPr lang="en-US" dirty="0"/>
              <a:t>(C) </a:t>
            </a:r>
            <a:r>
              <a:rPr lang="en-US" dirty="0" err="1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MPI_Comm_size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( MPI_COMM_WORLD, &amp;size );</a:t>
            </a:r>
            <a:endParaRPr lang="en-US" dirty="0"/>
          </a:p>
          <a:p>
            <a:pPr marL="890588" lvl="1" indent="-293688">
              <a:buFontTx/>
              <a:buBlip>
                <a:blip r:embed="rId2"/>
              </a:buBlip>
            </a:pPr>
            <a:r>
              <a:rPr lang="en-US" dirty="0"/>
              <a:t>(F) 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MPI_COMM_SIZE( MPI_COMM_WORLD, size, </a:t>
            </a:r>
            <a:r>
              <a:rPr lang="en-US" dirty="0" err="1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ierr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)</a:t>
            </a:r>
            <a:endParaRPr lang="en-US" dirty="0" smtClean="0"/>
          </a:p>
          <a:p>
            <a:pPr marL="547688">
              <a:buFontTx/>
              <a:buBlip>
                <a:blip r:embed="rId2"/>
              </a:buBlip>
            </a:pPr>
            <a:r>
              <a:rPr lang="en-US" dirty="0" smtClean="0"/>
              <a:t>Q: Which </a:t>
            </a:r>
            <a:r>
              <a:rPr lang="en-US" dirty="0"/>
              <a:t>one is which</a:t>
            </a:r>
            <a:r>
              <a:rPr lang="en-US" dirty="0" smtClean="0"/>
              <a:t>? A: [0,(N-1)]</a:t>
            </a:r>
          </a:p>
          <a:p>
            <a:pPr marL="890588" lvl="1" indent="-293688">
              <a:buFontTx/>
              <a:buBlip>
                <a:blip r:embed="rId2"/>
              </a:buBlip>
            </a:pPr>
            <a:r>
              <a:rPr lang="en-US" dirty="0"/>
              <a:t>(C) </a:t>
            </a:r>
            <a:r>
              <a:rPr lang="en-US" dirty="0" err="1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MPI_Comm_rank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( MPI_COMM_WORLD, &amp;rank );</a:t>
            </a:r>
            <a:endParaRPr lang="en-US" dirty="0"/>
          </a:p>
          <a:p>
            <a:pPr marL="890588" lvl="1" indent="-293688">
              <a:buFontTx/>
              <a:buBlip>
                <a:blip r:embed="rId2"/>
              </a:buBlip>
            </a:pPr>
            <a:r>
              <a:rPr lang="en-US" dirty="0"/>
              <a:t>(F) 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MPI_COMM_RANK( MPI_COMM_WORLD, rank, </a:t>
            </a:r>
            <a:r>
              <a:rPr lang="en-US" dirty="0" err="1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ierr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)</a:t>
            </a:r>
            <a:endParaRPr lang="en-US" dirty="0">
              <a:latin typeface="Courier New" charset="0"/>
              <a:sym typeface="Courier New" charset="0"/>
            </a:endParaRPr>
          </a:p>
          <a:p>
            <a:pPr marL="890588" lvl="1" indent="-293688">
              <a:buFontTx/>
              <a:buBlip>
                <a:blip r:embed="rId2"/>
              </a:buBlip>
            </a:pPr>
            <a:r>
              <a:rPr lang="en-US" dirty="0"/>
              <a:t>The rank number is between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 0 </a:t>
            </a:r>
            <a:r>
              <a:rPr lang="en-US" dirty="0"/>
              <a:t>and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 (size - 1</a:t>
            </a:r>
            <a:r>
              <a:rPr lang="en-US" dirty="0" smtClean="0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)</a:t>
            </a:r>
            <a:r>
              <a:rPr lang="en-US" dirty="0" smtClean="0">
                <a:sym typeface="Courier New" charset="0"/>
              </a:rPr>
              <a:t> unique per process</a:t>
            </a:r>
            <a:endParaRPr lang="en-US" dirty="0">
              <a:sym typeface="Courier New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77E10C-53B1-9641-A566-E53D21AD9A08}" type="slidenum">
              <a:rPr lang="en-US"/>
              <a:pPr/>
              <a:t>19</a:t>
            </a:fld>
            <a:endParaRPr lang="en-US"/>
          </a:p>
        </p:txBody>
      </p:sp>
      <p:sp>
        <p:nvSpPr>
          <p:cNvPr id="27649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Sending and receiving messages</a:t>
            </a:r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01700" y="2590800"/>
            <a:ext cx="8369300" cy="4330700"/>
          </a:xfrm>
          <a:ln/>
        </p:spPr>
        <p:txBody>
          <a:bodyPr/>
          <a:lstStyle/>
          <a:p>
            <a:pPr marL="547688">
              <a:buFontTx/>
              <a:buBlip>
                <a:blip r:embed="rId2"/>
              </a:buBlip>
            </a:pPr>
            <a:r>
              <a:rPr lang="en-US"/>
              <a:t>Questions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/>
              <a:t>Where is the data?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/>
              <a:t>What type of data?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/>
              <a:t>How much data is sent?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/>
              <a:t>To whom is the data sent?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/>
              <a:t>How does the receiver know which data to collect?</a:t>
            </a:r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40400" y="1435100"/>
            <a:ext cx="3975100" cy="3543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9AFCD8-870E-5840-A43E-64DCEEACCFDC}" type="slidenum">
              <a:rPr lang="en-US"/>
              <a:pPr/>
              <a:t>20</a:t>
            </a:fld>
            <a:endParaRPr lang="en-US"/>
          </a:p>
        </p:txBody>
      </p:sp>
      <p:sp>
        <p:nvSpPr>
          <p:cNvPr id="2867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What is contained within a message?</a:t>
            </a:r>
          </a:p>
        </p:txBody>
      </p:sp>
      <p:sp>
        <p:nvSpPr>
          <p:cNvPr id="28674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547688">
              <a:buFontTx/>
              <a:buBlip>
                <a:blip r:embed="rId2"/>
              </a:buBlip>
            </a:pPr>
            <a:r>
              <a:rPr lang="en-US"/>
              <a:t>message data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/>
              <a:t>buffer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/>
              <a:t>count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/>
              <a:t>datatype</a:t>
            </a:r>
          </a:p>
          <a:p>
            <a:pPr marL="547688">
              <a:buFontTx/>
              <a:buBlip>
                <a:blip r:embed="rId2"/>
              </a:buBlip>
            </a:pPr>
            <a:r>
              <a:rPr lang="en-US"/>
              <a:t>message envelope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/>
              <a:t>source/destination rank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/>
              <a:t>message tag (tags are used to discriminate among messages)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/>
              <a:t>communicator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7AEF33-B9A1-B447-B350-DB08CAA8F54C}" type="slidenum">
              <a:rPr lang="en-US"/>
              <a:pPr/>
              <a:t>21</a:t>
            </a:fld>
            <a:endParaRPr lang="en-US"/>
          </a:p>
        </p:txBody>
      </p:sp>
      <p:sp>
        <p:nvSpPr>
          <p:cNvPr id="2969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MPI Standard (Blocking) Send/Receive</a:t>
            </a:r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84200" y="1447800"/>
            <a:ext cx="9194800" cy="5778500"/>
          </a:xfrm>
          <a:ln/>
        </p:spPr>
        <p:txBody>
          <a:bodyPr/>
          <a:lstStyle/>
          <a:p>
            <a:pPr marL="547688">
              <a:buFontTx/>
              <a:buBlip>
                <a:blip r:embed="rId2"/>
              </a:buBlip>
            </a:pPr>
            <a:r>
              <a:rPr lang="en-US" dirty="0"/>
              <a:t>Syntax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 dirty="0" err="1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MPI_Send(void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 *buffer, </a:t>
            </a:r>
            <a:r>
              <a:rPr lang="en-US" dirty="0" err="1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int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 count, </a:t>
            </a:r>
            <a:r>
              <a:rPr lang="en-US" dirty="0" err="1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MPI_Datatype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 type, </a:t>
            </a:r>
            <a:r>
              <a:rPr lang="en-US" dirty="0" err="1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int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 </a:t>
            </a:r>
            <a:r>
              <a:rPr lang="en-US" dirty="0" err="1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dest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, </a:t>
            </a:r>
            <a:r>
              <a:rPr lang="en-US" dirty="0" err="1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int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 tag, </a:t>
            </a:r>
            <a:r>
              <a:rPr lang="en-US" dirty="0" err="1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MPI_Comm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 </a:t>
            </a:r>
            <a:r>
              <a:rPr lang="en-US" dirty="0" err="1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comm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);</a:t>
            </a:r>
            <a:endParaRPr lang="en-US" dirty="0"/>
          </a:p>
          <a:p>
            <a:pPr marL="866775" lvl="1">
              <a:buFontTx/>
              <a:buBlip>
                <a:blip r:embed="rId2"/>
              </a:buBlip>
            </a:pPr>
            <a:r>
              <a:rPr lang="en-US" dirty="0" err="1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MPI_Recv(void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 *buffer, </a:t>
            </a:r>
            <a:r>
              <a:rPr lang="en-US" dirty="0" err="1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int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 count, </a:t>
            </a:r>
            <a:r>
              <a:rPr lang="en-US" dirty="0" err="1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MPI_Datatype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 type, </a:t>
            </a:r>
            <a:r>
              <a:rPr lang="en-US" dirty="0" err="1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int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 </a:t>
            </a:r>
            <a:r>
              <a:rPr lang="en-US" dirty="0" err="1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src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, </a:t>
            </a:r>
            <a:r>
              <a:rPr lang="en-US" dirty="0" err="1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int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 tag, </a:t>
            </a:r>
            <a:r>
              <a:rPr lang="en-US" dirty="0" err="1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MPI_Comm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 </a:t>
            </a:r>
            <a:r>
              <a:rPr lang="en-US" dirty="0" err="1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comm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, </a:t>
            </a:r>
            <a:r>
              <a:rPr lang="en-US" dirty="0" err="1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MPI_Status</a:t>
            </a:r>
            <a:r>
              <a:rPr lang="en-US" dirty="0">
                <a:latin typeface="Courier New" charset="0"/>
                <a:ea typeface="Courier New" charset="0"/>
                <a:cs typeface="Courier New" charset="0"/>
                <a:sym typeface="Courier New" charset="0"/>
              </a:rPr>
              <a:t> status);</a:t>
            </a:r>
            <a:endParaRPr lang="en-US" dirty="0">
              <a:latin typeface="Courier New" charset="0"/>
              <a:sym typeface="Courier New" charset="0"/>
            </a:endParaRPr>
          </a:p>
          <a:p>
            <a:pPr marL="547688"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dirty="0"/>
              <a:t>Processes are identified using </a:t>
            </a:r>
            <a:r>
              <a:rPr lang="en-US" dirty="0" err="1"/>
              <a:t>dest/src</a:t>
            </a:r>
            <a:r>
              <a:rPr lang="en-US" dirty="0"/>
              <a:t> values and the communicator within the message passing takes place</a:t>
            </a:r>
          </a:p>
          <a:p>
            <a:pPr marL="547688"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dirty="0"/>
              <a:t>Tags are used to deal with multiple messages in an orderly manner</a:t>
            </a:r>
          </a:p>
          <a:p>
            <a:pPr marL="866775" lvl="1">
              <a:lnSpc>
                <a:spcPct val="90000"/>
              </a:lnSpc>
              <a:buFontTx/>
              <a:buBlip>
                <a:blip r:embed="rId2"/>
              </a:buBlip>
            </a:pPr>
            <a:r>
              <a:rPr lang="en-US" dirty="0"/>
              <a:t>MPI_ANY_TAG and MPI_ANY_SOURCE may be used as wildcards on the receiving process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MPI </a:t>
            </a:r>
            <a:r>
              <a:rPr lang="en-US" dirty="0" err="1" smtClean="0"/>
              <a:t>Datatypes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2B6BAC-1DC2-1B48-8880-1DF4F31A6F28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71600"/>
            <a:ext cx="10160000" cy="583565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DD17BF-9615-704E-BE58-409E38EAAE7C}" type="slidenum">
              <a:rPr lang="en-US"/>
              <a:pPr/>
              <a:t>23</a:t>
            </a:fld>
            <a:endParaRPr lang="en-US"/>
          </a:p>
        </p:txBody>
      </p:sp>
      <p:sp>
        <p:nvSpPr>
          <p:cNvPr id="3072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Getting information about a message</a:t>
            </a:r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547688">
              <a:buFontTx/>
              <a:buBlip>
                <a:blip r:embed="rId2"/>
              </a:buBlip>
            </a:pPr>
            <a:r>
              <a:rPr lang="en-US"/>
              <a:t>Information of source and tag is stored in MPI_Status variable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/>
              <a:t>status.MPI_SOURCE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/>
              <a:t>status.MPI_TAG</a:t>
            </a:r>
          </a:p>
          <a:p>
            <a:pPr marL="547688">
              <a:buFontTx/>
              <a:buBlip>
                <a:blip r:embed="rId2"/>
              </a:buBlip>
            </a:pPr>
            <a:r>
              <a:rPr lang="en-US"/>
              <a:t>MPI_Get_count can be used to determine how much data of a particular type has been received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/>
              <a:t>MPI_Get_count( &amp;status, MPI_Datatype, &amp;count);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968F8A-EE26-3D4D-A8FC-02509C937D97}" type="slidenum">
              <a:rPr lang="en-US"/>
              <a:pPr/>
              <a:t>24</a:t>
            </a:fld>
            <a:endParaRPr lang="en-US"/>
          </a:p>
        </p:txBody>
      </p:sp>
      <p:sp>
        <p:nvSpPr>
          <p:cNvPr id="31745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/>
              <a:t>Yet another </a:t>
            </a:r>
            <a:r>
              <a:rPr lang="en-US" dirty="0" smtClean="0"/>
              <a:t>listing (deadlock?)</a:t>
            </a:r>
            <a:endParaRPr lang="en-US" dirty="0"/>
          </a:p>
        </p:txBody>
      </p:sp>
      <p:sp>
        <p:nvSpPr>
          <p:cNvPr id="31747" name="Rectangle 3"/>
          <p:cNvSpPr>
            <a:spLocks/>
          </p:cNvSpPr>
          <p:nvPr/>
        </p:nvSpPr>
        <p:spPr bwMode="auto">
          <a:xfrm>
            <a:off x="4183944" y="1627909"/>
            <a:ext cx="5805311" cy="85898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anchor="ctr">
            <a:prstTxWarp prst="textNoShape">
              <a:avLst/>
            </a:prstTxWarp>
          </a:bodyPr>
          <a:lstStyle/>
          <a:p>
            <a:pPr algn="l"/>
            <a:r>
              <a:rPr lang="en-US" sz="1600" dirty="0">
                <a:solidFill>
                  <a:srgbClr val="FD690C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Program Output:</a:t>
            </a:r>
          </a:p>
          <a:p>
            <a:pPr algn="l"/>
            <a:r>
              <a:rPr lang="en-US" sz="1600" dirty="0">
                <a:solidFill>
                  <a:srgbClr val="FD690C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from process 1 using tag 158 buf1[N-1] = </a:t>
            </a:r>
            <a:r>
              <a:rPr lang="en-US" sz="1600" dirty="0" smtClean="0">
                <a:solidFill>
                  <a:srgbClr val="FD690C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8.1</a:t>
            </a:r>
          </a:p>
          <a:p>
            <a:pPr algn="l"/>
            <a:r>
              <a:rPr lang="en-US" sz="1600" dirty="0" smtClean="0">
                <a:solidFill>
                  <a:srgbClr val="FD690C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from </a:t>
            </a:r>
            <a:r>
              <a:rPr lang="en-US" sz="1600" dirty="0">
                <a:solidFill>
                  <a:srgbClr val="FD690C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process 0 using tag 157 buf0[N-1] = 0.9</a:t>
            </a:r>
          </a:p>
        </p:txBody>
      </p:sp>
      <p:sp>
        <p:nvSpPr>
          <p:cNvPr id="31749" name="Rectangle 5"/>
          <p:cNvSpPr>
            <a:spLocks/>
          </p:cNvSpPr>
          <p:nvPr/>
        </p:nvSpPr>
        <p:spPr bwMode="auto">
          <a:xfrm>
            <a:off x="0" y="2324100"/>
            <a:ext cx="10160000" cy="4749800"/>
          </a:xfrm>
          <a:prstGeom prst="rect">
            <a:avLst/>
          </a:prstGeom>
          <a:noFill/>
          <a:ln w="12700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 anchor="ctr">
            <a:prstTxWarp prst="textNoShape">
              <a:avLst/>
            </a:prstTxWarp>
          </a:bodyPr>
          <a:lstStyle/>
          <a:p>
            <a:pPr algn="l"/>
            <a:r>
              <a:rPr lang="en-US" sz="1400" dirty="0" smtClean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	</a:t>
            </a:r>
            <a:r>
              <a:rPr lang="en-US" sz="1400" dirty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double buf0[N], buf1[N];</a:t>
            </a:r>
            <a:endParaRPr lang="en-US" sz="1400" dirty="0" smtClean="0">
              <a:solidFill>
                <a:schemeClr val="tx1"/>
              </a:solidFill>
              <a:latin typeface="Courier New Bold" charset="0"/>
              <a:ea typeface="Courier New Bold" charset="0"/>
              <a:cs typeface="Courier New Bold" charset="0"/>
              <a:sym typeface="Courier New Bold" charset="0"/>
            </a:endParaRPr>
          </a:p>
          <a:p>
            <a:pPr algn="l"/>
            <a:r>
              <a:rPr lang="en-US" sz="1400" dirty="0" smtClean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	</a:t>
            </a:r>
            <a:r>
              <a:rPr lang="en-US" sz="1400" dirty="0" err="1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MPI_Status</a:t>
            </a:r>
            <a:r>
              <a:rPr lang="en-US" sz="1400" dirty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 status;</a:t>
            </a:r>
            <a:endParaRPr lang="en-US" sz="1400" dirty="0" smtClean="0">
              <a:solidFill>
                <a:schemeClr val="tx1"/>
              </a:solidFill>
              <a:latin typeface="Courier New Bold" charset="0"/>
              <a:ea typeface="Courier New Bold" charset="0"/>
              <a:cs typeface="Courier New Bold" charset="0"/>
              <a:sym typeface="Courier New Bold" charset="0"/>
            </a:endParaRPr>
          </a:p>
          <a:p>
            <a:pPr algn="l"/>
            <a:r>
              <a:rPr lang="en-US" sz="1400" dirty="0" smtClean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	</a:t>
            </a:r>
            <a:r>
              <a:rPr lang="en-US" sz="1400" dirty="0" err="1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int</a:t>
            </a:r>
            <a:r>
              <a:rPr lang="en-US" sz="1400" dirty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tag_of_message</a:t>
            </a:r>
            <a:r>
              <a:rPr lang="en-US" sz="1400" dirty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, </a:t>
            </a:r>
            <a:r>
              <a:rPr lang="en-US" sz="1400" dirty="0" err="1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src_of_message</a:t>
            </a:r>
            <a:r>
              <a:rPr lang="en-US" sz="1400" dirty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;</a:t>
            </a:r>
            <a:endParaRPr lang="en-US" sz="1400" dirty="0" smtClean="0">
              <a:solidFill>
                <a:schemeClr val="tx1"/>
              </a:solidFill>
              <a:latin typeface="Courier New Bold" charset="0"/>
              <a:ea typeface="Courier New Bold" charset="0"/>
              <a:cs typeface="Courier New Bold" charset="0"/>
              <a:sym typeface="Courier New Bold" charset="0"/>
            </a:endParaRPr>
          </a:p>
          <a:p>
            <a:pPr algn="l"/>
            <a:r>
              <a:rPr lang="en-US" sz="1400" dirty="0" smtClean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	</a:t>
            </a:r>
            <a:r>
              <a:rPr lang="en-US" sz="1400" dirty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if( rank == 0 )</a:t>
            </a:r>
            <a:endParaRPr lang="en-US" sz="1400" dirty="0" smtClean="0">
              <a:solidFill>
                <a:schemeClr val="tx1"/>
              </a:solidFill>
              <a:latin typeface="Courier New Bold" charset="0"/>
              <a:ea typeface="Courier New Bold" charset="0"/>
              <a:cs typeface="Courier New Bold" charset="0"/>
              <a:sym typeface="Courier New Bold" charset="0"/>
            </a:endParaRPr>
          </a:p>
          <a:p>
            <a:pPr algn="l"/>
            <a:r>
              <a:rPr lang="en-US" sz="1400" dirty="0" smtClean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	</a:t>
            </a:r>
            <a:r>
              <a:rPr lang="en-US" sz="1400" dirty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{</a:t>
            </a:r>
            <a:endParaRPr lang="en-US" sz="1400" dirty="0" smtClean="0">
              <a:solidFill>
                <a:schemeClr val="tx1"/>
              </a:solidFill>
              <a:latin typeface="Courier New Bold" charset="0"/>
              <a:ea typeface="Courier New Bold" charset="0"/>
              <a:cs typeface="Courier New Bold" charset="0"/>
              <a:sym typeface="Courier New Bold" charset="0"/>
            </a:endParaRPr>
          </a:p>
          <a:p>
            <a:pPr algn="l"/>
            <a:r>
              <a:rPr lang="en-US" sz="1400" dirty="0" smtClean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	</a:t>
            </a:r>
            <a:r>
              <a:rPr lang="en-US" sz="1400" dirty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	</a:t>
            </a:r>
            <a:r>
              <a:rPr lang="en-US" sz="1400" dirty="0" err="1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for(int</a:t>
            </a:r>
            <a:r>
              <a:rPr lang="en-US" sz="1400" dirty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i</a:t>
            </a:r>
            <a:r>
              <a:rPr lang="en-US" sz="1400" dirty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=0; </a:t>
            </a:r>
            <a:r>
              <a:rPr lang="en-US" sz="1400" dirty="0" err="1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i</a:t>
            </a:r>
            <a:r>
              <a:rPr lang="en-US" sz="1400" dirty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&lt;N; </a:t>
            </a:r>
            <a:r>
              <a:rPr lang="en-US" sz="1400" dirty="0" err="1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i</a:t>
            </a:r>
            <a:r>
              <a:rPr lang="en-US" sz="1400" dirty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++)	buf0[i] = 0.1 * (double) </a:t>
            </a:r>
            <a:r>
              <a:rPr lang="en-US" sz="1400" dirty="0" err="1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i</a:t>
            </a:r>
            <a:r>
              <a:rPr lang="en-US" sz="1400" dirty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;</a:t>
            </a:r>
            <a:endParaRPr lang="en-US" sz="1400" dirty="0" smtClean="0">
              <a:solidFill>
                <a:schemeClr val="tx1"/>
              </a:solidFill>
              <a:latin typeface="Courier New Bold" charset="0"/>
              <a:ea typeface="Courier New Bold" charset="0"/>
              <a:cs typeface="Courier New Bold" charset="0"/>
              <a:sym typeface="Courier New Bold" charset="0"/>
            </a:endParaRPr>
          </a:p>
          <a:p>
            <a:pPr algn="l"/>
            <a:r>
              <a:rPr lang="en-US" sz="1400" dirty="0" smtClean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	</a:t>
            </a:r>
            <a:r>
              <a:rPr lang="en-US" sz="1400" dirty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	MPI_Send(buf0, N, MPI_DOUBLE, 1, 157, MPI_COMM_WORLD);</a:t>
            </a:r>
            <a:endParaRPr lang="en-US" sz="1400" dirty="0" smtClean="0">
              <a:solidFill>
                <a:schemeClr val="tx1"/>
              </a:solidFill>
              <a:latin typeface="Courier New Bold" charset="0"/>
              <a:ea typeface="Courier New Bold" charset="0"/>
              <a:cs typeface="Courier New Bold" charset="0"/>
              <a:sym typeface="Courier New Bold" charset="0"/>
            </a:endParaRPr>
          </a:p>
          <a:p>
            <a:pPr algn="l"/>
            <a:r>
              <a:rPr lang="en-US" sz="1400" dirty="0" smtClean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	</a:t>
            </a:r>
            <a:r>
              <a:rPr lang="en-US" sz="1400" dirty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	MPI_Recv(buf1, N, MPI_DOUBLE, 1, 158, MPI_COMM_WORLD, &amp;status);</a:t>
            </a:r>
            <a:endParaRPr lang="en-US" sz="1400" dirty="0" smtClean="0">
              <a:solidFill>
                <a:schemeClr val="tx1"/>
              </a:solidFill>
              <a:latin typeface="Courier New Bold" charset="0"/>
              <a:ea typeface="Courier New Bold" charset="0"/>
              <a:cs typeface="Courier New Bold" charset="0"/>
              <a:sym typeface="Courier New Bold" charset="0"/>
            </a:endParaRPr>
          </a:p>
          <a:p>
            <a:pPr algn="l"/>
            <a:r>
              <a:rPr lang="en-US" sz="1400" dirty="0" smtClean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	</a:t>
            </a:r>
            <a:r>
              <a:rPr lang="en-US" sz="1400" dirty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	</a:t>
            </a:r>
            <a:r>
              <a:rPr lang="en-US" sz="1400" dirty="0" err="1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tag_of_message</a:t>
            </a:r>
            <a:r>
              <a:rPr lang="en-US" sz="1400" dirty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 = </a:t>
            </a:r>
            <a:r>
              <a:rPr lang="en-US" sz="1400" dirty="0" err="1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status.MPI_TAG</a:t>
            </a:r>
            <a:r>
              <a:rPr lang="en-US" sz="1400" dirty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;</a:t>
            </a:r>
            <a:endParaRPr lang="en-US" sz="1400" dirty="0" smtClean="0">
              <a:solidFill>
                <a:schemeClr val="tx1"/>
              </a:solidFill>
              <a:latin typeface="Courier New Bold" charset="0"/>
              <a:ea typeface="Courier New Bold" charset="0"/>
              <a:cs typeface="Courier New Bold" charset="0"/>
              <a:sym typeface="Courier New Bold" charset="0"/>
            </a:endParaRPr>
          </a:p>
          <a:p>
            <a:pPr algn="l"/>
            <a:r>
              <a:rPr lang="en-US" sz="1400" dirty="0" smtClean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	</a:t>
            </a:r>
            <a:r>
              <a:rPr lang="en-US" sz="1400" dirty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	</a:t>
            </a:r>
            <a:r>
              <a:rPr lang="en-US" sz="1400" dirty="0" err="1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src_of_message</a:t>
            </a:r>
            <a:r>
              <a:rPr lang="en-US" sz="1400" dirty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 = </a:t>
            </a:r>
            <a:r>
              <a:rPr lang="en-US" sz="1400" dirty="0" err="1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status.MPI_SOURCE</a:t>
            </a:r>
            <a:r>
              <a:rPr lang="en-US" sz="1400" dirty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;</a:t>
            </a:r>
            <a:endParaRPr lang="en-US" sz="1400" dirty="0" smtClean="0">
              <a:solidFill>
                <a:schemeClr val="tx1"/>
              </a:solidFill>
              <a:latin typeface="Courier New Bold" charset="0"/>
              <a:ea typeface="Courier New Bold" charset="0"/>
              <a:cs typeface="Courier New Bold" charset="0"/>
              <a:sym typeface="Courier New Bold" charset="0"/>
            </a:endParaRPr>
          </a:p>
          <a:p>
            <a:pPr algn="l"/>
            <a:r>
              <a:rPr lang="en-US" sz="1400" dirty="0" smtClean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	</a:t>
            </a:r>
            <a:r>
              <a:rPr lang="en-US" sz="1400" dirty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	</a:t>
            </a:r>
            <a:r>
              <a:rPr lang="en-US" sz="1400" dirty="0" err="1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cout</a:t>
            </a:r>
            <a:r>
              <a:rPr lang="en-US" sz="1400" dirty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 &lt;&lt; "from process " &lt;&lt; </a:t>
            </a:r>
            <a:r>
              <a:rPr lang="en-US" sz="1400" dirty="0" err="1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src_of_message</a:t>
            </a:r>
            <a:r>
              <a:rPr lang="en-US" sz="1400" dirty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 &lt;&lt; " using tag " &lt;&lt; </a:t>
            </a:r>
            <a:endParaRPr lang="en-US" sz="1400" dirty="0" smtClean="0">
              <a:solidFill>
                <a:schemeClr val="tx1"/>
              </a:solidFill>
              <a:latin typeface="Courier New Bold" charset="0"/>
              <a:ea typeface="Courier New Bold" charset="0"/>
              <a:cs typeface="Courier New Bold" charset="0"/>
              <a:sym typeface="Courier New Bold" charset="0"/>
            </a:endParaRPr>
          </a:p>
          <a:p>
            <a:pPr algn="l"/>
            <a:r>
              <a:rPr lang="en-US" sz="1400" dirty="0" smtClean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	</a:t>
            </a:r>
            <a:r>
              <a:rPr lang="en-US" sz="1400" dirty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		</a:t>
            </a:r>
            <a:r>
              <a:rPr lang="en-US" sz="1400" dirty="0" err="1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tag_of_message</a:t>
            </a:r>
            <a:r>
              <a:rPr lang="en-US" sz="1400" dirty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 &lt;&lt; " buf1[N-1] = " &lt;&lt; buf1[N-1] &lt;&lt; </a:t>
            </a:r>
            <a:r>
              <a:rPr lang="en-US" sz="1400" dirty="0" err="1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endl</a:t>
            </a:r>
            <a:r>
              <a:rPr lang="en-US" sz="1400" dirty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;</a:t>
            </a:r>
            <a:endParaRPr lang="en-US" sz="1400" dirty="0" smtClean="0">
              <a:solidFill>
                <a:schemeClr val="tx1"/>
              </a:solidFill>
              <a:latin typeface="Courier New Bold" charset="0"/>
              <a:ea typeface="Courier New Bold" charset="0"/>
              <a:cs typeface="Courier New Bold" charset="0"/>
              <a:sym typeface="Courier New Bold" charset="0"/>
            </a:endParaRPr>
          </a:p>
          <a:p>
            <a:pPr algn="l"/>
            <a:r>
              <a:rPr lang="en-US" sz="1400" dirty="0" smtClean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	</a:t>
            </a:r>
            <a:r>
              <a:rPr lang="en-US" sz="1400" dirty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}</a:t>
            </a:r>
            <a:endParaRPr lang="en-US" sz="1400" dirty="0" smtClean="0">
              <a:solidFill>
                <a:schemeClr val="tx1"/>
              </a:solidFill>
              <a:latin typeface="Courier New Bold" charset="0"/>
              <a:ea typeface="Courier New Bold" charset="0"/>
              <a:cs typeface="Courier New Bold" charset="0"/>
              <a:sym typeface="Courier New Bold" charset="0"/>
            </a:endParaRPr>
          </a:p>
          <a:p>
            <a:pPr algn="l"/>
            <a:r>
              <a:rPr lang="en-US" sz="1400" dirty="0" smtClean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	</a:t>
            </a:r>
            <a:r>
              <a:rPr lang="en-US" sz="1400" dirty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else if ( rank == 1 )</a:t>
            </a:r>
            <a:endParaRPr lang="en-US" sz="1400" dirty="0" smtClean="0">
              <a:solidFill>
                <a:schemeClr val="tx1"/>
              </a:solidFill>
              <a:latin typeface="Courier New Bold" charset="0"/>
              <a:ea typeface="Courier New Bold" charset="0"/>
              <a:cs typeface="Courier New Bold" charset="0"/>
              <a:sym typeface="Courier New Bold" charset="0"/>
            </a:endParaRPr>
          </a:p>
          <a:p>
            <a:pPr algn="l"/>
            <a:r>
              <a:rPr lang="en-US" sz="1400" dirty="0" smtClean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	</a:t>
            </a:r>
            <a:r>
              <a:rPr lang="en-US" sz="1400" dirty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{</a:t>
            </a:r>
            <a:endParaRPr lang="en-US" sz="1400" dirty="0" smtClean="0">
              <a:solidFill>
                <a:schemeClr val="tx1"/>
              </a:solidFill>
              <a:latin typeface="Courier New Bold" charset="0"/>
              <a:ea typeface="Courier New Bold" charset="0"/>
              <a:cs typeface="Courier New Bold" charset="0"/>
              <a:sym typeface="Courier New Bold" charset="0"/>
            </a:endParaRPr>
          </a:p>
          <a:p>
            <a:pPr algn="l"/>
            <a:r>
              <a:rPr lang="en-US" sz="1400" dirty="0" smtClean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	</a:t>
            </a:r>
            <a:r>
              <a:rPr lang="en-US" sz="1400" dirty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	</a:t>
            </a:r>
            <a:r>
              <a:rPr lang="en-US" sz="1400" dirty="0" err="1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for(int</a:t>
            </a:r>
            <a:r>
              <a:rPr lang="en-US" sz="1400" dirty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i</a:t>
            </a:r>
            <a:r>
              <a:rPr lang="en-US" sz="1400" dirty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=0; </a:t>
            </a:r>
            <a:r>
              <a:rPr lang="en-US" sz="1400" dirty="0" err="1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i</a:t>
            </a:r>
            <a:r>
              <a:rPr lang="en-US" sz="1400" dirty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&lt;N; </a:t>
            </a:r>
            <a:r>
              <a:rPr lang="en-US" sz="1400" dirty="0" err="1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i</a:t>
            </a:r>
            <a:r>
              <a:rPr lang="en-US" sz="1400" dirty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++)	buf1[i] = 0.9 * (double) </a:t>
            </a:r>
            <a:r>
              <a:rPr lang="en-US" sz="1400" dirty="0" err="1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i</a:t>
            </a:r>
            <a:r>
              <a:rPr lang="en-US" sz="1400" dirty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;</a:t>
            </a:r>
            <a:endParaRPr lang="en-US" sz="1400" dirty="0" smtClean="0">
              <a:solidFill>
                <a:schemeClr val="tx1"/>
              </a:solidFill>
              <a:latin typeface="Courier New Bold" charset="0"/>
              <a:ea typeface="Courier New Bold" charset="0"/>
              <a:cs typeface="Courier New Bold" charset="0"/>
              <a:sym typeface="Courier New Bold" charset="0"/>
            </a:endParaRPr>
          </a:p>
          <a:p>
            <a:pPr algn="l"/>
            <a:r>
              <a:rPr lang="en-US" sz="1400" dirty="0" smtClean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	</a:t>
            </a:r>
            <a:r>
              <a:rPr lang="en-US" sz="1400" dirty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	MPI_Send(buf1, N, MPI_DOUBLE, 0, 158, MPI_COMM_WORLD);</a:t>
            </a:r>
            <a:endParaRPr lang="en-US" sz="1400" dirty="0" smtClean="0">
              <a:solidFill>
                <a:schemeClr val="tx1"/>
              </a:solidFill>
              <a:latin typeface="Courier New Bold" charset="0"/>
              <a:ea typeface="Courier New Bold" charset="0"/>
              <a:cs typeface="Courier New Bold" charset="0"/>
              <a:sym typeface="Courier New Bold" charset="0"/>
            </a:endParaRPr>
          </a:p>
          <a:p>
            <a:pPr algn="l"/>
            <a:r>
              <a:rPr lang="en-US" sz="1400" dirty="0" smtClean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		</a:t>
            </a:r>
            <a:r>
              <a:rPr lang="en-US" sz="1400" dirty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MPI_Recv(buf0, N, MPI_DOUBLE, 0, 157, MPI_COMM_WORLD, &amp;status);</a:t>
            </a:r>
          </a:p>
          <a:p>
            <a:pPr algn="l"/>
            <a:r>
              <a:rPr lang="en-US" sz="1400" dirty="0" smtClean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		</a:t>
            </a:r>
            <a:r>
              <a:rPr lang="en-US" sz="1400" dirty="0" err="1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tag_of_message</a:t>
            </a:r>
            <a:r>
              <a:rPr lang="en-US" sz="1400" dirty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 = </a:t>
            </a:r>
            <a:r>
              <a:rPr lang="en-US" sz="1400" dirty="0" err="1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status.MPI_TAG</a:t>
            </a:r>
            <a:r>
              <a:rPr lang="en-US" sz="1400" dirty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;</a:t>
            </a:r>
            <a:endParaRPr lang="en-US" sz="1400" dirty="0" smtClean="0">
              <a:solidFill>
                <a:schemeClr val="tx1"/>
              </a:solidFill>
              <a:latin typeface="Courier New Bold" charset="0"/>
              <a:ea typeface="Courier New Bold" charset="0"/>
              <a:cs typeface="Courier New Bold" charset="0"/>
              <a:sym typeface="Courier New Bold" charset="0"/>
            </a:endParaRPr>
          </a:p>
          <a:p>
            <a:pPr algn="l"/>
            <a:r>
              <a:rPr lang="en-US" sz="1400" dirty="0" smtClean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	</a:t>
            </a:r>
            <a:r>
              <a:rPr lang="en-US" sz="1400" dirty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	</a:t>
            </a:r>
            <a:r>
              <a:rPr lang="en-US" sz="1400" dirty="0" err="1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src_of_message</a:t>
            </a:r>
            <a:r>
              <a:rPr lang="en-US" sz="1400" dirty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 = </a:t>
            </a:r>
            <a:r>
              <a:rPr lang="en-US" sz="1400" dirty="0" err="1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status.MPI_SOURCE</a:t>
            </a:r>
            <a:r>
              <a:rPr lang="en-US" sz="1400" dirty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;</a:t>
            </a:r>
            <a:endParaRPr lang="en-US" sz="1400" dirty="0" smtClean="0">
              <a:solidFill>
                <a:schemeClr val="tx1"/>
              </a:solidFill>
              <a:latin typeface="Courier New Bold" charset="0"/>
              <a:ea typeface="Courier New Bold" charset="0"/>
              <a:cs typeface="Courier New Bold" charset="0"/>
              <a:sym typeface="Courier New Bold" charset="0"/>
            </a:endParaRPr>
          </a:p>
          <a:p>
            <a:pPr algn="l"/>
            <a:r>
              <a:rPr lang="en-US" sz="1400" dirty="0" smtClean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	</a:t>
            </a:r>
            <a:r>
              <a:rPr lang="en-US" sz="1400" dirty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	</a:t>
            </a:r>
            <a:r>
              <a:rPr lang="en-US" sz="1400" dirty="0" err="1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cout</a:t>
            </a:r>
            <a:r>
              <a:rPr lang="en-US" sz="1400" dirty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 &lt;&lt; "from process " &lt;&lt; </a:t>
            </a:r>
            <a:r>
              <a:rPr lang="en-US" sz="1400" dirty="0" err="1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src_of_message</a:t>
            </a:r>
            <a:r>
              <a:rPr lang="en-US" sz="1400" dirty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 &lt;&lt; " using tag " &lt;&lt; </a:t>
            </a:r>
            <a:endParaRPr lang="en-US" sz="1400" dirty="0" smtClean="0">
              <a:solidFill>
                <a:schemeClr val="tx1"/>
              </a:solidFill>
              <a:latin typeface="Courier New Bold" charset="0"/>
              <a:ea typeface="Courier New Bold" charset="0"/>
              <a:cs typeface="Courier New Bold" charset="0"/>
              <a:sym typeface="Courier New Bold" charset="0"/>
            </a:endParaRPr>
          </a:p>
          <a:p>
            <a:pPr algn="l"/>
            <a:r>
              <a:rPr lang="en-US" sz="1400" dirty="0" smtClean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	</a:t>
            </a:r>
            <a:r>
              <a:rPr lang="en-US" sz="1400" dirty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		</a:t>
            </a:r>
            <a:r>
              <a:rPr lang="en-US" sz="1400" dirty="0" err="1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tag_of_message</a:t>
            </a:r>
            <a:r>
              <a:rPr lang="en-US" sz="1400" dirty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 &lt;&lt; " buf0[N-1] = " &lt;&lt; buf0[N-1] &lt;&lt; </a:t>
            </a:r>
            <a:r>
              <a:rPr lang="en-US" sz="1400" dirty="0" err="1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endl</a:t>
            </a:r>
            <a:r>
              <a:rPr lang="en-US" sz="1400" dirty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;</a:t>
            </a:r>
            <a:endParaRPr lang="en-US" sz="1400" dirty="0" smtClean="0">
              <a:solidFill>
                <a:schemeClr val="tx1"/>
              </a:solidFill>
              <a:latin typeface="Courier New Bold" charset="0"/>
              <a:ea typeface="Courier New Bold" charset="0"/>
              <a:cs typeface="Courier New Bold" charset="0"/>
              <a:sym typeface="Courier New Bold" charset="0"/>
            </a:endParaRPr>
          </a:p>
          <a:p>
            <a:pPr algn="l"/>
            <a:r>
              <a:rPr lang="en-US" sz="1400" dirty="0" smtClean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	</a:t>
            </a:r>
            <a:r>
              <a:rPr lang="en-US" sz="1400" dirty="0">
                <a:solidFill>
                  <a:schemeClr val="tx1"/>
                </a:solidFill>
                <a:latin typeface="Courier New Bold" charset="0"/>
                <a:ea typeface="Courier New Bold" charset="0"/>
                <a:cs typeface="Courier New Bold" charset="0"/>
                <a:sym typeface="Courier New Bold" charset="0"/>
              </a:rPr>
              <a:t>}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E622D0-A581-1F44-AFE6-BE4C73063E0D}" type="slidenum">
              <a:rPr lang="en-US"/>
              <a:pPr/>
              <a:t>25</a:t>
            </a:fld>
            <a:endParaRPr lang="en-US"/>
          </a:p>
        </p:txBody>
      </p:sp>
      <p:sp>
        <p:nvSpPr>
          <p:cNvPr id="32769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Blocking communication</a:t>
            </a:r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547688">
              <a:buFontTx/>
              <a:buBlip>
                <a:blip r:embed="rId2"/>
              </a:buBlip>
            </a:pPr>
            <a:r>
              <a:rPr lang="en-US"/>
              <a:t>MPI_Send does not complete until buffer is empty (available for reuse)</a:t>
            </a:r>
          </a:p>
          <a:p>
            <a:pPr marL="547688">
              <a:buFontTx/>
              <a:buBlip>
                <a:blip r:embed="rId2"/>
              </a:buBlip>
            </a:pPr>
            <a:r>
              <a:rPr lang="en-US"/>
              <a:t>MPI_Recv does not complete until buffer is full (available for use)</a:t>
            </a:r>
          </a:p>
          <a:p>
            <a:pPr marL="547688">
              <a:buFontTx/>
              <a:buBlip>
                <a:blip r:embed="rId2"/>
              </a:buBlip>
            </a:pPr>
            <a:r>
              <a:rPr lang="en-US"/>
              <a:t>MPI uses internal buffers (the envelope) to pack messages, thus short messages do not produce deadlocks</a:t>
            </a:r>
          </a:p>
          <a:p>
            <a:pPr marL="547688">
              <a:buFontTx/>
              <a:buBlip>
                <a:blip r:embed="rId2"/>
              </a:buBlip>
            </a:pPr>
            <a:r>
              <a:rPr lang="en-US"/>
              <a:t>To avoid deadlocks one either reverses the Send/Receive calls on one end or uses the Non-Blocking calls (MPI_Isend or MPI_Irecv respectively followed by MPI_Wait)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Blocking</a:t>
            </a:r>
            <a:r>
              <a:rPr lang="en-US" dirty="0" smtClean="0"/>
              <a:t>: If a function performs a blocking operation, then it will not return to the caller until the operation is complete.</a:t>
            </a:r>
            <a:r>
              <a:rPr lang="en-US" dirty="0" smtClean="0"/>
              <a:t> </a:t>
            </a:r>
          </a:p>
          <a:p>
            <a:r>
              <a:rPr lang="en-US" b="1" dirty="0" smtClean="0"/>
              <a:t>Non-Blocking</a:t>
            </a:r>
            <a:r>
              <a:rPr lang="en-US" dirty="0" smtClean="0"/>
              <a:t>: If a function performs a non-blocking operation, it will return to the caller as soon as the requested function has been initialized.</a:t>
            </a:r>
            <a:r>
              <a:rPr lang="en-US" dirty="0" smtClean="0"/>
              <a:t> </a:t>
            </a:r>
          </a:p>
          <a:p>
            <a:r>
              <a:rPr lang="en-US" dirty="0" smtClean="0"/>
              <a:t>U</a:t>
            </a:r>
            <a:r>
              <a:rPr lang="en-US" dirty="0" smtClean="0"/>
              <a:t>sing </a:t>
            </a:r>
            <a:r>
              <a:rPr lang="en-US" dirty="0" smtClean="0"/>
              <a:t>non-blocking communication allows for higher program efficiency </a:t>
            </a:r>
            <a:r>
              <a:rPr lang="en-US" u="sng" dirty="0" smtClean="0"/>
              <a:t>if calculations can be performed while communication activity is going on</a:t>
            </a:r>
            <a:r>
              <a:rPr lang="en-US" dirty="0" smtClean="0"/>
              <a:t>. This is referred to as </a:t>
            </a:r>
            <a:r>
              <a:rPr lang="en-US" b="1" dirty="0" smtClean="0"/>
              <a:t>overlapping computation with </a:t>
            </a:r>
            <a:r>
              <a:rPr lang="en-US" b="1" dirty="0" smtClean="0"/>
              <a:t>communication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2B6BAC-1DC2-1B48-8880-1DF4F31A6F28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545B38-DB9A-CF4F-A7A5-ADDB0D9F3BF9}" type="slidenum">
              <a:rPr lang="en-US"/>
              <a:pPr/>
              <a:t>27</a:t>
            </a:fld>
            <a:endParaRPr lang="en-US"/>
          </a:p>
        </p:txBody>
      </p:sp>
      <p:sp>
        <p:nvSpPr>
          <p:cNvPr id="3379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dirty="0" smtClean="0"/>
              <a:t>Communication (i.e. Send) </a:t>
            </a:r>
            <a:r>
              <a:rPr lang="en-US" dirty="0"/>
              <a:t>Modes</a:t>
            </a:r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547688">
              <a:buFontTx/>
              <a:buBlip>
                <a:blip r:embed="rId2"/>
              </a:buBlip>
            </a:pPr>
            <a:r>
              <a:rPr lang="en-US" dirty="0"/>
              <a:t>Standard mode (</a:t>
            </a:r>
            <a:r>
              <a:rPr lang="en-US" dirty="0" err="1"/>
              <a:t>MPI_Send</a:t>
            </a:r>
            <a:r>
              <a:rPr lang="en-US" dirty="0"/>
              <a:t>, </a:t>
            </a:r>
            <a:r>
              <a:rPr lang="en-US" dirty="0" err="1"/>
              <a:t>MPI_ISend</a:t>
            </a:r>
            <a:r>
              <a:rPr lang="en-US" dirty="0"/>
              <a:t>)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 dirty="0"/>
              <a:t>Send will complete when buffer is available for use</a:t>
            </a:r>
          </a:p>
          <a:p>
            <a:pPr marL="547688">
              <a:buFontTx/>
              <a:buBlip>
                <a:blip r:embed="rId2"/>
              </a:buBlip>
            </a:pPr>
            <a:r>
              <a:rPr lang="en-US" dirty="0"/>
              <a:t>Synchronous mode (</a:t>
            </a:r>
            <a:r>
              <a:rPr lang="en-US" dirty="0" err="1"/>
              <a:t>MPI_Ssend</a:t>
            </a:r>
            <a:r>
              <a:rPr lang="en-US" dirty="0"/>
              <a:t>, </a:t>
            </a:r>
            <a:r>
              <a:rPr lang="en-US" dirty="0" err="1"/>
              <a:t>MPI_Issend</a:t>
            </a:r>
            <a:r>
              <a:rPr lang="en-US" dirty="0"/>
              <a:t>)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 dirty="0"/>
              <a:t>The send</a:t>
            </a:r>
            <a:r>
              <a:rPr lang="en-US" dirty="0" smtClean="0"/>
              <a:t> will complete only until </a:t>
            </a:r>
            <a:r>
              <a:rPr lang="en-US" dirty="0"/>
              <a:t>a matching receive has been posted</a:t>
            </a:r>
            <a:r>
              <a:rPr lang="en-US" dirty="0" smtClean="0"/>
              <a:t> and transfer has started</a:t>
            </a:r>
          </a:p>
          <a:p>
            <a:pPr marL="547688">
              <a:buFontTx/>
              <a:buBlip>
                <a:blip r:embed="rId2"/>
              </a:buBlip>
            </a:pPr>
            <a:r>
              <a:rPr lang="en-US" dirty="0"/>
              <a:t>Buffered mode (</a:t>
            </a:r>
            <a:r>
              <a:rPr lang="en-US" dirty="0" err="1"/>
              <a:t>MPI_Bsend</a:t>
            </a:r>
            <a:r>
              <a:rPr lang="en-US" dirty="0"/>
              <a:t>, </a:t>
            </a:r>
            <a:r>
              <a:rPr lang="en-US" dirty="0" err="1"/>
              <a:t>MPI_Ibsend</a:t>
            </a:r>
            <a:r>
              <a:rPr lang="en-US" dirty="0"/>
              <a:t>)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 dirty="0"/>
              <a:t>Send is complete as soon as the user buffer is copied to the system buffer</a:t>
            </a:r>
          </a:p>
          <a:p>
            <a:pPr marL="547688">
              <a:buFontTx/>
              <a:buBlip>
                <a:blip r:embed="rId2"/>
              </a:buBlip>
            </a:pPr>
            <a:r>
              <a:rPr lang="en-US" dirty="0"/>
              <a:t>Ready mode (</a:t>
            </a:r>
            <a:r>
              <a:rPr lang="en-US" dirty="0" err="1"/>
              <a:t>MPI_Rsend</a:t>
            </a:r>
            <a:r>
              <a:rPr lang="en-US" dirty="0"/>
              <a:t>, </a:t>
            </a:r>
            <a:r>
              <a:rPr lang="en-US" dirty="0" err="1"/>
              <a:t>MPI_Irsend</a:t>
            </a:r>
            <a:r>
              <a:rPr lang="en-US" dirty="0"/>
              <a:t>)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 dirty="0"/>
              <a:t>send starts</a:t>
            </a:r>
            <a:r>
              <a:rPr lang="en-US" dirty="0" smtClean="0"/>
              <a:t> only if a matching receive </a:t>
            </a:r>
            <a:r>
              <a:rPr lang="en-US" dirty="0"/>
              <a:t>has</a:t>
            </a:r>
            <a:r>
              <a:rPr lang="en-US" dirty="0" smtClean="0"/>
              <a:t> been </a:t>
            </a:r>
            <a:r>
              <a:rPr lang="en-US" dirty="0"/>
              <a:t>posted</a:t>
            </a:r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58B2D-A8EB-8E44-98A9-51F7EFA06FCC}" type="slidenum">
              <a:rPr lang="en-US"/>
              <a:pPr/>
              <a:t>28</a:t>
            </a:fld>
            <a:endParaRPr lang="en-US"/>
          </a:p>
        </p:txBody>
      </p:sp>
      <p:sp>
        <p:nvSpPr>
          <p:cNvPr id="3481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Collective communications</a:t>
            </a:r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547688">
              <a:buFontTx/>
              <a:buBlip>
                <a:blip r:embed="rId2"/>
              </a:buBlip>
            </a:pPr>
            <a:r>
              <a:rPr lang="en-US"/>
              <a:t>All processes within the specified communicator participate</a:t>
            </a:r>
          </a:p>
          <a:p>
            <a:pPr marL="547688">
              <a:buFontTx/>
              <a:buBlip>
                <a:blip r:embed="rId2"/>
              </a:buBlip>
            </a:pPr>
            <a:r>
              <a:rPr lang="en-US"/>
              <a:t>All collective operations are blocking</a:t>
            </a:r>
          </a:p>
          <a:p>
            <a:pPr marL="547688">
              <a:buFontTx/>
              <a:buBlip>
                <a:blip r:embed="rId2"/>
              </a:buBlip>
            </a:pPr>
            <a:r>
              <a:rPr lang="en-US"/>
              <a:t>All processes must call the collective operation</a:t>
            </a:r>
          </a:p>
          <a:p>
            <a:pPr marL="547688">
              <a:buFontTx/>
              <a:buBlip>
                <a:blip r:embed="rId2"/>
              </a:buBlip>
            </a:pPr>
            <a:r>
              <a:rPr lang="en-US"/>
              <a:t>No message tags are used</a:t>
            </a:r>
          </a:p>
          <a:p>
            <a:pPr marL="547688">
              <a:buFontTx/>
              <a:buBlip>
                <a:blip r:embed="rId2"/>
              </a:buBlip>
            </a:pPr>
            <a:r>
              <a:rPr lang="en-US"/>
              <a:t>Three classes of collective communications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/>
              <a:t>Data movement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/>
              <a:t>Collective computation</a:t>
            </a:r>
          </a:p>
          <a:p>
            <a:pPr marL="866775" lvl="1">
              <a:buFontTx/>
              <a:buBlip>
                <a:blip r:embed="rId2"/>
              </a:buBlip>
            </a:pPr>
            <a:r>
              <a:rPr lang="en-US"/>
              <a:t>Synchronization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0BC670-5CC5-F44D-9295-D9D263C80EE2}" type="slidenum">
              <a:rPr lang="en-US"/>
              <a:pPr/>
              <a:t>29</a:t>
            </a:fld>
            <a:endParaRPr lang="en-US"/>
          </a:p>
        </p:txBody>
      </p:sp>
      <p:sp>
        <p:nvSpPr>
          <p:cNvPr id="3584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Examples of collective operations</a:t>
            </a: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6200" y="1536700"/>
            <a:ext cx="5232400" cy="288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3800" y="4356100"/>
            <a:ext cx="5232400" cy="288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3800" y="1524000"/>
            <a:ext cx="5232400" cy="288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76200" y="4343400"/>
            <a:ext cx="5232400" cy="288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FB0600-41AA-964B-8F5E-A35611D88BD4}" type="slidenum">
              <a:rPr lang="en-US"/>
              <a:pPr/>
              <a:t>30</a:t>
            </a:fld>
            <a:endParaRPr lang="en-US"/>
          </a:p>
        </p:txBody>
      </p:sp>
      <p:sp>
        <p:nvSpPr>
          <p:cNvPr id="3891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/>
              <a:t>Synchronization</a:t>
            </a:r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 marL="547688">
              <a:buFontTx/>
              <a:buBlip>
                <a:blip r:embed="rId3"/>
              </a:buBlip>
            </a:pPr>
            <a:r>
              <a:rPr lang="en-US"/>
              <a:t>MPI_Barrier ( comm )</a:t>
            </a:r>
          </a:p>
          <a:p>
            <a:pPr marL="547688">
              <a:buFontTx/>
              <a:buBlip>
                <a:blip r:embed="rId3"/>
              </a:buBlip>
            </a:pPr>
            <a:r>
              <a:rPr lang="en-US"/>
              <a:t>Execution blocks until all processes in comm call it</a:t>
            </a:r>
          </a:p>
          <a:p>
            <a:pPr marL="547688">
              <a:buFontTx/>
              <a:buBlip>
                <a:blip r:embed="rId3"/>
              </a:buBlip>
            </a:pPr>
            <a:r>
              <a:rPr lang="en-US"/>
              <a:t>Mostly used in highly asynchronous programs</a:t>
            </a: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 of two vectors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1485900"/>
            <a:ext cx="9525000" cy="5435600"/>
          </a:xfrm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sz="1400" dirty="0" smtClean="0">
                <a:solidFill>
                  <a:schemeClr val="accent2"/>
                </a:solidFill>
                <a:latin typeface="Courier" charset="0"/>
              </a:rPr>
              <a:t>#include “</a:t>
            </a:r>
            <a:r>
              <a:rPr lang="en-US" sz="1400" dirty="0" err="1" smtClean="0">
                <a:solidFill>
                  <a:schemeClr val="accent2"/>
                </a:solidFill>
                <a:latin typeface="Courier" charset="0"/>
              </a:rPr>
              <a:t>mpi.h</a:t>
            </a:r>
            <a:r>
              <a:rPr lang="en-US" sz="1400" dirty="0" smtClean="0">
                <a:solidFill>
                  <a:schemeClr val="accent2"/>
                </a:solidFill>
                <a:latin typeface="Courier" charset="0"/>
              </a:rPr>
              <a:t>”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endParaRPr lang="en-US" sz="1400" dirty="0" smtClean="0">
              <a:solidFill>
                <a:schemeClr val="accent2"/>
              </a:solidFill>
              <a:latin typeface="Courier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sz="1400" dirty="0" err="1" smtClean="0">
                <a:solidFill>
                  <a:schemeClr val="accent2"/>
                </a:solidFill>
                <a:latin typeface="Courier" charset="0"/>
              </a:rPr>
              <a:t>int</a:t>
            </a:r>
            <a:r>
              <a:rPr lang="en-US" sz="1400" dirty="0" smtClean="0">
                <a:solidFill>
                  <a:schemeClr val="accent2"/>
                </a:solidFill>
                <a:latin typeface="Courier" charset="0"/>
              </a:rPr>
              <a:t> </a:t>
            </a:r>
            <a:r>
              <a:rPr lang="en-US" sz="1400" dirty="0" err="1" smtClean="0">
                <a:solidFill>
                  <a:schemeClr val="accent2"/>
                </a:solidFill>
                <a:latin typeface="Courier" charset="0"/>
              </a:rPr>
              <a:t>main(int</a:t>
            </a:r>
            <a:r>
              <a:rPr lang="en-US" sz="1400" dirty="0" smtClean="0">
                <a:solidFill>
                  <a:schemeClr val="accent2"/>
                </a:solidFill>
                <a:latin typeface="Courier" charset="0"/>
              </a:rPr>
              <a:t> </a:t>
            </a:r>
            <a:r>
              <a:rPr lang="en-US" sz="1400" dirty="0" err="1" smtClean="0">
                <a:solidFill>
                  <a:schemeClr val="accent2"/>
                </a:solidFill>
                <a:latin typeface="Courier" charset="0"/>
              </a:rPr>
              <a:t>argc</a:t>
            </a:r>
            <a:r>
              <a:rPr lang="en-US" sz="1400" dirty="0" smtClean="0">
                <a:solidFill>
                  <a:schemeClr val="accent2"/>
                </a:solidFill>
                <a:latin typeface="Courier" charset="0"/>
              </a:rPr>
              <a:t>, char **</a:t>
            </a:r>
            <a:r>
              <a:rPr lang="en-US" sz="1400" dirty="0" err="1" smtClean="0">
                <a:solidFill>
                  <a:schemeClr val="accent2"/>
                </a:solidFill>
                <a:latin typeface="Courier" charset="0"/>
              </a:rPr>
              <a:t>argv</a:t>
            </a:r>
            <a:r>
              <a:rPr lang="en-US" sz="1400" dirty="0" smtClean="0">
                <a:solidFill>
                  <a:schemeClr val="accent2"/>
                </a:solidFill>
                <a:latin typeface="Courier" charset="0"/>
              </a:rPr>
              <a:t>){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sz="1400" dirty="0" smtClean="0">
                <a:solidFill>
                  <a:schemeClr val="accent2"/>
                </a:solidFill>
                <a:latin typeface="Courier" charset="0"/>
              </a:rPr>
              <a:t>	</a:t>
            </a:r>
            <a:r>
              <a:rPr lang="en-US" sz="1400" dirty="0" err="1" smtClean="0">
                <a:solidFill>
                  <a:schemeClr val="accent2"/>
                </a:solidFill>
                <a:latin typeface="Courier" charset="0"/>
              </a:rPr>
              <a:t>int</a:t>
            </a:r>
            <a:r>
              <a:rPr lang="en-US" sz="1400" dirty="0" smtClean="0">
                <a:solidFill>
                  <a:schemeClr val="accent2"/>
                </a:solidFill>
                <a:latin typeface="Courier" charset="0"/>
              </a:rPr>
              <a:t> </a:t>
            </a:r>
            <a:r>
              <a:rPr lang="en-US" sz="1400" dirty="0" err="1" smtClean="0">
                <a:solidFill>
                  <a:schemeClr val="accent2"/>
                </a:solidFill>
                <a:latin typeface="Courier" charset="0"/>
              </a:rPr>
              <a:t>rnk</a:t>
            </a:r>
            <a:r>
              <a:rPr lang="en-US" sz="1400" dirty="0" smtClean="0">
                <a:solidFill>
                  <a:schemeClr val="accent2"/>
                </a:solidFill>
                <a:latin typeface="Courier" charset="0"/>
              </a:rPr>
              <a:t>, </a:t>
            </a:r>
            <a:r>
              <a:rPr lang="en-US" sz="1400" dirty="0" err="1" smtClean="0">
                <a:solidFill>
                  <a:schemeClr val="accent2"/>
                </a:solidFill>
                <a:latin typeface="Courier" charset="0"/>
              </a:rPr>
              <a:t>sz</a:t>
            </a:r>
            <a:r>
              <a:rPr lang="en-US" sz="1400" dirty="0" smtClean="0">
                <a:solidFill>
                  <a:schemeClr val="accent2"/>
                </a:solidFill>
                <a:latin typeface="Courier" charset="0"/>
              </a:rPr>
              <a:t>, </a:t>
            </a:r>
            <a:r>
              <a:rPr lang="en-US" sz="1400" dirty="0" err="1" smtClean="0">
                <a:solidFill>
                  <a:schemeClr val="accent2"/>
                </a:solidFill>
                <a:latin typeface="Courier" charset="0"/>
              </a:rPr>
              <a:t>n</a:t>
            </a:r>
            <a:r>
              <a:rPr lang="en-US" sz="1400" dirty="0" smtClean="0">
                <a:solidFill>
                  <a:schemeClr val="accent2"/>
                </a:solidFill>
                <a:latin typeface="Courier" charset="0"/>
              </a:rPr>
              <a:t>, </a:t>
            </a:r>
            <a:r>
              <a:rPr lang="en-US" sz="1400" dirty="0" err="1" smtClean="0">
                <a:solidFill>
                  <a:schemeClr val="accent2"/>
                </a:solidFill>
                <a:latin typeface="Courier" charset="0"/>
              </a:rPr>
              <a:t>i</a:t>
            </a:r>
            <a:r>
              <a:rPr lang="en-US" sz="1400" dirty="0" smtClean="0">
                <a:solidFill>
                  <a:schemeClr val="accent2"/>
                </a:solidFill>
                <a:latin typeface="Courier" charset="0"/>
              </a:rPr>
              <a:t>;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sz="1400" dirty="0" smtClean="0">
                <a:solidFill>
                  <a:schemeClr val="accent2"/>
                </a:solidFill>
                <a:latin typeface="Courier" charset="0"/>
              </a:rPr>
              <a:t>	double *</a:t>
            </a:r>
            <a:r>
              <a:rPr lang="en-US" sz="1400" dirty="0" err="1" smtClean="0">
                <a:solidFill>
                  <a:schemeClr val="accent2"/>
                </a:solidFill>
                <a:latin typeface="Courier" charset="0"/>
              </a:rPr>
              <a:t>x</a:t>
            </a:r>
            <a:r>
              <a:rPr lang="en-US" sz="1400" dirty="0" smtClean="0">
                <a:solidFill>
                  <a:schemeClr val="accent2"/>
                </a:solidFill>
                <a:latin typeface="Courier" charset="0"/>
              </a:rPr>
              <a:t>, *</a:t>
            </a:r>
            <a:r>
              <a:rPr lang="en-US" sz="1400" dirty="0" err="1" smtClean="0">
                <a:solidFill>
                  <a:schemeClr val="accent2"/>
                </a:solidFill>
                <a:latin typeface="Courier" charset="0"/>
              </a:rPr>
              <a:t>y</a:t>
            </a:r>
            <a:r>
              <a:rPr lang="en-US" sz="1400" dirty="0" smtClean="0">
                <a:solidFill>
                  <a:schemeClr val="accent2"/>
                </a:solidFill>
                <a:latin typeface="Courier" charset="0"/>
              </a:rPr>
              <a:t>, *buff;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sz="1400" dirty="0" smtClean="0">
                <a:solidFill>
                  <a:schemeClr val="accent2"/>
                </a:solidFill>
                <a:latin typeface="Courier" charset="0"/>
              </a:rPr>
              <a:t>	</a:t>
            </a:r>
            <a:r>
              <a:rPr lang="en-US" sz="1400" dirty="0" err="1" smtClean="0">
                <a:solidFill>
                  <a:schemeClr val="accent2"/>
                </a:solidFill>
                <a:latin typeface="Courier" charset="0"/>
              </a:rPr>
              <a:t>n</a:t>
            </a:r>
            <a:r>
              <a:rPr lang="en-US" sz="1400" dirty="0" smtClean="0">
                <a:solidFill>
                  <a:schemeClr val="accent2"/>
                </a:solidFill>
                <a:latin typeface="Courier" charset="0"/>
              </a:rPr>
              <a:t> = atoi(argv[1])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endParaRPr lang="en-US" sz="1400" dirty="0" smtClean="0">
              <a:solidFill>
                <a:schemeClr val="accent2"/>
              </a:solidFill>
              <a:latin typeface="Courier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sz="1400" dirty="0" smtClean="0">
                <a:solidFill>
                  <a:schemeClr val="accent2"/>
                </a:solidFill>
                <a:latin typeface="Courier" charset="0"/>
              </a:rPr>
              <a:t>	</a:t>
            </a:r>
            <a:r>
              <a:rPr lang="en-US" sz="1400" dirty="0" err="1" smtClean="0">
                <a:solidFill>
                  <a:schemeClr val="accent2"/>
                </a:solidFill>
                <a:latin typeface="Courier" charset="0"/>
              </a:rPr>
              <a:t>MPI_Init(&amp;argc</a:t>
            </a:r>
            <a:r>
              <a:rPr lang="en-US" sz="1400" dirty="0" smtClean="0">
                <a:solidFill>
                  <a:schemeClr val="accent2"/>
                </a:solidFill>
                <a:latin typeface="Courier" charset="0"/>
              </a:rPr>
              <a:t>, &amp;</a:t>
            </a:r>
            <a:r>
              <a:rPr lang="en-US" sz="1400" dirty="0" err="1" smtClean="0">
                <a:solidFill>
                  <a:schemeClr val="accent2"/>
                </a:solidFill>
                <a:latin typeface="Courier" charset="0"/>
              </a:rPr>
              <a:t>argv</a:t>
            </a:r>
            <a:r>
              <a:rPr lang="en-US" sz="1400" dirty="0" smtClean="0">
                <a:solidFill>
                  <a:schemeClr val="accent2"/>
                </a:solidFill>
                <a:latin typeface="Courier" charset="0"/>
              </a:rPr>
              <a:t>);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sz="1400" dirty="0" smtClean="0">
                <a:solidFill>
                  <a:schemeClr val="accent2"/>
                </a:solidFill>
                <a:latin typeface="Courier" charset="0"/>
              </a:rPr>
              <a:t>	</a:t>
            </a:r>
            <a:r>
              <a:rPr lang="en-US" sz="1400" dirty="0" err="1" smtClean="0">
                <a:solidFill>
                  <a:schemeClr val="accent2"/>
                </a:solidFill>
                <a:latin typeface="Courier" charset="0"/>
              </a:rPr>
              <a:t>MPI_Comm_rank(MPI_COMM_WORLD</a:t>
            </a:r>
            <a:r>
              <a:rPr lang="en-US" sz="1400" dirty="0" smtClean="0">
                <a:solidFill>
                  <a:schemeClr val="accent2"/>
                </a:solidFill>
                <a:latin typeface="Courier" charset="0"/>
              </a:rPr>
              <a:t>, &amp;</a:t>
            </a:r>
            <a:r>
              <a:rPr lang="en-US" sz="1400" dirty="0" err="1" smtClean="0">
                <a:solidFill>
                  <a:schemeClr val="accent2"/>
                </a:solidFill>
                <a:latin typeface="Courier" charset="0"/>
              </a:rPr>
              <a:t>rnk</a:t>
            </a:r>
            <a:r>
              <a:rPr lang="en-US" sz="1400" dirty="0" smtClean="0">
                <a:solidFill>
                  <a:schemeClr val="accent2"/>
                </a:solidFill>
                <a:latin typeface="Courier" charset="0"/>
              </a:rPr>
              <a:t>);</a:t>
            </a:r>
            <a:endParaRPr lang="en-US" sz="1400" dirty="0" smtClean="0">
              <a:solidFill>
                <a:srgbClr val="990000"/>
              </a:solidFill>
              <a:latin typeface="Courier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sz="1400" dirty="0" smtClean="0">
                <a:solidFill>
                  <a:schemeClr val="accent2"/>
                </a:solidFill>
                <a:latin typeface="Courier" charset="0"/>
              </a:rPr>
              <a:t>	</a:t>
            </a:r>
            <a:r>
              <a:rPr lang="en-US" sz="1400" dirty="0" err="1" smtClean="0">
                <a:solidFill>
                  <a:schemeClr val="accent2"/>
                </a:solidFill>
                <a:latin typeface="Courier" charset="0"/>
              </a:rPr>
              <a:t>MPI_Comm_size(MPI_COMM_WORLD</a:t>
            </a:r>
            <a:r>
              <a:rPr lang="en-US" sz="1400" dirty="0" smtClean="0">
                <a:solidFill>
                  <a:schemeClr val="accent2"/>
                </a:solidFill>
                <a:latin typeface="Courier" charset="0"/>
              </a:rPr>
              <a:t>, &amp;</a:t>
            </a:r>
            <a:r>
              <a:rPr lang="en-US" sz="1400" dirty="0" err="1" smtClean="0">
                <a:solidFill>
                  <a:schemeClr val="accent2"/>
                </a:solidFill>
                <a:latin typeface="Courier" charset="0"/>
              </a:rPr>
              <a:t>sz</a:t>
            </a:r>
            <a:r>
              <a:rPr lang="en-US" sz="1400" dirty="0" smtClean="0">
                <a:solidFill>
                  <a:schemeClr val="accent2"/>
                </a:solidFill>
                <a:latin typeface="Courier" charset="0"/>
              </a:rPr>
              <a:t>);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sz="1400" dirty="0" smtClean="0">
                <a:solidFill>
                  <a:schemeClr val="accent2"/>
                </a:solidFill>
                <a:latin typeface="Courier" charset="0"/>
              </a:rPr>
              <a:t>	chunk = </a:t>
            </a:r>
            <a:r>
              <a:rPr lang="en-US" sz="1400" dirty="0" err="1" smtClean="0">
                <a:solidFill>
                  <a:schemeClr val="accent2"/>
                </a:solidFill>
                <a:latin typeface="Courier" charset="0"/>
              </a:rPr>
              <a:t>n</a:t>
            </a:r>
            <a:r>
              <a:rPr lang="en-US" sz="1400" dirty="0" smtClean="0">
                <a:solidFill>
                  <a:schemeClr val="accent2"/>
                </a:solidFill>
                <a:latin typeface="Courier" charset="0"/>
              </a:rPr>
              <a:t> / </a:t>
            </a:r>
            <a:r>
              <a:rPr lang="en-US" sz="1400" dirty="0" err="1" smtClean="0">
                <a:solidFill>
                  <a:schemeClr val="accent2"/>
                </a:solidFill>
                <a:latin typeface="Courier" charset="0"/>
              </a:rPr>
              <a:t>sz</a:t>
            </a:r>
            <a:r>
              <a:rPr lang="en-US" sz="1400" dirty="0" smtClean="0">
                <a:solidFill>
                  <a:schemeClr val="accent2"/>
                </a:solidFill>
                <a:latin typeface="Courier" charset="0"/>
              </a:rPr>
              <a:t>;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sz="1400" dirty="0" smtClean="0">
                <a:solidFill>
                  <a:schemeClr val="accent2"/>
                </a:solidFill>
                <a:latin typeface="Courier" charset="0"/>
              </a:rPr>
              <a:t>	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sz="1400" dirty="0" smtClean="0">
                <a:solidFill>
                  <a:schemeClr val="accent2"/>
                </a:solidFill>
                <a:latin typeface="Courier" charset="0"/>
              </a:rPr>
              <a:t>	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sz="1400" dirty="0" smtClean="0">
                <a:solidFill>
                  <a:schemeClr val="accent2"/>
                </a:solidFill>
                <a:latin typeface="Courier" charset="0"/>
              </a:rPr>
              <a:t>	</a:t>
            </a:r>
            <a:r>
              <a:rPr lang="en-US" sz="1400" dirty="0" err="1" smtClean="0">
                <a:solidFill>
                  <a:schemeClr val="accent2"/>
                </a:solidFill>
                <a:latin typeface="Courier" charset="0"/>
              </a:rPr>
              <a:t>MPI_Scatter(</a:t>
            </a:r>
            <a:r>
              <a:rPr lang="en-US" sz="1400" dirty="0" err="1" smtClean="0">
                <a:solidFill>
                  <a:srgbClr val="FF0000"/>
                </a:solidFill>
                <a:latin typeface="Courier" charset="0"/>
              </a:rPr>
              <a:t>&amp;buff[rnk</a:t>
            </a:r>
            <a:r>
              <a:rPr lang="en-US" sz="1400" dirty="0" smtClean="0">
                <a:solidFill>
                  <a:srgbClr val="FF0000"/>
                </a:solidFill>
                <a:latin typeface="Courier" charset="0"/>
              </a:rPr>
              <a:t>*chunk]</a:t>
            </a:r>
            <a:r>
              <a:rPr lang="en-US" sz="1400" dirty="0" smtClean="0">
                <a:solidFill>
                  <a:schemeClr val="accent2"/>
                </a:solidFill>
                <a:latin typeface="Courier" charset="0"/>
              </a:rPr>
              <a:t>,chunk,MPI_DOUBLE,x,chunk,MPI_DOUBLE,0,MPI_COMM_WORLD);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sz="1400" dirty="0" smtClean="0">
                <a:solidFill>
                  <a:schemeClr val="accent2"/>
                </a:solidFill>
                <a:latin typeface="Courier" charset="0"/>
              </a:rPr>
              <a:t>	</a:t>
            </a:r>
            <a:r>
              <a:rPr lang="en-US" sz="1400" dirty="0" err="1" smtClean="0">
                <a:solidFill>
                  <a:schemeClr val="accent2"/>
                </a:solidFill>
                <a:latin typeface="Courier" charset="0"/>
              </a:rPr>
              <a:t>MPI_Scatter(</a:t>
            </a:r>
            <a:r>
              <a:rPr lang="en-US" sz="1400" dirty="0" err="1" smtClean="0">
                <a:solidFill>
                  <a:srgbClr val="FF0000"/>
                </a:solidFill>
                <a:latin typeface="Courier" charset="0"/>
              </a:rPr>
              <a:t>&amp;buff[rnk</a:t>
            </a:r>
            <a:r>
              <a:rPr lang="en-US" sz="1400" dirty="0" smtClean="0">
                <a:solidFill>
                  <a:srgbClr val="FF0000"/>
                </a:solidFill>
                <a:latin typeface="Courier" charset="0"/>
              </a:rPr>
              <a:t>*chunk]</a:t>
            </a:r>
            <a:r>
              <a:rPr lang="en-US" sz="1400" dirty="0" smtClean="0">
                <a:solidFill>
                  <a:schemeClr val="accent2"/>
                </a:solidFill>
                <a:latin typeface="Courier" charset="0"/>
              </a:rPr>
              <a:t>,chunk,MPI_DOUBLE,y,chunk,MPI_DOUBLE,0,MPI_COMM_WORLD);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endParaRPr lang="en-US" sz="1400" dirty="0" smtClean="0">
              <a:solidFill>
                <a:schemeClr val="accent2"/>
              </a:solidFill>
              <a:latin typeface="Courier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sz="1400" dirty="0" smtClean="0">
                <a:solidFill>
                  <a:schemeClr val="accent2"/>
                </a:solidFill>
                <a:latin typeface="Courier" charset="0"/>
              </a:rPr>
              <a:t>	for (</a:t>
            </a:r>
            <a:r>
              <a:rPr lang="en-US" sz="1400" dirty="0" err="1" smtClean="0">
                <a:solidFill>
                  <a:schemeClr val="accent2"/>
                </a:solidFill>
                <a:latin typeface="Courier" charset="0"/>
              </a:rPr>
              <a:t>i</a:t>
            </a:r>
            <a:r>
              <a:rPr lang="en-US" sz="1400" dirty="0" smtClean="0">
                <a:solidFill>
                  <a:schemeClr val="accent2"/>
                </a:solidFill>
                <a:latin typeface="Courier" charset="0"/>
              </a:rPr>
              <a:t>=0; </a:t>
            </a:r>
            <a:r>
              <a:rPr lang="en-US" sz="1400" dirty="0" err="1" smtClean="0">
                <a:solidFill>
                  <a:schemeClr val="accent2"/>
                </a:solidFill>
                <a:latin typeface="Courier" charset="0"/>
              </a:rPr>
              <a:t>i</a:t>
            </a:r>
            <a:r>
              <a:rPr lang="en-US" sz="1400" dirty="0" smtClean="0">
                <a:solidFill>
                  <a:schemeClr val="accent2"/>
                </a:solidFill>
                <a:latin typeface="Courier" charset="0"/>
              </a:rPr>
              <a:t>&lt;chunk; </a:t>
            </a:r>
            <a:r>
              <a:rPr lang="en-US" sz="1400" dirty="0" err="1" smtClean="0">
                <a:solidFill>
                  <a:schemeClr val="accent2"/>
                </a:solidFill>
                <a:latin typeface="Courier" charset="0"/>
              </a:rPr>
              <a:t>i</a:t>
            </a:r>
            <a:r>
              <a:rPr lang="en-US" sz="1400" dirty="0" smtClean="0">
                <a:solidFill>
                  <a:schemeClr val="accent2"/>
                </a:solidFill>
                <a:latin typeface="Courier" charset="0"/>
              </a:rPr>
              <a:t>++) </a:t>
            </a:r>
            <a:r>
              <a:rPr lang="en-US" sz="1400" dirty="0" err="1" smtClean="0">
                <a:solidFill>
                  <a:schemeClr val="accent2"/>
                </a:solidFill>
                <a:latin typeface="Courier" charset="0"/>
              </a:rPr>
              <a:t>x[i</a:t>
            </a:r>
            <a:r>
              <a:rPr lang="en-US" sz="1400" dirty="0" smtClean="0">
                <a:solidFill>
                  <a:schemeClr val="accent2"/>
                </a:solidFill>
                <a:latin typeface="Courier" charset="0"/>
              </a:rPr>
              <a:t>] = </a:t>
            </a:r>
            <a:r>
              <a:rPr lang="en-US" sz="1400" dirty="0" err="1" smtClean="0">
                <a:solidFill>
                  <a:schemeClr val="accent2"/>
                </a:solidFill>
                <a:latin typeface="Courier" charset="0"/>
              </a:rPr>
              <a:t>x[i</a:t>
            </a:r>
            <a:r>
              <a:rPr lang="en-US" sz="1400" dirty="0" smtClean="0">
                <a:solidFill>
                  <a:schemeClr val="accent2"/>
                </a:solidFill>
                <a:latin typeface="Courier" charset="0"/>
              </a:rPr>
              <a:t>] + </a:t>
            </a:r>
            <a:r>
              <a:rPr lang="en-US" sz="1400" dirty="0" err="1" smtClean="0">
                <a:solidFill>
                  <a:schemeClr val="accent2"/>
                </a:solidFill>
                <a:latin typeface="Courier" charset="0"/>
              </a:rPr>
              <a:t>y[i</a:t>
            </a:r>
            <a:r>
              <a:rPr lang="en-US" sz="1400" dirty="0" smtClean="0">
                <a:solidFill>
                  <a:schemeClr val="accent2"/>
                </a:solidFill>
                <a:latin typeface="Courier" charset="0"/>
              </a:rPr>
              <a:t>];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endParaRPr lang="en-US" sz="1400" dirty="0" smtClean="0">
              <a:solidFill>
                <a:schemeClr val="accent2"/>
              </a:solidFill>
              <a:latin typeface="Courier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sz="1400" dirty="0" smtClean="0">
                <a:solidFill>
                  <a:schemeClr val="accent2"/>
                </a:solidFill>
                <a:latin typeface="Courier" charset="0"/>
              </a:rPr>
              <a:t>	MPI_Gather(</a:t>
            </a:r>
            <a:r>
              <a:rPr lang="en-US" sz="1400" dirty="0" smtClean="0">
                <a:solidFill>
                  <a:srgbClr val="FF0000"/>
                </a:solidFill>
                <a:latin typeface="Courier" charset="0"/>
              </a:rPr>
              <a:t>x</a:t>
            </a:r>
            <a:r>
              <a:rPr lang="en-US" sz="1400" dirty="0" smtClean="0">
                <a:solidFill>
                  <a:schemeClr val="accent2"/>
                </a:solidFill>
                <a:latin typeface="Courier" charset="0"/>
              </a:rPr>
              <a:t>,chunk,MPI_DOUBLE,</a:t>
            </a:r>
            <a:r>
              <a:rPr lang="en-US" sz="1400" dirty="0" smtClean="0">
                <a:solidFill>
                  <a:srgbClr val="FF0000"/>
                </a:solidFill>
                <a:latin typeface="Courier" charset="0"/>
              </a:rPr>
              <a:t>buff</a:t>
            </a:r>
            <a:r>
              <a:rPr lang="en-US" sz="1400" dirty="0" smtClean="0">
                <a:solidFill>
                  <a:schemeClr val="accent2"/>
                </a:solidFill>
                <a:latin typeface="Courier" charset="0"/>
              </a:rPr>
              <a:t>,chunk,MPI_DOUBLE,0,MPI_COMM_WORLD);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endParaRPr lang="en-US" sz="1400" dirty="0" smtClean="0">
              <a:solidFill>
                <a:schemeClr val="accent2"/>
              </a:solidFill>
              <a:latin typeface="Courier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sz="1400" dirty="0" smtClean="0">
                <a:solidFill>
                  <a:schemeClr val="accent2"/>
                </a:solidFill>
                <a:latin typeface="Courier" charset="0"/>
              </a:rPr>
              <a:t>	</a:t>
            </a:r>
            <a:r>
              <a:rPr lang="en-US" sz="1400" dirty="0" err="1" smtClean="0">
                <a:solidFill>
                  <a:schemeClr val="accent2"/>
                </a:solidFill>
                <a:latin typeface="Courier" charset="0"/>
              </a:rPr>
              <a:t>MPI_Finalize</a:t>
            </a:r>
            <a:r>
              <a:rPr lang="en-US" sz="1400" dirty="0" smtClean="0">
                <a:solidFill>
                  <a:schemeClr val="accent2"/>
                </a:solidFill>
                <a:latin typeface="Courier" charset="0"/>
              </a:rPr>
              <a:t>();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sz="1400" dirty="0" smtClean="0">
                <a:solidFill>
                  <a:schemeClr val="accent2"/>
                </a:solidFill>
                <a:latin typeface="Courier" charset="0"/>
              </a:rPr>
              <a:t>}</a:t>
            </a:r>
          </a:p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2B6BAC-1DC2-1B48-8880-1DF4F31A6F28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Timing using MPI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1700" y="1485900"/>
            <a:ext cx="8369300" cy="1028700"/>
          </a:xfrm>
        </p:spPr>
        <p:txBody>
          <a:bodyPr/>
          <a:lstStyle/>
          <a:p>
            <a:r>
              <a:rPr lang="en-US" dirty="0" err="1" smtClean="0"/>
              <a:t>MPI_Wtime</a:t>
            </a:r>
            <a:r>
              <a:rPr lang="en-US" dirty="0" smtClean="0"/>
              <a:t> returns number of seconds since an arbitrary point in the past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2B6BAC-1DC2-1B48-8880-1DF4F31A6F28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889000" y="2971800"/>
            <a:ext cx="8382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800" dirty="0" smtClean="0">
                <a:latin typeface="Courier"/>
                <a:cs typeface="Courier"/>
              </a:rPr>
              <a:t>        double </a:t>
            </a:r>
            <a:r>
              <a:rPr lang="en-US" sz="1800" dirty="0" smtClean="0">
                <a:latin typeface="Courier"/>
                <a:cs typeface="Courier"/>
              </a:rPr>
              <a:t>mpi_t0,mpi_t1;</a:t>
            </a:r>
          </a:p>
          <a:p>
            <a:pPr algn="l"/>
            <a:r>
              <a:rPr lang="en-US" sz="1800" dirty="0" smtClean="0">
                <a:latin typeface="Courier"/>
                <a:cs typeface="Courier"/>
              </a:rPr>
              <a:t>        </a:t>
            </a:r>
            <a:r>
              <a:rPr lang="en-US" sz="1800" dirty="0" err="1" smtClean="0">
                <a:latin typeface="Courier"/>
                <a:cs typeface="Courier"/>
              </a:rPr>
              <a:t>if(rank</a:t>
            </a:r>
            <a:r>
              <a:rPr lang="en-US" sz="1800" dirty="0" smtClean="0">
                <a:latin typeface="Courier"/>
                <a:cs typeface="Courier"/>
              </a:rPr>
              <a:t> == 0)</a:t>
            </a:r>
          </a:p>
          <a:p>
            <a:pPr algn="l"/>
            <a:r>
              <a:rPr lang="en-US" sz="1800" dirty="0" smtClean="0">
                <a:latin typeface="Courier"/>
                <a:cs typeface="Courier"/>
              </a:rPr>
              <a:t>        {</a:t>
            </a:r>
          </a:p>
          <a:p>
            <a:pPr algn="l"/>
            <a:r>
              <a:rPr lang="en-US" sz="1800" dirty="0" smtClean="0">
                <a:latin typeface="Courier"/>
                <a:cs typeface="Courier"/>
              </a:rPr>
              <a:t>                mpi_t0 = </a:t>
            </a:r>
            <a:r>
              <a:rPr lang="en-US" sz="1800" dirty="0" err="1" smtClean="0">
                <a:latin typeface="Courier"/>
                <a:cs typeface="Courier"/>
              </a:rPr>
              <a:t>MPI_Wtime</a:t>
            </a:r>
            <a:r>
              <a:rPr lang="en-US" sz="1800" dirty="0" smtClean="0">
                <a:latin typeface="Courier"/>
                <a:cs typeface="Courier"/>
              </a:rPr>
              <a:t>();</a:t>
            </a:r>
          </a:p>
          <a:p>
            <a:pPr algn="l"/>
            <a:r>
              <a:rPr lang="en-US" sz="1800" dirty="0" smtClean="0">
                <a:latin typeface="Courier"/>
                <a:cs typeface="Courier"/>
              </a:rPr>
              <a:t>        }</a:t>
            </a:r>
          </a:p>
          <a:p>
            <a:pPr algn="l"/>
            <a:r>
              <a:rPr lang="en-US" sz="1800" dirty="0" smtClean="0">
                <a:latin typeface="Courier"/>
                <a:cs typeface="Courier"/>
              </a:rPr>
              <a:t>        sleep(1);</a:t>
            </a:r>
          </a:p>
          <a:p>
            <a:pPr algn="l"/>
            <a:r>
              <a:rPr lang="en-US" sz="1800" dirty="0" smtClean="0">
                <a:latin typeface="Courier"/>
                <a:cs typeface="Courier"/>
              </a:rPr>
              <a:t>        </a:t>
            </a:r>
            <a:r>
              <a:rPr lang="en-US" sz="1800" dirty="0" err="1" smtClean="0">
                <a:latin typeface="Courier"/>
                <a:cs typeface="Courier"/>
              </a:rPr>
              <a:t>MPI_Barrier</a:t>
            </a:r>
            <a:r>
              <a:rPr lang="en-US" sz="1800" dirty="0" smtClean="0">
                <a:latin typeface="Courier"/>
                <a:cs typeface="Courier"/>
              </a:rPr>
              <a:t>( MPI_COMM_WORLD );</a:t>
            </a:r>
          </a:p>
          <a:p>
            <a:pPr algn="l"/>
            <a:r>
              <a:rPr lang="en-US" sz="1800" dirty="0" smtClean="0">
                <a:latin typeface="Courier"/>
                <a:cs typeface="Courier"/>
              </a:rPr>
              <a:t>        </a:t>
            </a:r>
            <a:r>
              <a:rPr lang="en-US" sz="1800" dirty="0" err="1" smtClean="0">
                <a:latin typeface="Courier"/>
                <a:cs typeface="Courier"/>
              </a:rPr>
              <a:t>if(rank</a:t>
            </a:r>
            <a:r>
              <a:rPr lang="en-US" sz="1800" dirty="0" smtClean="0">
                <a:latin typeface="Courier"/>
                <a:cs typeface="Courier"/>
              </a:rPr>
              <a:t> == 0)</a:t>
            </a:r>
          </a:p>
          <a:p>
            <a:pPr algn="l"/>
            <a:r>
              <a:rPr lang="en-US" sz="1800" dirty="0" smtClean="0">
                <a:latin typeface="Courier"/>
                <a:cs typeface="Courier"/>
              </a:rPr>
              <a:t>        {</a:t>
            </a:r>
          </a:p>
          <a:p>
            <a:pPr algn="l"/>
            <a:r>
              <a:rPr lang="en-US" sz="1800" dirty="0" smtClean="0">
                <a:latin typeface="Courier"/>
                <a:cs typeface="Courier"/>
              </a:rPr>
              <a:t>                mpi_t1 = </a:t>
            </a:r>
            <a:r>
              <a:rPr lang="en-US" sz="1800" dirty="0" err="1" smtClean="0">
                <a:latin typeface="Courier"/>
                <a:cs typeface="Courier"/>
              </a:rPr>
              <a:t>MPI_Wtime</a:t>
            </a:r>
            <a:r>
              <a:rPr lang="en-US" sz="1800" dirty="0" smtClean="0">
                <a:latin typeface="Courier"/>
                <a:cs typeface="Courier"/>
              </a:rPr>
              <a:t>();</a:t>
            </a:r>
          </a:p>
          <a:p>
            <a:pPr algn="l"/>
            <a:r>
              <a:rPr lang="en-US" sz="1800" dirty="0" smtClean="0">
                <a:latin typeface="Courier"/>
                <a:cs typeface="Courier"/>
              </a:rPr>
              <a:t>                </a:t>
            </a:r>
            <a:r>
              <a:rPr lang="en-US" sz="1800" dirty="0" err="1" smtClean="0">
                <a:latin typeface="Courier"/>
                <a:cs typeface="Courier"/>
              </a:rPr>
              <a:t>printf</a:t>
            </a:r>
            <a:r>
              <a:rPr lang="en-US" sz="1800" dirty="0" smtClean="0">
                <a:latin typeface="Courier"/>
                <a:cs typeface="Courier"/>
              </a:rPr>
              <a:t>("# </a:t>
            </a:r>
            <a:r>
              <a:rPr lang="en-US" sz="1800" dirty="0" err="1" smtClean="0">
                <a:latin typeface="Courier"/>
                <a:cs typeface="Courier"/>
              </a:rPr>
              <a:t>MPI_time</a:t>
            </a:r>
            <a:r>
              <a:rPr lang="en-US" sz="1800" dirty="0" smtClean="0">
                <a:latin typeface="Courier"/>
                <a:cs typeface="Courier"/>
              </a:rPr>
              <a:t> = %</a:t>
            </a:r>
            <a:r>
              <a:rPr lang="en-US" sz="1800" dirty="0" err="1" smtClean="0">
                <a:latin typeface="Courier"/>
                <a:cs typeface="Courier"/>
              </a:rPr>
              <a:t>f\n</a:t>
            </a:r>
            <a:r>
              <a:rPr lang="en-US" sz="1800" dirty="0" smtClean="0">
                <a:latin typeface="Courier"/>
                <a:cs typeface="Courier"/>
              </a:rPr>
              <a:t>", mpi_t1-mpi_t0);</a:t>
            </a:r>
          </a:p>
          <a:p>
            <a:pPr algn="l"/>
            <a:r>
              <a:rPr lang="en-US" sz="1800" dirty="0" smtClean="0">
                <a:latin typeface="Courier"/>
                <a:cs typeface="Courier"/>
              </a:rPr>
              <a:t>        }</a:t>
            </a:r>
            <a:endParaRPr lang="en-US" sz="1800" dirty="0">
              <a:latin typeface="Courier"/>
              <a:cs typeface="Courier"/>
            </a:endParaRP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 of two vectors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sz="1600" dirty="0" err="1" smtClean="0">
                <a:solidFill>
                  <a:schemeClr val="accent2"/>
                </a:solidFill>
                <a:latin typeface="Courier" charset="0"/>
              </a:rPr>
              <a:t>int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 </a:t>
            </a:r>
            <a:r>
              <a:rPr lang="en-US" sz="1600" dirty="0" err="1" smtClean="0">
                <a:solidFill>
                  <a:schemeClr val="accent2"/>
                </a:solidFill>
                <a:latin typeface="Courier" charset="0"/>
              </a:rPr>
              <a:t>main(int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 </a:t>
            </a:r>
            <a:r>
              <a:rPr lang="en-US" sz="1600" dirty="0" err="1" smtClean="0">
                <a:solidFill>
                  <a:schemeClr val="accent2"/>
                </a:solidFill>
                <a:latin typeface="Courier" charset="0"/>
              </a:rPr>
              <a:t>argv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, char **</a:t>
            </a:r>
            <a:r>
              <a:rPr lang="en-US" sz="1600" dirty="0" err="1" smtClean="0">
                <a:solidFill>
                  <a:schemeClr val="accent2"/>
                </a:solidFill>
                <a:latin typeface="Courier" charset="0"/>
              </a:rPr>
              <a:t>argv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)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{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endParaRPr lang="en-US" sz="1600" dirty="0" smtClean="0">
              <a:solidFill>
                <a:schemeClr val="accent2"/>
              </a:solidFill>
              <a:latin typeface="Courier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	</a:t>
            </a:r>
            <a:r>
              <a:rPr lang="en-US" sz="1600" dirty="0" err="1" smtClean="0">
                <a:solidFill>
                  <a:schemeClr val="accent2"/>
                </a:solidFill>
                <a:latin typeface="Courier" charset="0"/>
              </a:rPr>
              <a:t>int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 </a:t>
            </a:r>
            <a:r>
              <a:rPr lang="en-US" sz="1600" dirty="0" err="1" smtClean="0">
                <a:solidFill>
                  <a:schemeClr val="accent2"/>
                </a:solidFill>
                <a:latin typeface="Courier" charset="0"/>
              </a:rPr>
              <a:t>n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, </a:t>
            </a:r>
            <a:r>
              <a:rPr lang="en-US" sz="1600" dirty="0" err="1" smtClean="0">
                <a:solidFill>
                  <a:schemeClr val="accent2"/>
                </a:solidFill>
                <a:latin typeface="Courier" charset="0"/>
              </a:rPr>
              <a:t>i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;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	double *</a:t>
            </a:r>
            <a:r>
              <a:rPr lang="en-US" sz="1600" dirty="0" err="1" smtClean="0">
                <a:solidFill>
                  <a:schemeClr val="accent2"/>
                </a:solidFill>
                <a:latin typeface="Courier" charset="0"/>
              </a:rPr>
              <a:t>x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, *</a:t>
            </a:r>
            <a:r>
              <a:rPr lang="en-US" sz="1600" dirty="0" err="1" smtClean="0">
                <a:solidFill>
                  <a:schemeClr val="accent2"/>
                </a:solidFill>
                <a:latin typeface="Courier" charset="0"/>
              </a:rPr>
              <a:t>y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, *buff;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	</a:t>
            </a:r>
            <a:r>
              <a:rPr lang="en-US" sz="1600" dirty="0" err="1" smtClean="0">
                <a:solidFill>
                  <a:schemeClr val="accent2"/>
                </a:solidFill>
                <a:latin typeface="Courier" charset="0"/>
              </a:rPr>
              <a:t>n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 = atoi(argv[1]);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endParaRPr lang="en-US" sz="1600" dirty="0" smtClean="0">
              <a:solidFill>
                <a:schemeClr val="accent2"/>
              </a:solidFill>
              <a:latin typeface="Courier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	</a:t>
            </a:r>
            <a:r>
              <a:rPr lang="en-US" sz="1600" dirty="0" err="1" smtClean="0">
                <a:solidFill>
                  <a:schemeClr val="accent2"/>
                </a:solidFill>
                <a:latin typeface="Courier" charset="0"/>
              </a:rPr>
              <a:t>x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 = (double *)</a:t>
            </a:r>
            <a:r>
              <a:rPr lang="en-US" sz="1600" dirty="0" err="1" smtClean="0">
                <a:solidFill>
                  <a:schemeClr val="accent2"/>
                </a:solidFill>
                <a:latin typeface="Courier" charset="0"/>
              </a:rPr>
              <a:t>malloc(n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*</a:t>
            </a:r>
            <a:r>
              <a:rPr lang="en-US" sz="1600" dirty="0" err="1" smtClean="0">
                <a:solidFill>
                  <a:schemeClr val="accent2"/>
                </a:solidFill>
                <a:latin typeface="Courier" charset="0"/>
              </a:rPr>
              <a:t>sizeof(double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));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	</a:t>
            </a:r>
            <a:r>
              <a:rPr lang="en-US" sz="1600" dirty="0" err="1" smtClean="0">
                <a:solidFill>
                  <a:schemeClr val="accent2"/>
                </a:solidFill>
                <a:latin typeface="Courier" charset="0"/>
              </a:rPr>
              <a:t>y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 = (double *)</a:t>
            </a:r>
            <a:r>
              <a:rPr lang="en-US" sz="1600" dirty="0" err="1" smtClean="0">
                <a:solidFill>
                  <a:schemeClr val="accent2"/>
                </a:solidFill>
                <a:latin typeface="Courier" charset="0"/>
              </a:rPr>
              <a:t>malloc(n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*</a:t>
            </a:r>
            <a:r>
              <a:rPr lang="en-US" sz="1600" dirty="0" err="1" smtClean="0">
                <a:solidFill>
                  <a:schemeClr val="accent2"/>
                </a:solidFill>
                <a:latin typeface="Courier" charset="0"/>
              </a:rPr>
              <a:t>sizeof(double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));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	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	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	.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	</a:t>
            </a:r>
            <a:r>
              <a:rPr lang="en-US" sz="1600" dirty="0" smtClean="0">
                <a:solidFill>
                  <a:srgbClr val="990000"/>
                </a:solidFill>
                <a:latin typeface="Courier" charset="0"/>
              </a:rPr>
              <a:t>#</a:t>
            </a:r>
            <a:r>
              <a:rPr lang="en-US" sz="1600" dirty="0" err="1" smtClean="0">
                <a:solidFill>
                  <a:srgbClr val="990000"/>
                </a:solidFill>
                <a:latin typeface="Courier" charset="0"/>
              </a:rPr>
              <a:t>pragma</a:t>
            </a:r>
            <a:r>
              <a:rPr lang="en-US" sz="1600" dirty="0" smtClean="0">
                <a:solidFill>
                  <a:srgbClr val="990000"/>
                </a:solidFill>
                <a:latin typeface="Courier" charset="0"/>
              </a:rPr>
              <a:t> </a:t>
            </a:r>
            <a:r>
              <a:rPr lang="en-US" sz="1600" dirty="0" err="1" smtClean="0">
                <a:solidFill>
                  <a:srgbClr val="008000"/>
                </a:solidFill>
                <a:latin typeface="Courier" charset="0"/>
              </a:rPr>
              <a:t>omp</a:t>
            </a:r>
            <a:r>
              <a:rPr lang="en-US" sz="1600" dirty="0" smtClean="0">
                <a:solidFill>
                  <a:srgbClr val="008000"/>
                </a:solidFill>
                <a:latin typeface="Courier" charset="0"/>
              </a:rPr>
              <a:t> parallel for</a:t>
            </a:r>
            <a:r>
              <a:rPr lang="en-US" sz="1600" dirty="0" smtClean="0">
                <a:solidFill>
                  <a:srgbClr val="990000"/>
                </a:solidFill>
                <a:latin typeface="Courier" charset="0"/>
              </a:rPr>
              <a:t> </a:t>
            </a:r>
            <a:r>
              <a:rPr lang="en-US" sz="1600" dirty="0" err="1" smtClean="0">
                <a:solidFill>
                  <a:srgbClr val="990000"/>
                </a:solidFill>
                <a:latin typeface="Courier" charset="0"/>
              </a:rPr>
              <a:t>private(i</a:t>
            </a:r>
            <a:r>
              <a:rPr lang="en-US" sz="1600" dirty="0" smtClean="0">
                <a:solidFill>
                  <a:srgbClr val="990000"/>
                </a:solidFill>
                <a:latin typeface="Courier" charset="0"/>
              </a:rPr>
              <a:t>) shared (</a:t>
            </a:r>
            <a:r>
              <a:rPr lang="en-US" sz="1600" dirty="0" err="1" smtClean="0">
                <a:solidFill>
                  <a:srgbClr val="990000"/>
                </a:solidFill>
                <a:latin typeface="Courier" charset="0"/>
              </a:rPr>
              <a:t>x,y</a:t>
            </a:r>
            <a:r>
              <a:rPr lang="en-US" sz="1600" dirty="0" smtClean="0">
                <a:solidFill>
                  <a:srgbClr val="990000"/>
                </a:solidFill>
                <a:latin typeface="Courier" charset="0"/>
              </a:rPr>
              <a:t>)</a:t>
            </a:r>
            <a:endParaRPr lang="en-US" sz="1600" dirty="0" smtClean="0">
              <a:solidFill>
                <a:schemeClr val="accent2"/>
              </a:solidFill>
              <a:latin typeface="Courier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	for (</a:t>
            </a:r>
            <a:r>
              <a:rPr lang="en-US" sz="1600" dirty="0" err="1" smtClean="0">
                <a:solidFill>
                  <a:schemeClr val="accent2"/>
                </a:solidFill>
                <a:latin typeface="Courier" charset="0"/>
              </a:rPr>
              <a:t>i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=0; </a:t>
            </a:r>
            <a:r>
              <a:rPr lang="en-US" sz="1600" dirty="0" err="1" smtClean="0">
                <a:solidFill>
                  <a:schemeClr val="accent2"/>
                </a:solidFill>
                <a:latin typeface="Courier" charset="0"/>
              </a:rPr>
              <a:t>i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&lt;</a:t>
            </a:r>
            <a:r>
              <a:rPr lang="en-US" sz="1600" dirty="0" err="1" smtClean="0">
                <a:solidFill>
                  <a:schemeClr val="accent2"/>
                </a:solidFill>
                <a:latin typeface="Courier" charset="0"/>
              </a:rPr>
              <a:t>n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; </a:t>
            </a:r>
            <a:r>
              <a:rPr lang="en-US" sz="1600" dirty="0" err="1" smtClean="0">
                <a:solidFill>
                  <a:schemeClr val="accent2"/>
                </a:solidFill>
                <a:latin typeface="Courier" charset="0"/>
              </a:rPr>
              <a:t>i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++){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		 </a:t>
            </a:r>
            <a:r>
              <a:rPr lang="en-US" sz="1600" dirty="0" err="1" smtClean="0">
                <a:solidFill>
                  <a:schemeClr val="accent2"/>
                </a:solidFill>
                <a:latin typeface="Courier" charset="0"/>
              </a:rPr>
              <a:t>x[i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] = </a:t>
            </a:r>
            <a:r>
              <a:rPr lang="en-US" sz="1600" dirty="0" err="1" smtClean="0">
                <a:solidFill>
                  <a:schemeClr val="accent2"/>
                </a:solidFill>
                <a:latin typeface="Courier" charset="0"/>
              </a:rPr>
              <a:t>x[i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] + </a:t>
            </a:r>
            <a:r>
              <a:rPr lang="en-US" sz="1600" dirty="0" err="1" smtClean="0">
                <a:solidFill>
                  <a:schemeClr val="accent2"/>
                </a:solidFill>
                <a:latin typeface="Courier" charset="0"/>
              </a:rPr>
              <a:t>y[i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];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	}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endParaRPr lang="en-US" sz="1600" dirty="0" smtClean="0">
              <a:solidFill>
                <a:schemeClr val="accent2"/>
              </a:solidFill>
              <a:latin typeface="Courier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}</a:t>
            </a:r>
          </a:p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2B6BAC-1DC2-1B48-8880-1DF4F31A6F28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Addition of two vectors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1524000"/>
            <a:ext cx="10160000" cy="5435600"/>
          </a:xfrm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#include “</a:t>
            </a:r>
            <a:r>
              <a:rPr lang="en-US" sz="1600" dirty="0" err="1" smtClean="0">
                <a:solidFill>
                  <a:schemeClr val="accent2"/>
                </a:solidFill>
                <a:latin typeface="Courier" charset="0"/>
              </a:rPr>
              <a:t>mpi.h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”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sz="1600" dirty="0" err="1" smtClean="0">
                <a:solidFill>
                  <a:schemeClr val="accent2"/>
                </a:solidFill>
                <a:latin typeface="Courier" charset="0"/>
              </a:rPr>
              <a:t>int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 </a:t>
            </a:r>
            <a:r>
              <a:rPr lang="en-US" sz="1600" dirty="0" err="1" smtClean="0">
                <a:solidFill>
                  <a:schemeClr val="accent2"/>
                </a:solidFill>
                <a:latin typeface="Courier" charset="0"/>
              </a:rPr>
              <a:t>main(int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 </a:t>
            </a:r>
            <a:r>
              <a:rPr lang="en-US" sz="1600" dirty="0" err="1" smtClean="0">
                <a:solidFill>
                  <a:schemeClr val="accent2"/>
                </a:solidFill>
                <a:latin typeface="Courier" charset="0"/>
              </a:rPr>
              <a:t>argc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, char **</a:t>
            </a:r>
            <a:r>
              <a:rPr lang="en-US" sz="1600" dirty="0" err="1" smtClean="0">
                <a:solidFill>
                  <a:schemeClr val="accent2"/>
                </a:solidFill>
                <a:latin typeface="Courier" charset="0"/>
              </a:rPr>
              <a:t>argv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){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	</a:t>
            </a:r>
            <a:r>
              <a:rPr lang="en-US" sz="1600" dirty="0" err="1" smtClean="0">
                <a:solidFill>
                  <a:schemeClr val="accent2"/>
                </a:solidFill>
                <a:latin typeface="Courier" charset="0"/>
              </a:rPr>
              <a:t>int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 </a:t>
            </a:r>
            <a:r>
              <a:rPr lang="en-US" sz="1600" dirty="0" err="1" smtClean="0">
                <a:solidFill>
                  <a:schemeClr val="accent2"/>
                </a:solidFill>
                <a:latin typeface="Courier" charset="0"/>
              </a:rPr>
              <a:t>rnk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, </a:t>
            </a:r>
            <a:r>
              <a:rPr lang="en-US" sz="1600" dirty="0" err="1" smtClean="0">
                <a:solidFill>
                  <a:schemeClr val="accent2"/>
                </a:solidFill>
                <a:latin typeface="Courier" charset="0"/>
              </a:rPr>
              <a:t>sz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, </a:t>
            </a:r>
            <a:r>
              <a:rPr lang="en-US" sz="1600" dirty="0" err="1" smtClean="0">
                <a:solidFill>
                  <a:schemeClr val="accent2"/>
                </a:solidFill>
                <a:latin typeface="Courier" charset="0"/>
              </a:rPr>
              <a:t>n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, I, info;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	double *</a:t>
            </a:r>
            <a:r>
              <a:rPr lang="en-US" sz="1600" dirty="0" err="1" smtClean="0">
                <a:solidFill>
                  <a:schemeClr val="accent2"/>
                </a:solidFill>
                <a:latin typeface="Courier" charset="0"/>
              </a:rPr>
              <a:t>x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, *</a:t>
            </a:r>
            <a:r>
              <a:rPr lang="en-US" sz="1600" dirty="0" err="1" smtClean="0">
                <a:solidFill>
                  <a:schemeClr val="accent2"/>
                </a:solidFill>
                <a:latin typeface="Courier" charset="0"/>
              </a:rPr>
              <a:t>y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, *buff;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	</a:t>
            </a:r>
            <a:r>
              <a:rPr lang="en-US" sz="1600" dirty="0" err="1" smtClean="0">
                <a:solidFill>
                  <a:schemeClr val="accent2"/>
                </a:solidFill>
                <a:latin typeface="Courier" charset="0"/>
              </a:rPr>
              <a:t>n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 = atoi(argv[1]);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endParaRPr lang="en-US" sz="1600" dirty="0" smtClean="0">
              <a:solidFill>
                <a:schemeClr val="accent2"/>
              </a:solidFill>
              <a:latin typeface="Courier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	</a:t>
            </a:r>
            <a:r>
              <a:rPr lang="en-US" sz="1600" dirty="0" err="1" smtClean="0">
                <a:solidFill>
                  <a:srgbClr val="FF0000"/>
                </a:solidFill>
                <a:latin typeface="Courier" charset="0"/>
              </a:rPr>
              <a:t>MPI_Init_thread</a:t>
            </a:r>
            <a:r>
              <a:rPr lang="en-US" sz="1600" dirty="0" err="1" smtClean="0">
                <a:solidFill>
                  <a:schemeClr val="accent2"/>
                </a:solidFill>
                <a:latin typeface="Courier" charset="0"/>
              </a:rPr>
              <a:t>(&amp;argc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, &amp;</a:t>
            </a:r>
            <a:r>
              <a:rPr lang="en-US" sz="1600" dirty="0" err="1" smtClean="0">
                <a:solidFill>
                  <a:schemeClr val="accent2"/>
                </a:solidFill>
                <a:latin typeface="Courier" charset="0"/>
              </a:rPr>
              <a:t>argv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, </a:t>
            </a:r>
            <a:r>
              <a:rPr lang="en-US" sz="1600" dirty="0" smtClean="0">
                <a:solidFill>
                  <a:srgbClr val="FF0000"/>
                </a:solidFill>
                <a:latin typeface="Courier" charset="0"/>
              </a:rPr>
              <a:t>MPI_THREAD_FUNNELED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, &amp;info);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	</a:t>
            </a:r>
            <a:r>
              <a:rPr lang="en-US" sz="1600" dirty="0" err="1" smtClean="0">
                <a:solidFill>
                  <a:schemeClr val="accent2"/>
                </a:solidFill>
                <a:latin typeface="Courier" charset="0"/>
              </a:rPr>
              <a:t>MPI_Comm_size(MPI_COMM_WORLD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, &amp;</a:t>
            </a:r>
            <a:r>
              <a:rPr lang="en-US" sz="1600" dirty="0" err="1" smtClean="0">
                <a:solidFill>
                  <a:schemeClr val="accent2"/>
                </a:solidFill>
                <a:latin typeface="Courier" charset="0"/>
              </a:rPr>
              <a:t>sz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);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 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	chunk = </a:t>
            </a:r>
            <a:r>
              <a:rPr lang="en-US" sz="1600" dirty="0" err="1" smtClean="0">
                <a:solidFill>
                  <a:schemeClr val="accent2"/>
                </a:solidFill>
                <a:latin typeface="Courier" charset="0"/>
              </a:rPr>
              <a:t>n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 / </a:t>
            </a:r>
            <a:r>
              <a:rPr lang="en-US" sz="1600" dirty="0" err="1" smtClean="0">
                <a:solidFill>
                  <a:schemeClr val="accent2"/>
                </a:solidFill>
                <a:latin typeface="Courier" charset="0"/>
              </a:rPr>
              <a:t>sz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;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	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   </a:t>
            </a:r>
            <a:r>
              <a:rPr lang="en-US" sz="1600" dirty="0" err="1" smtClean="0">
                <a:solidFill>
                  <a:schemeClr val="accent2"/>
                </a:solidFill>
                <a:latin typeface="Courier" charset="0"/>
              </a:rPr>
              <a:t>MPI_Scatter(&amp;buff[rnk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*chunk],chunk,MPI_DOUBLE,x,chunk,MPI_DOUBLE,0,MPI_COMM_WORLD);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	</a:t>
            </a:r>
            <a:r>
              <a:rPr lang="en-US" sz="1600" dirty="0" err="1" smtClean="0">
                <a:solidFill>
                  <a:schemeClr val="accent2"/>
                </a:solidFill>
                <a:latin typeface="Courier" charset="0"/>
              </a:rPr>
              <a:t>MPI_Scatter(&amp;buff[rnk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*chunk],chunk,MPI_DOUBLE,y,chunk,MPI_DOUBLE,0,MPI_COMM_WORLD);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endParaRPr lang="en-US" sz="1600" dirty="0" smtClean="0">
              <a:solidFill>
                <a:schemeClr val="accent2"/>
              </a:solidFill>
              <a:latin typeface="Courier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sz="1600" dirty="0" smtClean="0">
                <a:solidFill>
                  <a:srgbClr val="990000"/>
                </a:solidFill>
                <a:latin typeface="Courier" charset="0"/>
              </a:rPr>
              <a:t>	#</a:t>
            </a:r>
            <a:r>
              <a:rPr lang="en-US" sz="1600" dirty="0" err="1" smtClean="0">
                <a:solidFill>
                  <a:srgbClr val="990000"/>
                </a:solidFill>
                <a:latin typeface="Courier" charset="0"/>
              </a:rPr>
              <a:t>pragma</a:t>
            </a:r>
            <a:r>
              <a:rPr lang="en-US" sz="1600" dirty="0" smtClean="0">
                <a:solidFill>
                  <a:srgbClr val="990000"/>
                </a:solidFill>
                <a:latin typeface="Courier" charset="0"/>
              </a:rPr>
              <a:t> </a:t>
            </a:r>
            <a:r>
              <a:rPr lang="en-US" sz="1600" dirty="0" err="1" smtClean="0">
                <a:solidFill>
                  <a:srgbClr val="990000"/>
                </a:solidFill>
                <a:latin typeface="Courier" charset="0"/>
              </a:rPr>
              <a:t>omp</a:t>
            </a:r>
            <a:r>
              <a:rPr lang="en-US" sz="1600" dirty="0" smtClean="0">
                <a:solidFill>
                  <a:srgbClr val="990000"/>
                </a:solidFill>
                <a:latin typeface="Courier" charset="0"/>
              </a:rPr>
              <a:t> parallel for</a:t>
            </a:r>
            <a:endParaRPr lang="en-US" sz="1600" dirty="0" smtClean="0">
              <a:solidFill>
                <a:schemeClr val="accent2"/>
              </a:solidFill>
              <a:latin typeface="Courier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	for (</a:t>
            </a:r>
            <a:r>
              <a:rPr lang="en-US" sz="1600" dirty="0" err="1" smtClean="0">
                <a:solidFill>
                  <a:schemeClr val="accent2"/>
                </a:solidFill>
                <a:latin typeface="Courier" charset="0"/>
              </a:rPr>
              <a:t>i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=0; </a:t>
            </a:r>
            <a:r>
              <a:rPr lang="en-US" sz="1600" dirty="0" err="1" smtClean="0">
                <a:solidFill>
                  <a:schemeClr val="accent2"/>
                </a:solidFill>
                <a:latin typeface="Courier" charset="0"/>
              </a:rPr>
              <a:t>i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&lt;chunk; </a:t>
            </a:r>
            <a:r>
              <a:rPr lang="en-US" sz="1600" dirty="0" err="1" smtClean="0">
                <a:solidFill>
                  <a:schemeClr val="accent2"/>
                </a:solidFill>
                <a:latin typeface="Courier" charset="0"/>
              </a:rPr>
              <a:t>i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++) </a:t>
            </a:r>
            <a:r>
              <a:rPr lang="en-US" sz="1600" dirty="0" err="1" smtClean="0">
                <a:solidFill>
                  <a:schemeClr val="accent2"/>
                </a:solidFill>
                <a:latin typeface="Courier" charset="0"/>
              </a:rPr>
              <a:t>x[i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] = </a:t>
            </a:r>
            <a:r>
              <a:rPr lang="en-US" sz="1600" dirty="0" err="1" smtClean="0">
                <a:solidFill>
                  <a:schemeClr val="accent2"/>
                </a:solidFill>
                <a:latin typeface="Courier" charset="0"/>
              </a:rPr>
              <a:t>x[i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] + </a:t>
            </a:r>
            <a:r>
              <a:rPr lang="en-US" sz="1600" dirty="0" err="1" smtClean="0">
                <a:solidFill>
                  <a:schemeClr val="accent2"/>
                </a:solidFill>
                <a:latin typeface="Courier" charset="0"/>
              </a:rPr>
              <a:t>y[i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];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endParaRPr lang="en-US" sz="1600" dirty="0" smtClean="0">
              <a:solidFill>
                <a:schemeClr val="accent2"/>
              </a:solidFill>
              <a:latin typeface="Courier" charset="0"/>
            </a:endParaRP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	MPI_Gather(</a:t>
            </a:r>
            <a:r>
              <a:rPr lang="en-US" sz="1600" dirty="0" smtClean="0">
                <a:solidFill>
                  <a:srgbClr val="990000"/>
                </a:solidFill>
                <a:latin typeface="Courier" charset="0"/>
              </a:rPr>
              <a:t>x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,chunk,MPI_DOUBLE,</a:t>
            </a:r>
            <a:r>
              <a:rPr lang="en-US" sz="1600" dirty="0" smtClean="0">
                <a:solidFill>
                  <a:srgbClr val="990000"/>
                </a:solidFill>
                <a:latin typeface="Courier" charset="0"/>
              </a:rPr>
              <a:t>buff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,chunk,MPI_DOUBLE,0,MPI_COMM_WORLD);</a:t>
            </a:r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None/>
            </a:pP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	</a:t>
            </a:r>
            <a:r>
              <a:rPr lang="en-US" sz="1600" dirty="0" err="1" smtClean="0">
                <a:solidFill>
                  <a:schemeClr val="accent2"/>
                </a:solidFill>
                <a:latin typeface="Courier" charset="0"/>
              </a:rPr>
              <a:t>MPI_Finalize</a:t>
            </a:r>
            <a:r>
              <a:rPr lang="en-US" sz="1600" dirty="0" smtClean="0">
                <a:solidFill>
                  <a:schemeClr val="accent2"/>
                </a:solidFill>
                <a:latin typeface="Courier" charset="0"/>
              </a:rPr>
              <a:t>(); }</a:t>
            </a:r>
          </a:p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2B6BAC-1DC2-1B48-8880-1DF4F31A6F28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8C86B-2A26-B142-A4FB-2CBE865D8706}" type="slidenum">
              <a:rPr lang="en-US"/>
              <a:pPr/>
              <a:t>35</a:t>
            </a:fld>
            <a:endParaRPr lang="en-US"/>
          </a:p>
        </p:txBody>
      </p:sp>
      <p:sp>
        <p:nvSpPr>
          <p:cNvPr id="4608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endParaRPr lang="en-US"/>
          </a:p>
        </p:txBody>
      </p:sp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3200" y="1638300"/>
            <a:ext cx="7213600" cy="5156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tle &amp; Subtitl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EBEBEB"/>
      </a:accent1>
      <a:accent2>
        <a:srgbClr val="333399"/>
      </a:accent2>
      <a:accent3>
        <a:srgbClr val="FFFFFF"/>
      </a:accent3>
      <a:accent4>
        <a:srgbClr val="000000"/>
      </a:accent4>
      <a:accent5>
        <a:srgbClr val="F3F3F3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Gill Sans"/>
        <a:ea typeface="ヒラギノ角ゴ ProN W3"/>
        <a:cs typeface="ヒラギノ角ゴ ProN W3"/>
      </a:majorFont>
      <a:minorFont>
        <a:latin typeface="Verdana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itle &amp; 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DBDBD"/>
      </a:accent1>
      <a:accent2>
        <a:srgbClr val="333399"/>
      </a:accent2>
      <a:accent3>
        <a:srgbClr val="FFFFFF"/>
      </a:accent3>
      <a:accent4>
        <a:srgbClr val="000000"/>
      </a:accent4>
      <a:accent5>
        <a:srgbClr val="DBDBDB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Verdana"/>
        <a:ea typeface="ヒラギノ角ゴ ProN W3"/>
        <a:cs typeface="ヒラギノ角ゴ ProN W3"/>
      </a:majorFont>
      <a:minorFont>
        <a:latin typeface="Verdana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itle - Center">
  <a:themeElements>
    <a:clrScheme name="Title - Cen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Bullets">
  <a:themeElements>
    <a:clrScheme name="Bullet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Photo - Horizontal">
  <a:themeElements>
    <a:clrScheme name="">
      <a:dk1>
        <a:srgbClr val="000000"/>
      </a:dk1>
      <a:lt1>
        <a:srgbClr val="E5E5E5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0F0F0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Photo - Vertical">
  <a:themeElements>
    <a:clrScheme name="">
      <a:dk1>
        <a:srgbClr val="000000"/>
      </a:dk1>
      <a:lt1>
        <a:srgbClr val="E5E5E5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0F0F0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itle - Top">
  <a:themeElements>
    <a:clrScheme name="Title - To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Title &amp; Bullets - Left">
  <a:themeElements>
    <a:clrScheme name="Title &amp; Bullets - Lef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Title &amp; Bullets - Right">
  <a:themeElements>
    <a:clrScheme name="Title &amp; Bullets - Righ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Title, Bullets &amp; Photo">
  <a:themeElements>
    <a:clrScheme name="">
      <a:dk1>
        <a:srgbClr val="000000"/>
      </a:dk1>
      <a:lt1>
        <a:srgbClr val="E5E5E5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0F0F0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Title &amp; Bullets copy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DBDBD"/>
      </a:accent1>
      <a:accent2>
        <a:srgbClr val="333399"/>
      </a:accent2>
      <a:accent3>
        <a:srgbClr val="FFFFFF"/>
      </a:accent3>
      <a:accent4>
        <a:srgbClr val="000000"/>
      </a:accent4>
      <a:accent5>
        <a:srgbClr val="DBDBDB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copy">
      <a:majorFont>
        <a:latin typeface="Verdana"/>
        <a:ea typeface="ヒラギノ角ゴ ProN W3"/>
        <a:cs typeface="ヒラギノ角ゴ ProN W3"/>
      </a:majorFont>
      <a:minorFont>
        <a:latin typeface="Verdana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-128"/>
            <a:cs typeface="ヒラギノ角ゴ ProN W3" charset="-128"/>
            <a:sym typeface="Gill Sans" charset="0"/>
          </a:defRPr>
        </a:defPPr>
      </a:lstStyle>
    </a:lnDef>
  </a:objectDefaults>
  <a:extraClrSchemeLst>
    <a:extraClrScheme>
      <a:clrScheme name="Title &amp; Bullets cop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3343</TotalTime>
  <Pages>0</Pages>
  <Words>2166</Words>
  <Characters>0</Characters>
  <PresentationFormat>Custom</PresentationFormat>
  <Lines>0</Lines>
  <Paragraphs>314</Paragraphs>
  <Slides>35</Slides>
  <Notes>2</Notes>
  <HiddenSlides>2</HiddenSlides>
  <MMClips>0</MMClips>
  <ScaleCrop>false</ScaleCrop>
  <HeadingPairs>
    <vt:vector size="4" baseType="variant">
      <vt:variant>
        <vt:lpstr>Design Template</vt:lpstr>
      </vt:variant>
      <vt:variant>
        <vt:i4>12</vt:i4>
      </vt:variant>
      <vt:variant>
        <vt:lpstr>Slide Titles</vt:lpstr>
      </vt:variant>
      <vt:variant>
        <vt:i4>35</vt:i4>
      </vt:variant>
    </vt:vector>
  </HeadingPairs>
  <TitlesOfParts>
    <vt:vector size="47" baseType="lpstr">
      <vt:lpstr>Title &amp; Subtitle</vt:lpstr>
      <vt:lpstr>Title &amp; Bullets</vt:lpstr>
      <vt:lpstr>Title - Center</vt:lpstr>
      <vt:lpstr>Bullets</vt:lpstr>
      <vt:lpstr>Photo - Horizontal</vt:lpstr>
      <vt:lpstr>Photo - Vertical</vt:lpstr>
      <vt:lpstr>Title - Top</vt:lpstr>
      <vt:lpstr>Blank</vt:lpstr>
      <vt:lpstr>Title &amp; Bullets - Left</vt:lpstr>
      <vt:lpstr>Title &amp; Bullets - Right</vt:lpstr>
      <vt:lpstr>Title, Bullets &amp; Photo</vt:lpstr>
      <vt:lpstr>Title &amp; Bullets copy</vt:lpstr>
      <vt:lpstr>Introduction to parallel computing concepts and technics</vt:lpstr>
      <vt:lpstr>Overview of Parallel computing</vt:lpstr>
      <vt:lpstr>Hardware considerations</vt:lpstr>
      <vt:lpstr>Hardware considerations</vt:lpstr>
      <vt:lpstr>Parallel programming models</vt:lpstr>
      <vt:lpstr>Nature of the problem</vt:lpstr>
      <vt:lpstr>Nature of the problem (examples)</vt:lpstr>
      <vt:lpstr>Amdahl’s Law</vt:lpstr>
      <vt:lpstr>Message Passing Model</vt:lpstr>
      <vt:lpstr>Message Passing Interface</vt:lpstr>
      <vt:lpstr>Types of communication</vt:lpstr>
      <vt:lpstr>MPI Features</vt:lpstr>
      <vt:lpstr>Basic MPI</vt:lpstr>
      <vt:lpstr>Hello World!</vt:lpstr>
      <vt:lpstr>Hello World!</vt:lpstr>
      <vt:lpstr>Starting and exiting the MPI environment</vt:lpstr>
      <vt:lpstr>Communicators</vt:lpstr>
      <vt:lpstr>A few basic considerations</vt:lpstr>
      <vt:lpstr>Sending and receiving messages</vt:lpstr>
      <vt:lpstr>What is contained within a message?</vt:lpstr>
      <vt:lpstr>MPI Standard (Blocking) Send/Receive</vt:lpstr>
      <vt:lpstr>MPI Datatypes</vt:lpstr>
      <vt:lpstr>Getting information about a message</vt:lpstr>
      <vt:lpstr>Yet another listing (deadlock?)</vt:lpstr>
      <vt:lpstr>Blocking communication</vt:lpstr>
      <vt:lpstr>Communication Types</vt:lpstr>
      <vt:lpstr>Communication (i.e. Send) Modes</vt:lpstr>
      <vt:lpstr>Collective communications</vt:lpstr>
      <vt:lpstr>Examples of collective operations</vt:lpstr>
      <vt:lpstr>Synchronization</vt:lpstr>
      <vt:lpstr>Addition of two vectors</vt:lpstr>
      <vt:lpstr>Timing using MPI</vt:lpstr>
      <vt:lpstr>Addition of two vectors</vt:lpstr>
      <vt:lpstr>Addition of two vectors</vt:lpstr>
      <vt:lpstr>Slide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parallel computing concepts and technics</dc:title>
  <dc:subject/>
  <dc:creator/>
  <cp:keywords/>
  <dc:description/>
  <cp:lastModifiedBy>Paschalis Korosoglou</cp:lastModifiedBy>
  <cp:revision>234</cp:revision>
  <dcterms:created xsi:type="dcterms:W3CDTF">2011-07-11T06:10:41Z</dcterms:created>
  <dcterms:modified xsi:type="dcterms:W3CDTF">2011-07-12T12:12:16Z</dcterms:modified>
</cp:coreProperties>
</file>