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5"/>
  </p:notesMasterIdLst>
  <p:handoutMasterIdLst>
    <p:handoutMasterId r:id="rId16"/>
  </p:handoutMasterIdLst>
  <p:sldIdLst>
    <p:sldId id="262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5" autoAdjust="0"/>
    <p:restoredTop sz="94491" autoAdjust="0"/>
  </p:normalViewPr>
  <p:slideViewPr>
    <p:cSldViewPr snapToGrid="0">
      <p:cViewPr varScale="1">
        <p:scale>
          <a:sx n="93" d="100"/>
          <a:sy n="93" d="100"/>
        </p:scale>
        <p:origin x="-3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9929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09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utah.edu/dept/old/texinfo/as/gprof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Profiling with GNU </a:t>
            </a:r>
            <a:r>
              <a:rPr lang="en-US" dirty="0" err="1" smtClean="0"/>
              <a:t>GProf</a:t>
            </a:r>
            <a:endParaRPr lang="en-US" dirty="0" smtClean="0"/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Aleksandar</a:t>
            </a:r>
            <a:r>
              <a:rPr lang="en-US" dirty="0" smtClean="0"/>
              <a:t> </a:t>
            </a:r>
            <a:r>
              <a:rPr lang="en-US" dirty="0" err="1" smtClean="0"/>
              <a:t>Jovic</a:t>
            </a:r>
            <a:endParaRPr lang="en-US" dirty="0" smtClean="0"/>
          </a:p>
          <a:p>
            <a:pPr eaLnBrk="1" hangingPunct="1"/>
            <a:r>
              <a:rPr lang="en-US" dirty="0" smtClean="0"/>
              <a:t>Institute of Physics Belgrade, Serbia</a:t>
            </a:r>
          </a:p>
          <a:p>
            <a:pPr eaLnBrk="1" hangingPunct="1"/>
            <a:r>
              <a:rPr lang="en-US" dirty="0" smtClean="0"/>
              <a:t>Scientific Computing Laboratory </a:t>
            </a:r>
          </a:p>
          <a:p>
            <a:pPr eaLnBrk="1" hangingPunct="1"/>
            <a:r>
              <a:rPr lang="en-US" dirty="0" smtClean="0"/>
              <a:t>ajovic@ipb.ac.rs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Profiling-Introduction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3783"/>
            <a:ext cx="9906000" cy="541005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Profiling allows you to learn where your program spent its time and which functions called which other functions while it was executing</a:t>
            </a:r>
          </a:p>
          <a:p>
            <a:r>
              <a:rPr lang="en-US" dirty="0" smtClean="0"/>
              <a:t>This information can show you which pieces of your program are slower than you expected, and might be candidates for rewriting to make your program execute faster</a:t>
            </a:r>
          </a:p>
          <a:p>
            <a:r>
              <a:rPr lang="en-US" dirty="0" smtClean="0"/>
              <a:t>It can also tell you which functions are being called more or less often than you expected</a:t>
            </a:r>
          </a:p>
          <a:p>
            <a:r>
              <a:rPr lang="en-US" dirty="0" smtClean="0"/>
              <a:t>This may help you spot bugs that had otherwise been unnoticed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History: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smtClean="0"/>
              <a:t> (1979.)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/>
              <a:t> (1982.) GNU 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/>
              <a:t> was written by Jay </a:t>
            </a:r>
            <a:r>
              <a:rPr lang="en-US" dirty="0" err="1" smtClean="0"/>
              <a:t>Fenlason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2</a:t>
            </a:fld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Gprof</a:t>
            </a:r>
            <a:r>
              <a:rPr lang="en-US" dirty="0" smtClean="0"/>
              <a:t>-Introduction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1491"/>
            <a:ext cx="9906000" cy="5382347"/>
          </a:xfrm>
        </p:spPr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The </a:t>
            </a:r>
            <a:r>
              <a:rPr lang="en-US" dirty="0" err="1" smtClean="0"/>
              <a:t>gprof</a:t>
            </a:r>
            <a:r>
              <a:rPr lang="en-US" dirty="0" smtClean="0"/>
              <a:t> utility produces an execution profile of C, Pascal, or Fortran77 programs.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Detail time statistics for each subroutine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Create relative graph for all subroutines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Analysis the program bottleneck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 It's a very powerful program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The simplest one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3</a:t>
            </a:fld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Gprof</a:t>
            </a:r>
            <a:r>
              <a:rPr lang="en-US" dirty="0"/>
              <a:t>-Introduction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246909"/>
            <a:ext cx="9518650" cy="5326929"/>
          </a:xfrm>
        </p:spPr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Profiling steps: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Compiling a program for profiling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Executing </a:t>
            </a:r>
            <a:r>
              <a:rPr lang="en-US" dirty="0" smtClean="0"/>
              <a:t>the program (You must execute your program to generate a profile data file)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You must run 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/>
              <a:t> to analyze the profile data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endParaRPr lang="en-US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2 forms of output are available from the analysis: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i="1" dirty="0" smtClean="0"/>
              <a:t>flat </a:t>
            </a:r>
            <a:r>
              <a:rPr lang="en-US" i="1" dirty="0" smtClean="0"/>
              <a:t>profile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i="1" dirty="0" smtClean="0"/>
              <a:t>call graph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4</a:t>
            </a:fld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 a program for profiling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5345"/>
            <a:ext cx="9906000" cy="5368493"/>
          </a:xfrm>
        </p:spPr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endParaRPr lang="en-US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I assume that you know how to write, compile, and execute programs.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Recompile the original source code with flag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–pg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+mj-lt"/>
                <a:cs typeface="Courier New" pitchFamily="49" charset="0"/>
              </a:rPr>
              <a:t>This option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–pg </a:t>
            </a:r>
            <a:r>
              <a:rPr lang="en-US" dirty="0" smtClean="0">
                <a:latin typeface="+mj-lt"/>
                <a:cs typeface="Courier New" pitchFamily="49" charset="0"/>
              </a:rPr>
              <a:t>affects both compiling and linking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+mj-lt"/>
                <a:cs typeface="Courier New" pitchFamily="49" charset="0"/>
              </a:rPr>
              <a:t>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–pg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sourcecode.c</a:t>
            </a:r>
            <a:r>
              <a:rPr lang="en-US" dirty="0" smtClean="0">
                <a:latin typeface="+mj-lt"/>
                <a:cs typeface="Courier New" pitchFamily="49" charset="0"/>
              </a:rPr>
              <a:t> 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-o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executablefile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–pg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savrsen.c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–o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savrsen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sz="2000" dirty="0" smtClean="0">
                <a:latin typeface="+mj-lt"/>
                <a:cs typeface="Courier New" pitchFamily="49" charset="0"/>
              </a:rPr>
              <a:t>If you compile only some of the modules of the program with `-pg', you can still profile the program, but you won't get complete information about the modules that were compiled without `-pg'. The only information you get for the functions in those modules is the total time spent in them; there is no record of how many times they were called, or from where.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5</a:t>
            </a:fld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Executing the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4618"/>
            <a:ext cx="9906000" cy="5299220"/>
          </a:xfrm>
        </p:spPr>
        <p:txBody>
          <a:bodyPr/>
          <a:lstStyle/>
          <a:p>
            <a:r>
              <a:rPr lang="en-US" dirty="0" smtClean="0"/>
              <a:t>Your program will write the profile data into a file called `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gmon.out</a:t>
            </a:r>
            <a:r>
              <a:rPr lang="en-US" dirty="0" smtClean="0"/>
              <a:t>' just before exiting.  If there is already a file called `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gmon.out</a:t>
            </a:r>
            <a:r>
              <a:rPr lang="en-US" dirty="0" smtClean="0"/>
              <a:t>', its contents are overwritten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Run the program: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./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savrsen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ls</a:t>
            </a: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You should now see a file in the same directory called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gmon.out</a:t>
            </a:r>
            <a:r>
              <a:rPr lang="en-US" dirty="0" smtClean="0"/>
              <a:t>.  This file is used by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/>
              <a:t> to build your profile report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Run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/>
              <a:t>: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</a:t>
            </a:r>
            <a:r>
              <a:rPr lang="en-US" dirty="0" smtClean="0">
                <a:latin typeface="+mj-lt"/>
                <a:cs typeface="Courier New" pitchFamily="49" charset="0"/>
              </a:rPr>
              <a:t> </a:t>
            </a:r>
            <a:r>
              <a:rPr kumimoji="1"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gprof</a:t>
            </a:r>
            <a:r>
              <a:rPr kumimoji="1" lang="en-US" altLang="zh-TW" dirty="0" smtClean="0">
                <a:latin typeface="+mj-lt"/>
                <a:ea typeface="新細明體" pitchFamily="18" charset="-120"/>
              </a:rPr>
              <a:t> </a:t>
            </a:r>
            <a:r>
              <a:rPr kumimoji="1" lang="en-US" altLang="zh-TW" i="1" dirty="0" err="1" smtClean="0">
                <a:latin typeface="+mj-lt"/>
                <a:ea typeface="新細明體" pitchFamily="18" charset="-120"/>
              </a:rPr>
              <a:t>List_of_options</a:t>
            </a:r>
            <a:r>
              <a:rPr kumimoji="1" lang="en-US" altLang="zh-TW" i="1" dirty="0" smtClean="0">
                <a:latin typeface="+mj-lt"/>
                <a:ea typeface="新細明體" pitchFamily="18" charset="-120"/>
              </a:rPr>
              <a:t> </a:t>
            </a:r>
            <a:r>
              <a:rPr kumimoji="1" lang="en-US" altLang="zh-TW" i="1" dirty="0" err="1" smtClean="0">
                <a:latin typeface="+mj-lt"/>
                <a:ea typeface="新細明體" pitchFamily="18" charset="-120"/>
              </a:rPr>
              <a:t>ExecuteFile</a:t>
            </a:r>
            <a:r>
              <a:rPr kumimoji="1" lang="en-US" altLang="zh-TW" dirty="0" smtClean="0">
                <a:latin typeface="+mj-lt"/>
                <a:ea typeface="新細明體" pitchFamily="18" charset="-120"/>
              </a:rPr>
              <a:t> </a:t>
            </a:r>
            <a:r>
              <a:rPr kumimoji="1"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gmon.out</a:t>
            </a:r>
            <a:r>
              <a:rPr kumimoji="1" lang="en-US" altLang="zh-TW" dirty="0" smtClean="0">
                <a:latin typeface="+mj-lt"/>
                <a:ea typeface="新細明體" pitchFamily="18" charset="-120"/>
              </a:rPr>
              <a:t> &gt; </a:t>
            </a:r>
            <a:r>
              <a:rPr kumimoji="1" lang="en-US" altLang="zh-TW" dirty="0" err="1" smtClean="0">
                <a:latin typeface="+mj-lt"/>
                <a:ea typeface="新細明體" pitchFamily="18" charset="-120"/>
              </a:rPr>
              <a:t>OutputFile</a:t>
            </a:r>
            <a:endParaRPr kumimoji="1" lang="en-US" altLang="zh-TW" dirty="0" smtClean="0">
              <a:latin typeface="+mj-lt"/>
              <a:ea typeface="新細明體" pitchFamily="18" charset="-12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kumimoji="1" lang="en-US" altLang="zh-TW" dirty="0" smtClean="0">
                <a:latin typeface="+mj-lt"/>
                <a:ea typeface="新細明體" pitchFamily="18" charset="-120"/>
              </a:rPr>
              <a:t> </a:t>
            </a:r>
            <a:r>
              <a:rPr kumimoji="1" lang="en-US" altLang="zh-TW" i="1" dirty="0" err="1" smtClean="0">
                <a:latin typeface="+mj-lt"/>
                <a:ea typeface="新細明體" pitchFamily="18" charset="-120"/>
              </a:rPr>
              <a:t>List_of_option</a:t>
            </a:r>
            <a:r>
              <a:rPr kumimoji="1" lang="en-US" altLang="zh-TW" dirty="0" err="1" smtClean="0">
                <a:latin typeface="+mj-lt"/>
                <a:ea typeface="新細明體" pitchFamily="18" charset="-120"/>
              </a:rPr>
              <a:t>s</a:t>
            </a:r>
            <a:r>
              <a:rPr kumimoji="1" lang="en-US" altLang="zh-TW" dirty="0" smtClean="0">
                <a:latin typeface="+mj-lt"/>
                <a:ea typeface="新細明體" pitchFamily="18" charset="-120"/>
              </a:rPr>
              <a:t> can be omitted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kumimoji="1" lang="en-US" altLang="zh-TW" i="1" dirty="0" err="1" smtClean="0">
                <a:latin typeface="+mj-lt"/>
                <a:ea typeface="新細明體" pitchFamily="18" charset="-120"/>
              </a:rPr>
              <a:t>ExecuteFile</a:t>
            </a:r>
            <a:r>
              <a:rPr kumimoji="1" lang="en-US" altLang="zh-TW" dirty="0" smtClean="0">
                <a:latin typeface="+mj-lt"/>
                <a:ea typeface="新細明體" pitchFamily="18" charset="-120"/>
              </a:rPr>
              <a:t> can be omitted when the file name is </a:t>
            </a:r>
            <a:r>
              <a:rPr kumimoji="1"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a.out</a:t>
            </a:r>
            <a:endParaRPr kumimoji="1" lang="en-US" altLang="zh-TW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Run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/>
              <a:t> using the following syntax</a:t>
            </a:r>
            <a:endParaRPr kumimoji="1" lang="en-US" altLang="zh-TW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kumimoji="1"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gprof</a:t>
            </a:r>
            <a:r>
              <a:rPr kumimoji="1"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kumimoji="1"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savrsen</a:t>
            </a:r>
            <a:r>
              <a:rPr kumimoji="1"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kumimoji="1"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gmon.out</a:t>
            </a:r>
            <a:r>
              <a:rPr kumimoji="1"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&gt; output.txt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kumimoji="1" lang="en-US" altLang="zh-TW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6</a:t>
            </a:fld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of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7636"/>
            <a:ext cx="9906000" cy="5396202"/>
          </a:xfrm>
        </p:spPr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dirty="0" smtClean="0"/>
              <a:t>List of options: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-b  </a:t>
            </a:r>
            <a:r>
              <a:rPr lang="en-US" dirty="0" smtClean="0"/>
              <a:t>omit the table or data illustration on </a:t>
            </a:r>
            <a:r>
              <a:rPr lang="en-US" i="1" dirty="0" smtClean="0"/>
              <a:t>output file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sz="2000" b="1" dirty="0" smtClean="0"/>
              <a:t>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e(E)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subroutine_name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dirty="0" smtClean="0"/>
              <a:t>exclude the subroutine </a:t>
            </a:r>
            <a:r>
              <a:rPr lang="en-US" altLang="zh-TW" dirty="0" err="1" smtClean="0">
                <a:latin typeface="Courier New" pitchFamily="49" charset="0"/>
              </a:rPr>
              <a:t>subroutine_n</a:t>
            </a:r>
            <a:r>
              <a:rPr lang="en-US" altLang="zh-TW" sz="2000" dirty="0" err="1" smtClean="0">
                <a:latin typeface="Courier New" pitchFamily="49" charset="0"/>
              </a:rPr>
              <a:t>ame</a:t>
            </a:r>
            <a:r>
              <a:rPr lang="en-US" altLang="zh-TW" sz="2000" dirty="0" smtClean="0"/>
              <a:t> from the table (and exclude its elapsed time). The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e</a:t>
            </a:r>
            <a:r>
              <a:rPr lang="en-US" dirty="0" smtClean="0"/>
              <a:t>  option tells </a:t>
            </a:r>
            <a:r>
              <a:rPr lang="en-US" dirty="0" err="1" smtClean="0"/>
              <a:t>gprof</a:t>
            </a:r>
            <a:r>
              <a:rPr lang="en-US" dirty="0" smtClean="0"/>
              <a:t> to not print information about the </a:t>
            </a:r>
            <a:r>
              <a:rPr lang="en-US" i="1" dirty="0" err="1" smtClean="0"/>
              <a:t>subroutine_name</a:t>
            </a:r>
            <a:r>
              <a:rPr lang="en-US" dirty="0" smtClean="0"/>
              <a:t> (and its children) in the call graph</a:t>
            </a:r>
            <a:endParaRPr lang="en-US" altLang="zh-TW" sz="2000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f(F) </a:t>
            </a:r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subroutine_name</a:t>
            </a:r>
            <a:r>
              <a:rPr lang="en-US" altLang="zh-TW" sz="2000" dirty="0" smtClean="0">
                <a:latin typeface="+mj-lt"/>
              </a:rPr>
              <a:t>: only display the subroutine </a:t>
            </a:r>
            <a:r>
              <a:rPr lang="en-US" altLang="zh-TW" sz="2000" dirty="0" err="1" smtClean="0">
                <a:latin typeface="+mj-lt"/>
              </a:rPr>
              <a:t>SRName</a:t>
            </a:r>
            <a:r>
              <a:rPr lang="en-US" altLang="zh-TW" sz="2000" dirty="0" smtClean="0">
                <a:latin typeface="+mj-lt"/>
              </a:rPr>
              <a:t> on the table (and its elapsed time). </a:t>
            </a:r>
            <a:r>
              <a:rPr lang="en-US" dirty="0" smtClean="0"/>
              <a:t>The 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-f</a:t>
            </a:r>
            <a:r>
              <a:rPr lang="en-US" dirty="0" smtClean="0"/>
              <a:t>  option causes </a:t>
            </a:r>
            <a:r>
              <a:rPr lang="en-US" dirty="0" err="1" smtClean="0"/>
              <a:t>gprof</a:t>
            </a:r>
            <a:r>
              <a:rPr lang="en-US" dirty="0" smtClean="0"/>
              <a:t> to limit the call graph to the function </a:t>
            </a:r>
            <a:r>
              <a:rPr lang="en-US" i="1" dirty="0" err="1" smtClean="0"/>
              <a:t>function_name</a:t>
            </a:r>
            <a:r>
              <a:rPr lang="en-US" dirty="0" smtClean="0"/>
              <a:t> and its children</a:t>
            </a:r>
            <a:endParaRPr lang="en-US" altLang="zh-TW" sz="2000" dirty="0" smtClean="0">
              <a:latin typeface="+mj-lt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sz="2000" dirty="0" smtClean="0">
                <a:latin typeface="Courier New" pitchFamily="49" charset="0"/>
              </a:rPr>
              <a:t>-Z</a:t>
            </a:r>
            <a:r>
              <a:rPr lang="en-US" altLang="zh-TW" dirty="0" smtClean="0"/>
              <a:t> </a:t>
            </a:r>
            <a:r>
              <a:rPr lang="en-US" altLang="zh-TW" sz="2000" dirty="0" smtClean="0">
                <a:latin typeface="+mj-lt"/>
              </a:rPr>
              <a:t>only display all subroutines table which are unused  on the program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-v </a:t>
            </a:r>
            <a:r>
              <a:rPr lang="en-US" dirty="0" smtClean="0"/>
              <a:t>causes </a:t>
            </a:r>
            <a:r>
              <a:rPr lang="en-US" dirty="0" err="1" smtClean="0"/>
              <a:t>gprof</a:t>
            </a:r>
            <a:r>
              <a:rPr lang="en-US" dirty="0" smtClean="0"/>
              <a:t> to print the current version number, and then exit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altLang="zh-TW" sz="2000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7</a:t>
            </a:fld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Flat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4509"/>
            <a:ext cx="9906000" cy="5479329"/>
          </a:xfrm>
        </p:spPr>
        <p:txBody>
          <a:bodyPr/>
          <a:lstStyle/>
          <a:p>
            <a:r>
              <a:rPr lang="en-US" i="1" dirty="0" smtClean="0"/>
              <a:t>Flat profile - </a:t>
            </a:r>
            <a:r>
              <a:rPr lang="en-US" dirty="0" smtClean="0"/>
              <a:t>The </a:t>
            </a:r>
            <a:r>
              <a:rPr lang="en-US" i="1" dirty="0" smtClean="0"/>
              <a:t>flat profile</a:t>
            </a:r>
            <a:r>
              <a:rPr lang="en-US" dirty="0" smtClean="0"/>
              <a:t> shows the total amount of time your program spent executing each function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-pg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eratosten.c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-o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eratosten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-b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eratosten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gmon.out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&gt; erat.txt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vim erat.txt </a:t>
            </a: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Each sample counts as 0.01 seconds.</a:t>
            </a: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	%    cumulative   self            </a:t>
            </a:r>
            <a:r>
              <a:rPr kumimoji="1" lang="en-US" altLang="zh-TW" sz="1600" b="1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self</a:t>
            </a: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 total           </a:t>
            </a: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	time   seconds    </a:t>
            </a:r>
            <a:r>
              <a:rPr kumimoji="1" lang="en-US" altLang="zh-TW" sz="1600" b="1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seconds</a:t>
            </a: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calls  ms/call   ms/call    name    </a:t>
            </a: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	56.1   0.80       0.80     1       796.79    796.79    make</a:t>
            </a: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	30.54   1.23      0.43  100000001   0.00      0.00   </a:t>
            </a:r>
            <a:r>
              <a:rPr kumimoji="1" lang="en-US" altLang="zh-TW" sz="1600" b="1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isprime</a:t>
            </a:r>
            <a:endParaRPr kumimoji="1" lang="en-US" altLang="zh-TW" sz="1600" b="1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	9.94   1.37       0.14                        3.35     main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% time: </a:t>
            </a:r>
            <a:r>
              <a:rPr kumimoji="1" lang="en-US" altLang="zh-TW" dirty="0" smtClean="0">
                <a:latin typeface="+mj-lt"/>
                <a:ea typeface="新細明體" pitchFamily="18" charset="-120"/>
                <a:cs typeface="Courier New" pitchFamily="49" charset="0"/>
              </a:rPr>
              <a:t>the percent of self seconds from total program elapsed time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kumimoji="1" lang="en-US" altLang="zh-TW" sz="16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cumulative seconds </a:t>
            </a:r>
            <a:r>
              <a:rPr kumimoji="1" lang="en-US" altLang="zh-TW" dirty="0" smtClean="0">
                <a:latin typeface="+mj-lt"/>
                <a:ea typeface="新細明體" pitchFamily="18" charset="-120"/>
                <a:cs typeface="Courier New" pitchFamily="49" charset="0"/>
              </a:rPr>
              <a:t>: the seconds cumulate from self seconds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sz="1600" dirty="0" smtClean="0">
                <a:latin typeface="Courier New" pitchFamily="49" charset="0"/>
                <a:cs typeface="Courier New" pitchFamily="49" charset="0"/>
              </a:rPr>
              <a:t>self seconds </a:t>
            </a:r>
            <a:r>
              <a:rPr lang="en-US" altLang="zh-TW" sz="1600" b="1" dirty="0" smtClean="0"/>
              <a:t>: </a:t>
            </a:r>
            <a:r>
              <a:rPr lang="en-US" altLang="zh-TW" dirty="0" smtClean="0"/>
              <a:t>total elapsed time called by its parents, not including its children’s elapsed time. Equal to (self s/call)*(calls)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kumimoji="1"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calls </a:t>
            </a:r>
            <a:r>
              <a:rPr kumimoji="1" lang="en-US" altLang="zh-TW" dirty="0" smtClean="0">
                <a:latin typeface="+mj-lt"/>
                <a:ea typeface="新細明體" pitchFamily="18" charset="-120"/>
                <a:cs typeface="Courier New" pitchFamily="49" charset="0"/>
              </a:rPr>
              <a:t>: total number for each subroutine called by its parents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kumimoji="1" lang="en-US" altLang="zh-TW" dirty="0" smtClean="0">
              <a:latin typeface="+mj-lt"/>
              <a:ea typeface="新細明體" pitchFamily="18" charset="-12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kumimoji="1" lang="en-US" altLang="zh-TW" dirty="0" smtClean="0">
              <a:latin typeface="+mj-lt"/>
              <a:ea typeface="新細明體" pitchFamily="18" charset="-12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kumimoji="1" lang="en-US" altLang="zh-TW" b="1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kumimoji="1" lang="en-US" altLang="zh-TW" sz="1600" b="1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	</a:t>
            </a:r>
          </a:p>
          <a:p>
            <a:pPr marL="0" lvl="0" indent="0" defTabSz="914400" eaLnBrk="1" hangingPunct="1">
              <a:lnSpc>
                <a:spcPct val="100000"/>
              </a:lnSpc>
              <a:buClr>
                <a:schemeClr val="accent1"/>
              </a:buClr>
              <a:buSzPct val="65000"/>
              <a:buNone/>
            </a:pPr>
            <a:r>
              <a:rPr kumimoji="1" lang="en-US" altLang="zh-TW" sz="1600" b="1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8</a:t>
            </a:fld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055"/>
            <a:ext cx="9906000" cy="5340783"/>
          </a:xfrm>
        </p:spPr>
        <p:txBody>
          <a:bodyPr/>
          <a:lstStyle/>
          <a:p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dirty="0" smtClean="0">
                <a:latin typeface="Courier New" pitchFamily="49" charset="0"/>
              </a:rPr>
              <a:t>self s/call </a:t>
            </a:r>
            <a:r>
              <a:rPr lang="en-US" altLang="zh-TW" b="1" dirty="0" smtClean="0"/>
              <a:t>: </a:t>
            </a:r>
            <a:r>
              <a:rPr lang="en-US" altLang="zh-TW" dirty="0" smtClean="0"/>
              <a:t>elapsed time for each time called by its parents, not including its children’s elapsed time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altLang="zh-TW" sz="2000" b="1" dirty="0" smtClean="0">
                <a:latin typeface="+mj-lt"/>
              </a:rPr>
              <a:t> 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sz="2000" b="1" dirty="0" smtClean="0">
                <a:latin typeface="+mj-lt"/>
              </a:rPr>
              <a:t> 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total s/call </a:t>
            </a:r>
            <a:r>
              <a:rPr lang="en-US" altLang="zh-TW" sz="2000" b="1" dirty="0" smtClean="0">
                <a:latin typeface="+mj-lt"/>
              </a:rPr>
              <a:t>: </a:t>
            </a:r>
            <a:r>
              <a:rPr lang="en-US" altLang="zh-TW" sz="2000" dirty="0" smtClean="0">
                <a:latin typeface="+mj-lt"/>
              </a:rPr>
              <a:t>total elapsed time called by its parents, including its children’s elapsed time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endParaRPr lang="en-US" altLang="zh-TW" sz="2000" dirty="0" smtClean="0">
              <a:latin typeface="+mj-lt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altLang="zh-TW" dirty="0" smtClean="0">
                <a:latin typeface="+mj-lt"/>
              </a:rPr>
              <a:t> : subroutine name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altLang="zh-TW" sz="20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9</a:t>
            </a:fld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2218"/>
            <a:ext cx="9906000" cy="5451620"/>
          </a:xfrm>
        </p:spPr>
        <p:txBody>
          <a:bodyPr/>
          <a:lstStyle/>
          <a:p>
            <a:r>
              <a:rPr lang="en-US" i="1" dirty="0" smtClean="0"/>
              <a:t>Call graph - </a:t>
            </a:r>
            <a:r>
              <a:rPr lang="en-US" dirty="0" smtClean="0"/>
              <a:t>The call graph shows how much time was spent in each function and its children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ifort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-pg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primer_gprof.f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-o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f_primer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–b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f_primer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gmon.out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&gt; output.txt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$ vim output.txt </a:t>
            </a:r>
          </a:p>
          <a:p>
            <a:pPr marL="358775" lvl="1" indent="-358775">
              <a:lnSpc>
                <a:spcPct val="90000"/>
              </a:lnSpc>
            </a:pPr>
            <a:r>
              <a:rPr lang="en-US" dirty="0" smtClean="0"/>
              <a:t>Primary line : 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Index  % time    self  children    called     name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Index -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+mj-lt"/>
                <a:cs typeface="Courier New" pitchFamily="49" charset="0"/>
              </a:rPr>
              <a:t>Each function has an index number, which appears at the beginning of its primary line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% time </a:t>
            </a:r>
            <a:r>
              <a:rPr lang="en-US" dirty="0" smtClean="0">
                <a:latin typeface="+mj-lt"/>
                <a:cs typeface="Courier New" pitchFamily="49" charset="0"/>
              </a:rPr>
              <a:t>– </a:t>
            </a:r>
            <a:r>
              <a:rPr lang="en-US" sz="1600" dirty="0" smtClean="0">
                <a:latin typeface="+mj-lt"/>
                <a:cs typeface="Courier New" pitchFamily="49" charset="0"/>
              </a:rPr>
              <a:t>This is the percentage of the total time that was spent in this function, including time spent in subroutines called from this function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self </a:t>
            </a:r>
            <a:r>
              <a:rPr lang="en-US" sz="1600" dirty="0" smtClean="0">
                <a:latin typeface="+mj-lt"/>
                <a:cs typeface="Courier New" pitchFamily="49" charset="0"/>
              </a:rPr>
              <a:t>- </a:t>
            </a:r>
            <a:r>
              <a:rPr lang="en-US" sz="1600" dirty="0" smtClean="0">
                <a:latin typeface="+mj-lt"/>
              </a:rPr>
              <a:t>This is the total amount of time spent in this function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children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+mj-lt"/>
              </a:rPr>
              <a:t>- This is the total amount of time spent in the subroutine calls made by this function  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called </a:t>
            </a:r>
            <a:r>
              <a:rPr lang="en-US" sz="1600" dirty="0" smtClean="0">
                <a:latin typeface="+mj-lt"/>
                <a:cs typeface="Courier New" pitchFamily="49" charset="0"/>
              </a:rPr>
              <a:t>- This is the number of times the function was called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name - </a:t>
            </a:r>
            <a:r>
              <a:rPr lang="en-US" sz="1600" dirty="0" smtClean="0"/>
              <a:t>This is the name of the current function</a:t>
            </a:r>
            <a:endParaRPr lang="en-US" sz="1600" dirty="0" smtClean="0">
              <a:latin typeface="+mj-lt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sz="1600" dirty="0" smtClean="0">
              <a:latin typeface="+mj-lt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sz="1600" dirty="0" smtClean="0">
              <a:latin typeface="+mj-lt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sz="1600" dirty="0" smtClean="0">
              <a:latin typeface="+mj-lt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10</a:t>
            </a:fld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3782"/>
            <a:ext cx="9906000" cy="5410056"/>
          </a:xfrm>
        </p:spPr>
        <p:txBody>
          <a:bodyPr/>
          <a:lstStyle/>
          <a:p>
            <a:r>
              <a:rPr lang="en-US" sz="1600" dirty="0" smtClean="0"/>
              <a:t>granularity: each sample hit covers 2 byte(s) no time propagated</a:t>
            </a:r>
          </a:p>
          <a:p>
            <a:endParaRPr lang="en-US" sz="1600" dirty="0" smtClean="0"/>
          </a:p>
          <a:p>
            <a:r>
              <a:rPr lang="en-US" sz="1600" dirty="0" smtClean="0"/>
              <a:t>index % time    self  children    called     name</a:t>
            </a:r>
          </a:p>
          <a:p>
            <a:r>
              <a:rPr lang="en-US" sz="1600" dirty="0" smtClean="0"/>
              <a:t>             0.00     0.00       1/2           </a:t>
            </a:r>
            <a:r>
              <a:rPr lang="en-US" sz="1600" dirty="0" err="1" smtClean="0"/>
              <a:t>fizika</a:t>
            </a:r>
            <a:r>
              <a:rPr lang="en-US" sz="1600" dirty="0" smtClean="0"/>
              <a:t>_ [3]</a:t>
            </a:r>
          </a:p>
          <a:p>
            <a:r>
              <a:rPr lang="en-US" sz="1600" dirty="0" smtClean="0"/>
              <a:t>             0.00     0.00       1/2           </a:t>
            </a:r>
            <a:r>
              <a:rPr lang="en-US" sz="1600" dirty="0" err="1" smtClean="0"/>
              <a:t>matematika</a:t>
            </a:r>
            <a:r>
              <a:rPr lang="en-US" sz="1600" dirty="0" smtClean="0"/>
              <a:t>_ [4]</a:t>
            </a:r>
          </a:p>
          <a:p>
            <a:r>
              <a:rPr lang="en-US" sz="1600" dirty="0" smtClean="0"/>
              <a:t>[1]           0.0    0.00    0.00       2         </a:t>
            </a:r>
            <a:r>
              <a:rPr lang="en-US" sz="1600" dirty="0" err="1" smtClean="0"/>
              <a:t>hemija</a:t>
            </a:r>
            <a:r>
              <a:rPr lang="en-US" sz="1600" dirty="0" smtClean="0"/>
              <a:t>_ [1]</a:t>
            </a:r>
          </a:p>
          <a:p>
            <a:r>
              <a:rPr lang="en-US" sz="1600" dirty="0" smtClean="0"/>
              <a:t>-----------------------------------------------</a:t>
            </a:r>
          </a:p>
          <a:p>
            <a:r>
              <a:rPr lang="en-US" sz="1600" dirty="0" smtClean="0"/>
              <a:t>                0.00    0.00       1/1           main [223]</a:t>
            </a:r>
          </a:p>
          <a:p>
            <a:r>
              <a:rPr lang="en-US" sz="1600" dirty="0" smtClean="0"/>
              <a:t>[2]      0.0    0.00    0.00       1         MAIN__ [2]</a:t>
            </a:r>
          </a:p>
          <a:p>
            <a:r>
              <a:rPr lang="en-US" sz="1600" dirty="0" smtClean="0"/>
              <a:t>                0.00    0.00       1/1           </a:t>
            </a:r>
            <a:r>
              <a:rPr lang="en-US" sz="1600" dirty="0" err="1" smtClean="0"/>
              <a:t>matematika</a:t>
            </a:r>
            <a:r>
              <a:rPr lang="en-US" sz="1600" dirty="0" smtClean="0"/>
              <a:t>_ [4]</a:t>
            </a:r>
          </a:p>
          <a:p>
            <a:r>
              <a:rPr lang="en-US" sz="1600" dirty="0" smtClean="0"/>
              <a:t>                0.00    0.00       1/1           </a:t>
            </a:r>
            <a:r>
              <a:rPr lang="en-US" sz="1600" dirty="0" err="1" smtClean="0"/>
              <a:t>fizika</a:t>
            </a:r>
            <a:r>
              <a:rPr lang="en-US" sz="1600" dirty="0" smtClean="0"/>
              <a:t>_ [3]</a:t>
            </a:r>
          </a:p>
          <a:p>
            <a:r>
              <a:rPr lang="en-US" sz="1600" dirty="0" smtClean="0"/>
              <a:t>-----------------------------------------------</a:t>
            </a:r>
          </a:p>
          <a:p>
            <a:r>
              <a:rPr lang="en-US" sz="1600" dirty="0" smtClean="0"/>
              <a:t>                0.00    0.00       1/1           MAIN__ [2]</a:t>
            </a:r>
          </a:p>
          <a:p>
            <a:r>
              <a:rPr lang="en-US" sz="1600" dirty="0" smtClean="0"/>
              <a:t>[3]      0.0    0.00    0.00       1         </a:t>
            </a:r>
            <a:r>
              <a:rPr lang="en-US" sz="1600" dirty="0" err="1" smtClean="0"/>
              <a:t>fizika</a:t>
            </a:r>
            <a:r>
              <a:rPr lang="en-US" sz="1600" dirty="0" smtClean="0"/>
              <a:t>_ [3]</a:t>
            </a:r>
          </a:p>
          <a:p>
            <a:r>
              <a:rPr lang="en-US" sz="1600" dirty="0" smtClean="0"/>
              <a:t>                0.00    0.00       1/2           </a:t>
            </a:r>
            <a:r>
              <a:rPr lang="en-US" sz="1600" dirty="0" err="1" smtClean="0"/>
              <a:t>hemija</a:t>
            </a:r>
            <a:r>
              <a:rPr lang="en-US" sz="1600" dirty="0" smtClean="0"/>
              <a:t>_ [1]</a:t>
            </a:r>
          </a:p>
          <a:p>
            <a:r>
              <a:rPr lang="en-US" sz="1600" dirty="0" smtClean="0"/>
              <a:t>-----------------------------------------------</a:t>
            </a:r>
          </a:p>
          <a:p>
            <a:r>
              <a:rPr lang="en-US" sz="1600" dirty="0" smtClean="0"/>
              <a:t>                0.00    0.00       1/1           MAIN__ [2]</a:t>
            </a:r>
          </a:p>
          <a:p>
            <a:r>
              <a:rPr lang="en-US" sz="1600" dirty="0" smtClean="0"/>
              <a:t>[4]      0.0    0.00    0.00       1         </a:t>
            </a:r>
            <a:r>
              <a:rPr lang="en-US" sz="1600" dirty="0" err="1" smtClean="0"/>
              <a:t>matematika</a:t>
            </a:r>
            <a:r>
              <a:rPr lang="en-US" sz="1600" dirty="0" smtClean="0"/>
              <a:t>_ [4]</a:t>
            </a:r>
          </a:p>
          <a:p>
            <a:r>
              <a:rPr lang="en-US" sz="1600" dirty="0" smtClean="0"/>
              <a:t>                0.00    0.00       1/2           </a:t>
            </a:r>
            <a:r>
              <a:rPr lang="en-US" sz="1600" dirty="0" err="1" smtClean="0"/>
              <a:t>hemija</a:t>
            </a:r>
            <a:r>
              <a:rPr lang="en-US" sz="1600" dirty="0" smtClean="0"/>
              <a:t>_ [1]</a:t>
            </a:r>
          </a:p>
          <a:p>
            <a:r>
              <a:rPr lang="en-US" sz="1600" dirty="0" smtClean="0"/>
              <a:t>-----------------------------------------------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11</a:t>
            </a:fld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5345"/>
            <a:ext cx="9906000" cy="5368493"/>
          </a:xfrm>
        </p:spPr>
        <p:txBody>
          <a:bodyPr/>
          <a:lstStyle/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-pg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eratosten.c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-o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eratosten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gprof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-b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eratosten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gmon.out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&gt; erat.txt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ajovic@ui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moj_C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]$ vim erat.txt </a:t>
            </a:r>
            <a:endParaRPr lang="en-US" sz="16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endParaRPr lang="en-US" sz="1600" dirty="0" smtClean="0"/>
          </a:p>
          <a:p>
            <a:r>
              <a:rPr lang="en-US" sz="1600" dirty="0" smtClean="0"/>
              <a:t>granularity: each sample hit covers 2 byte(s) for 0.73% of 1.37 seconds</a:t>
            </a:r>
          </a:p>
          <a:p>
            <a:endParaRPr lang="en-US" sz="1600" dirty="0" smtClean="0"/>
          </a:p>
          <a:p>
            <a:r>
              <a:rPr lang="en-US" sz="1600" dirty="0" smtClean="0"/>
              <a:t>index % time    self  children                called                                    name</a:t>
            </a:r>
          </a:p>
          <a:p>
            <a:r>
              <a:rPr lang="en-US" sz="1600" dirty="0" smtClean="0"/>
              <a:t>                                                                                             &lt;spontaneous&gt;</a:t>
            </a:r>
          </a:p>
          <a:p>
            <a:r>
              <a:rPr lang="en-US" sz="1600" dirty="0" smtClean="0"/>
              <a:t>[1]    100.0     0.14      1.23                                               main [1]</a:t>
            </a:r>
          </a:p>
          <a:p>
            <a:r>
              <a:rPr lang="en-US" sz="1600" dirty="0" smtClean="0"/>
              <a:t>                      0.80      0.00                    1/1                               make [2]</a:t>
            </a:r>
          </a:p>
          <a:p>
            <a:r>
              <a:rPr lang="en-US" sz="1600" dirty="0" smtClean="0"/>
              <a:t>                      0.43      0.00        100000001/100000001                     </a:t>
            </a:r>
            <a:r>
              <a:rPr lang="en-US" sz="1600" dirty="0" err="1" smtClean="0"/>
              <a:t>isprime</a:t>
            </a:r>
            <a:r>
              <a:rPr lang="en-US" sz="1600" dirty="0" smtClean="0"/>
              <a:t> [3]</a:t>
            </a:r>
          </a:p>
          <a:p>
            <a:r>
              <a:rPr lang="en-US" sz="1600" dirty="0" smtClean="0"/>
              <a:t>------------------------------------------------------------------------------------------------</a:t>
            </a:r>
          </a:p>
          <a:p>
            <a:r>
              <a:rPr lang="en-US" sz="1600" dirty="0" smtClean="0"/>
              <a:t>                      0.80      0.00       1/1                                            main [1]</a:t>
            </a:r>
          </a:p>
          <a:p>
            <a:r>
              <a:rPr lang="en-US" sz="1600" dirty="0" smtClean="0"/>
              <a:t>[2]     58.1      0.80      0.00        1                                      make [2]</a:t>
            </a:r>
          </a:p>
          <a:p>
            <a:r>
              <a:rPr lang="en-US" sz="1600" dirty="0" smtClean="0"/>
              <a:t>------------------------------------------------------------------------------------------------</a:t>
            </a:r>
          </a:p>
          <a:p>
            <a:r>
              <a:rPr lang="en-US" sz="1600" dirty="0" smtClean="0"/>
              <a:t>                      0.43      0.00          100000001/100000001                      main [1]</a:t>
            </a:r>
          </a:p>
          <a:p>
            <a:r>
              <a:rPr lang="en-US" sz="1600" dirty="0" smtClean="0"/>
              <a:t>[3]     31.6      0.43      0.00          100000001                           </a:t>
            </a:r>
            <a:r>
              <a:rPr lang="en-US" sz="1600" dirty="0" err="1" smtClean="0"/>
              <a:t>isprime</a:t>
            </a:r>
            <a:r>
              <a:rPr lang="en-US" sz="1600" dirty="0" smtClean="0"/>
              <a:t> [3]</a:t>
            </a:r>
          </a:p>
          <a:p>
            <a:r>
              <a:rPr lang="en-US" sz="1600" dirty="0" smtClean="0"/>
              <a:t>------------------------------------------------------------------------------------------------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12</a:t>
            </a:fld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8473"/>
            <a:ext cx="9710738" cy="5285365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http://www.cs.utah.edu/dept/old/texinfo/as/gprof.html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1214</TotalTime>
  <Words>1643</Words>
  <Application>Microsoft Macintosh PowerPoint</Application>
  <PresentationFormat>A4 Paper (210x297 mm)</PresentationFormat>
  <Paragraphs>171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SEEGRID-ppt-template</vt:lpstr>
      <vt:lpstr>Profiling with GNU GProf</vt:lpstr>
      <vt:lpstr>Profiling-Introduction</vt:lpstr>
      <vt:lpstr>Gprof-Introduction</vt:lpstr>
      <vt:lpstr>Gprof-Introduction</vt:lpstr>
      <vt:lpstr>Compiling a program for profiling</vt:lpstr>
      <vt:lpstr>Executing the program</vt:lpstr>
      <vt:lpstr>List of options</vt:lpstr>
      <vt:lpstr>Flat profile</vt:lpstr>
      <vt:lpstr>Flat profile</vt:lpstr>
      <vt:lpstr>Call graph</vt:lpstr>
      <vt:lpstr>Example1</vt:lpstr>
      <vt:lpstr>Example2</vt:lpstr>
      <vt:lpstr>References</vt:lpstr>
    </vt:vector>
  </TitlesOfParts>
  <Company>Institute of Physics Belgrade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Dusan Vduragovic</dc:creator>
  <cp:lastModifiedBy>Dusan Vudragovic</cp:lastModifiedBy>
  <cp:revision>115</cp:revision>
  <dcterms:created xsi:type="dcterms:W3CDTF">2004-04-29T08:03:52Z</dcterms:created>
  <dcterms:modified xsi:type="dcterms:W3CDTF">2012-05-31T20:34:48Z</dcterms:modified>
</cp:coreProperties>
</file>