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4" r:id="rId1"/>
  </p:sldMasterIdLst>
  <p:notesMasterIdLst>
    <p:notesMasterId r:id="rId24"/>
  </p:notesMasterIdLst>
  <p:handoutMasterIdLst>
    <p:handoutMasterId r:id="rId25"/>
  </p:handoutMasterIdLst>
  <p:sldIdLst>
    <p:sldId id="262" r:id="rId2"/>
    <p:sldId id="263" r:id="rId3"/>
    <p:sldId id="265" r:id="rId4"/>
    <p:sldId id="266" r:id="rId5"/>
    <p:sldId id="267" r:id="rId6"/>
    <p:sldId id="268" r:id="rId7"/>
    <p:sldId id="284" r:id="rId8"/>
    <p:sldId id="272" r:id="rId9"/>
    <p:sldId id="270" r:id="rId10"/>
    <p:sldId id="271" r:id="rId11"/>
    <p:sldId id="274" r:id="rId12"/>
    <p:sldId id="275" r:id="rId13"/>
    <p:sldId id="269" r:id="rId14"/>
    <p:sldId id="273" r:id="rId15"/>
    <p:sldId id="278" r:id="rId16"/>
    <p:sldId id="279" r:id="rId17"/>
    <p:sldId id="280" r:id="rId18"/>
    <p:sldId id="276" r:id="rId19"/>
    <p:sldId id="277" r:id="rId20"/>
    <p:sldId id="281" r:id="rId21"/>
    <p:sldId id="282" r:id="rId22"/>
    <p:sldId id="283" r:id="rId23"/>
  </p:sldIdLst>
  <p:sldSz cx="9906000" cy="6858000" type="A4"/>
  <p:notesSz cx="9866313" cy="6754813"/>
  <p:defaultTextStyle>
    <a:defPPr>
      <a:defRPr lang="en-US"/>
    </a:defPPr>
    <a:lvl1pPr algn="r" rtl="0" fontAlgn="base">
      <a:spcBef>
        <a:spcPct val="2000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1pPr>
    <a:lvl2pPr marL="457200" algn="r" rtl="0" fontAlgn="base">
      <a:spcBef>
        <a:spcPct val="2000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2pPr>
    <a:lvl3pPr marL="914400" algn="r" rtl="0" fontAlgn="base">
      <a:spcBef>
        <a:spcPct val="2000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3pPr>
    <a:lvl4pPr marL="1371600" algn="r" rtl="0" fontAlgn="base">
      <a:spcBef>
        <a:spcPct val="2000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4pPr>
    <a:lvl5pPr marL="1828800" algn="r" rtl="0" fontAlgn="base">
      <a:spcBef>
        <a:spcPct val="2000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33"/>
    <a:srgbClr val="FF9933"/>
    <a:srgbClr val="FF9900"/>
    <a:srgbClr val="00FF00"/>
    <a:srgbClr val="CCCC00"/>
    <a:srgbClr val="FFFF99"/>
    <a:srgbClr val="FFFFCC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25" autoAdjust="0"/>
    <p:restoredTop sz="94491" autoAdjust="0"/>
  </p:normalViewPr>
  <p:slideViewPr>
    <p:cSldViewPr snapToGrid="0">
      <p:cViewPr varScale="1">
        <p:scale>
          <a:sx n="93" d="100"/>
          <a:sy n="93" d="100"/>
        </p:scale>
        <p:origin x="-376" y="-9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handoutMaster" Target="handoutMasters/handoutMaster1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88000" y="0"/>
            <a:ext cx="42767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15088"/>
            <a:ext cx="42751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b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88000" y="6415088"/>
            <a:ext cx="42767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b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2DC3300D-5115-4BAB-93FC-246CDC56F3C3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499292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91175" y="0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06738" y="506413"/>
            <a:ext cx="3659187" cy="25336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14450" y="3209925"/>
            <a:ext cx="7237413" cy="303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16675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91175" y="6416675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>
              <a:defRPr/>
            </a:pPr>
            <a:fld id="{67882BFB-C195-4ABC-8201-A723AE96FA5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61092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0" y="-1"/>
            <a:ext cx="9906000" cy="1116282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lIns="95785" tIns="47892" rIns="95785" bIns="47892"/>
          <a:lstStyle/>
          <a:p>
            <a:pPr algn="ctr" defTabSz="958850" eaLnBrk="0" hangingPunct="0">
              <a:spcBef>
                <a:spcPct val="0"/>
              </a:spcBef>
              <a:defRPr/>
            </a:pPr>
            <a:endParaRPr lang="el-GR" sz="1300" b="0">
              <a:solidFill>
                <a:schemeClr val="bg1"/>
              </a:solidFill>
            </a:endParaRPr>
          </a:p>
        </p:txBody>
      </p:sp>
      <p:sp>
        <p:nvSpPr>
          <p:cNvPr id="5" name="Rectangle 24"/>
          <p:cNvSpPr>
            <a:spLocks noChangeArrowheads="1"/>
          </p:cNvSpPr>
          <p:nvPr userDrawn="1"/>
        </p:nvSpPr>
        <p:spPr bwMode="auto">
          <a:xfrm>
            <a:off x="4532313" y="3200400"/>
            <a:ext cx="1938337" cy="400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958850">
              <a:defRPr/>
            </a:pPr>
            <a:r>
              <a:rPr lang="en-US" sz="2000" b="0" dirty="0"/>
              <a:t>www.hp-see.eu</a:t>
            </a:r>
            <a:endParaRPr lang="el-GR" sz="2000" b="0" dirty="0"/>
          </a:p>
        </p:txBody>
      </p:sp>
      <p:sp>
        <p:nvSpPr>
          <p:cNvPr id="6" name="Rectangle 25"/>
          <p:cNvSpPr>
            <a:spLocks noChangeArrowheads="1"/>
          </p:cNvSpPr>
          <p:nvPr userDrawn="1"/>
        </p:nvSpPr>
        <p:spPr bwMode="auto">
          <a:xfrm>
            <a:off x="4313238" y="1887538"/>
            <a:ext cx="2149475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958850">
              <a:defRPr/>
            </a:pPr>
            <a:r>
              <a:rPr lang="en-US" sz="3200" dirty="0"/>
              <a:t>HP-SEE</a:t>
            </a:r>
            <a:endParaRPr lang="el-GR" sz="3200" dirty="0"/>
          </a:p>
        </p:txBody>
      </p:sp>
      <p:pic>
        <p:nvPicPr>
          <p:cNvPr id="7" name="Picture 8" descr="HP-SEE-logo-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8425" y="1781175"/>
            <a:ext cx="3457575" cy="312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1476" name="Rectangle 20"/>
          <p:cNvSpPr>
            <a:spLocks noGrp="1" noChangeArrowheads="1"/>
          </p:cNvSpPr>
          <p:nvPr>
            <p:ph type="ctrTitle" sz="quarter"/>
          </p:nvPr>
        </p:nvSpPr>
        <p:spPr>
          <a:xfrm>
            <a:off x="373063" y="2401888"/>
            <a:ext cx="6059487" cy="862012"/>
          </a:xfrm>
          <a:noFill/>
        </p:spPr>
        <p:txBody>
          <a:bodyPr lIns="91440" tIns="45720" rIns="91440" bIns="45720"/>
          <a:lstStyle>
            <a:lvl1pPr>
              <a:defRPr sz="28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</a:t>
            </a:r>
            <a:endParaRPr lang="el-GR"/>
          </a:p>
        </p:txBody>
      </p:sp>
      <p:sp>
        <p:nvSpPr>
          <p:cNvPr id="531484" name="Rectangle 28"/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342900" y="3736975"/>
            <a:ext cx="6076950" cy="1042988"/>
          </a:xfrm>
        </p:spPr>
        <p:txBody>
          <a:bodyPr lIns="91440" tIns="45720" rIns="91440" bIns="45720"/>
          <a:lstStyle>
            <a:lvl1pPr marL="0" indent="0" algn="r">
              <a:buFont typeface="Wingdings" pitchFamily="2" charset="2"/>
              <a:buNone/>
              <a:defRPr sz="1600" b="1">
                <a:solidFill>
                  <a:schemeClr val="accent2"/>
                </a:solidFill>
                <a:latin typeface="Arial" charset="0"/>
              </a:defRPr>
            </a:lvl1pPr>
          </a:lstStyle>
          <a:p>
            <a:r>
              <a:rPr lang="en-US" dirty="0" smtClean="0"/>
              <a:t>&lt;Name&gt;&lt;Position&gt;&lt;Organization&gt;&lt;e-mail&gt;</a:t>
            </a:r>
            <a:endParaRPr lang="el-GR" dirty="0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578600"/>
            <a:ext cx="9906000" cy="293688"/>
          </a:xfrm>
        </p:spPr>
        <p:txBody>
          <a:bodyPr/>
          <a:lstStyle>
            <a:lvl1pPr>
              <a:defRPr sz="1200" smtClean="0"/>
            </a:lvl1pPr>
          </a:lstStyle>
          <a:p>
            <a:pPr>
              <a:defRPr/>
            </a:pPr>
            <a:r>
              <a:rPr lang="en-US"/>
              <a:t>The HP-SEE initiative is co-funded by the European Commission under the FP7 Research Infrastructures contract no. 261499</a:t>
            </a:r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P-SEE-logo-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	</a:t>
            </a:r>
            <a:fld id="{70F2B333-24EA-4DE2-9D5F-F92EB537375C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P-SEE-logo-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	</a:t>
            </a:r>
            <a:fld id="{0853997F-61B1-49DA-BEC2-58B8ACB1542B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P-SEE-logo-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2088" y="1652588"/>
            <a:ext cx="4683125" cy="4921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7613" y="1652588"/>
            <a:ext cx="4683125" cy="4921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</a:t>
            </a:r>
            <a:fld id="{DE6330F6-36BC-487E-AE94-F059D3DE287E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	</a:t>
            </a:r>
            <a:fld id="{A2DD1F75-6E2B-46FE-8A0E-E34258FCE061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P-SEE-logo-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</a:t>
            </a:r>
            <a:fld id="{27FE842A-F356-44CB-A48B-DADF02F47445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	</a:t>
            </a:r>
            <a:fld id="{C4F27B07-17D4-47C8-8354-F713D299616C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	</a:t>
            </a:r>
            <a:fld id="{25213920-E3B8-4A6D-8C9A-E5B568FD3FE9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P-SEE-logo-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	</a:t>
            </a:r>
            <a:fld id="{719E5E8B-E1C6-4771-B7BC-F2F414FDFFE8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P-SEE-logo-small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	</a:t>
            </a:r>
            <a:fld id="{A76B4658-FCC5-4CDB-9784-5FF6DD787B1B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81863" y="-4763"/>
            <a:ext cx="2428875" cy="6578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-4763" y="-4763"/>
            <a:ext cx="7134226" cy="6578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	</a:t>
            </a:r>
            <a:fld id="{B930F3A1-B166-4D69-8477-CCAB873DA52D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-4763" y="-4763"/>
            <a:ext cx="8134351" cy="1125538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vert="horz" wrap="square" lIns="95785" tIns="47892" rIns="95785" bIns="4789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2088" y="1652588"/>
            <a:ext cx="9518650" cy="492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85" tIns="47892" rIns="95785" bIns="4789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dirty="0" err="1" smtClean="0"/>
              <a:t>Click</a:t>
            </a:r>
            <a:r>
              <a:rPr lang="el-GR" dirty="0" smtClean="0"/>
              <a:t> </a:t>
            </a:r>
            <a:r>
              <a:rPr lang="el-GR" dirty="0" err="1" smtClean="0"/>
              <a:t>to</a:t>
            </a:r>
            <a:r>
              <a:rPr lang="el-GR" dirty="0" smtClean="0"/>
              <a:t> </a:t>
            </a:r>
            <a:r>
              <a:rPr lang="el-GR" dirty="0" err="1" smtClean="0"/>
              <a:t>edit</a:t>
            </a:r>
            <a:r>
              <a:rPr lang="el-GR" dirty="0" smtClean="0"/>
              <a:t> </a:t>
            </a:r>
            <a:r>
              <a:rPr lang="el-GR" dirty="0" err="1" smtClean="0"/>
              <a:t>Master</a:t>
            </a:r>
            <a:r>
              <a:rPr lang="el-GR" dirty="0" smtClean="0"/>
              <a:t> </a:t>
            </a:r>
            <a:r>
              <a:rPr lang="el-GR" dirty="0" err="1" smtClean="0"/>
              <a:t>text</a:t>
            </a:r>
            <a:r>
              <a:rPr lang="el-GR" dirty="0" smtClean="0"/>
              <a:t> </a:t>
            </a:r>
            <a:r>
              <a:rPr lang="el-GR" dirty="0" err="1" smtClean="0"/>
              <a:t>styles</a:t>
            </a:r>
            <a:endParaRPr lang="el-GR" dirty="0" smtClean="0"/>
          </a:p>
          <a:p>
            <a:pPr lvl="1"/>
            <a:r>
              <a:rPr lang="el-GR" dirty="0" err="1" smtClean="0"/>
              <a:t>Second</a:t>
            </a:r>
            <a:r>
              <a:rPr lang="el-GR" dirty="0" smtClean="0"/>
              <a:t> </a:t>
            </a:r>
            <a:r>
              <a:rPr lang="el-GR" dirty="0" err="1" smtClean="0"/>
              <a:t>level</a:t>
            </a:r>
            <a:endParaRPr lang="el-GR" dirty="0" smtClean="0"/>
          </a:p>
          <a:p>
            <a:pPr lvl="2"/>
            <a:r>
              <a:rPr lang="el-GR" dirty="0" err="1" smtClean="0"/>
              <a:t>Third</a:t>
            </a:r>
            <a:r>
              <a:rPr lang="el-GR" dirty="0" smtClean="0"/>
              <a:t> </a:t>
            </a:r>
            <a:r>
              <a:rPr lang="el-GR" dirty="0" err="1" smtClean="0"/>
              <a:t>level</a:t>
            </a:r>
            <a:endParaRPr lang="el-GR" dirty="0" smtClean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0" y="6586538"/>
            <a:ext cx="9906000" cy="29368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5785" tIns="47892" rIns="95785" bIns="47892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0"/>
              </a:spcBef>
              <a:defRPr sz="1300" b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&lt;Event&gt; – &lt;Place&gt; &lt;Date (DD-Month-YYYY)&gt;					</a:t>
            </a:r>
            <a:fld id="{711545AC-028C-461E-87A2-BB0A701371CB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1159828"/>
            <a:ext cx="9906000" cy="49480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95785" tIns="47892" rIns="95785" bIns="47892"/>
          <a:lstStyle/>
          <a:p>
            <a:pPr algn="ctr" defTabSz="958850" eaLnBrk="0" hangingPunct="0">
              <a:spcBef>
                <a:spcPct val="0"/>
              </a:spcBef>
              <a:defRPr/>
            </a:pPr>
            <a:endParaRPr lang="el-GR" sz="1300" b="0">
              <a:solidFill>
                <a:schemeClr val="bg1"/>
              </a:solidFill>
            </a:endParaRPr>
          </a:p>
        </p:txBody>
      </p:sp>
      <p:sp>
        <p:nvSpPr>
          <p:cNvPr id="6" name="Rectangle 9"/>
          <p:cNvSpPr>
            <a:spLocks noChangeArrowheads="1"/>
          </p:cNvSpPr>
          <p:nvPr userDrawn="1"/>
        </p:nvSpPr>
        <p:spPr bwMode="auto">
          <a:xfrm>
            <a:off x="0" y="1114301"/>
            <a:ext cx="9906000" cy="4948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95785" tIns="47892" rIns="95785" bIns="47892"/>
          <a:lstStyle/>
          <a:p>
            <a:pPr algn="ctr" defTabSz="958850" eaLnBrk="0" hangingPunct="0">
              <a:spcBef>
                <a:spcPct val="0"/>
              </a:spcBef>
              <a:defRPr/>
            </a:pPr>
            <a:endParaRPr lang="el-GR" sz="1300" b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1" r:id="rId5"/>
    <p:sldLayoutId id="2147483699" r:id="rId6"/>
    <p:sldLayoutId id="2147483692" r:id="rId7"/>
    <p:sldLayoutId id="2147483693" r:id="rId8"/>
    <p:sldLayoutId id="2147483700" r:id="rId9"/>
    <p:sldLayoutId id="2147483701" r:id="rId10"/>
    <p:sldLayoutId id="2147483694" r:id="rId11"/>
  </p:sldLayoutIdLst>
  <p:hf hdr="0" dt="0"/>
  <p:txStyles>
    <p:titleStyle>
      <a:lvl1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+mj-lt"/>
          <a:ea typeface="+mj-ea"/>
          <a:cs typeface="+mj-cs"/>
        </a:defRPr>
      </a:lvl1pPr>
      <a:lvl2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  <a:cs typeface="Arial" charset="0"/>
        </a:defRPr>
      </a:lvl2pPr>
      <a:lvl3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  <a:cs typeface="Arial" charset="0"/>
        </a:defRPr>
      </a:lvl3pPr>
      <a:lvl4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  <a:cs typeface="Arial" charset="0"/>
        </a:defRPr>
      </a:lvl4pPr>
      <a:lvl5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  <a:cs typeface="Arial" charset="0"/>
        </a:defRPr>
      </a:lvl5pPr>
      <a:lvl6pPr marL="457200" algn="r" defTabSz="958850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6pPr>
      <a:lvl7pPr marL="914400" algn="r" defTabSz="958850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7pPr>
      <a:lvl8pPr marL="1371600" algn="r" defTabSz="958850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8pPr>
      <a:lvl9pPr marL="1828800" algn="r" defTabSz="958850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58775" indent="-358775" algn="l" defTabSz="958850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rgbClr val="2164A8"/>
        </a:buClr>
        <a:buSzPct val="75000"/>
        <a:buFont typeface="Wingdings" pitchFamily="2" charset="2"/>
        <a:buChar char="q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77875" indent="-300038" algn="l" defTabSz="958850" rtl="0" eaLnBrk="0" fontAlgn="base" hangingPunct="0">
        <a:spcBef>
          <a:spcPct val="20000"/>
        </a:spcBef>
        <a:spcAft>
          <a:spcPct val="0"/>
        </a:spcAft>
        <a:buClr>
          <a:srgbClr val="2164A8"/>
        </a:buClr>
        <a:buSzPct val="75000"/>
        <a:buFont typeface="Wingdings" pitchFamily="2" charset="2"/>
        <a:buChar char="q"/>
        <a:defRPr sz="2000">
          <a:solidFill>
            <a:schemeClr val="tx1"/>
          </a:solidFill>
          <a:latin typeface="+mn-lt"/>
          <a:cs typeface="+mn-cs"/>
        </a:defRPr>
      </a:lvl2pPr>
      <a:lvl3pPr marL="1196975" indent="-238125" algn="l" defTabSz="958850" rtl="0" eaLnBrk="0" fontAlgn="base" hangingPunct="0">
        <a:spcBef>
          <a:spcPct val="20000"/>
        </a:spcBef>
        <a:spcAft>
          <a:spcPct val="0"/>
        </a:spcAft>
        <a:buClr>
          <a:srgbClr val="2164A8"/>
        </a:buClr>
        <a:buSzPct val="75000"/>
        <a:buFont typeface="Wingdings" pitchFamily="2" charset="2"/>
        <a:buChar char="q"/>
        <a:defRPr>
          <a:solidFill>
            <a:schemeClr val="tx1"/>
          </a:solidFill>
          <a:latin typeface="+mn-lt"/>
          <a:cs typeface="+mn-cs"/>
        </a:defRPr>
      </a:lvl3pPr>
      <a:lvl4pPr marL="1674813" indent="-238125" algn="l" defTabSz="958850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cs typeface="+mn-cs"/>
        </a:defRPr>
      </a:lvl4pPr>
      <a:lvl5pPr marL="2155825" indent="-239713" algn="l" defTabSz="958850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5pPr>
      <a:lvl6pPr marL="2613025" indent="-239713" algn="l" defTabSz="958850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6pPr>
      <a:lvl7pPr marL="3070225" indent="-239713" algn="l" defTabSz="958850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7pPr>
      <a:lvl8pPr marL="3527425" indent="-239713" algn="l" defTabSz="958850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8pPr>
      <a:lvl9pPr marL="3984625" indent="-239713" algn="l" defTabSz="958850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irac.org/linux/gdb/" TargetMode="External"/><Relationship Id="rId4" Type="http://schemas.openxmlformats.org/officeDocument/2006/relationships/hyperlink" Target="http://www.delorie.com/gnu/docs/gdb/gdb_toc.html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gnu.org/software/gdb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ctrTitle" sz="quarter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dirty="0" smtClean="0"/>
              <a:t>Debugging with GDB</a:t>
            </a:r>
          </a:p>
        </p:txBody>
      </p:sp>
      <p:sp>
        <p:nvSpPr>
          <p:cNvPr id="9219" name="Subtitle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Vladimir </a:t>
            </a:r>
            <a:r>
              <a:rPr lang="en-US" dirty="0" err="1" smtClean="0"/>
              <a:t>Slavnic</a:t>
            </a:r>
            <a:endParaRPr lang="en-US" dirty="0" smtClean="0"/>
          </a:p>
          <a:p>
            <a:pPr eaLnBrk="1" hangingPunct="1"/>
            <a:r>
              <a:rPr lang="en-US" dirty="0" smtClean="0"/>
              <a:t>Research Assistant</a:t>
            </a:r>
          </a:p>
          <a:p>
            <a:pPr eaLnBrk="1" hangingPunct="1">
              <a:defRPr/>
            </a:pPr>
            <a:r>
              <a:rPr lang="en-US" dirty="0" smtClean="0"/>
              <a:t>SCL, Institute of Physics Belgrade</a:t>
            </a:r>
          </a:p>
          <a:p>
            <a:pPr eaLnBrk="1" hangingPunct="1"/>
            <a:r>
              <a:rPr lang="en-US" dirty="0" smtClean="0"/>
              <a:t>slavnic@ipb.ac.rs</a:t>
            </a:r>
          </a:p>
          <a:p>
            <a:pPr eaLnBrk="1" hangingPunct="1"/>
            <a:endParaRPr lang="en-US" dirty="0" smtClean="0"/>
          </a:p>
        </p:txBody>
      </p:sp>
      <p:sp>
        <p:nvSpPr>
          <p:cNvPr id="9220" name="Rectangle 7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en-US"/>
              <a:t>The HP-SEE initiative is co-funded by the European Commission under the FP7 Research Infrastructures contract no. 261499</a:t>
            </a:r>
            <a:endParaRPr lang="el-GR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Debug or not?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What is debugging?</a:t>
            </a:r>
          </a:p>
          <a:p>
            <a:pPr eaLnBrk="1" hangingPunct="1"/>
            <a:r>
              <a:rPr lang="en-US" dirty="0" smtClean="0"/>
              <a:t>“The best debugging is to avoid bugs”</a:t>
            </a:r>
          </a:p>
          <a:p>
            <a:pPr lvl="1" eaLnBrk="1" hangingPunct="1"/>
            <a:r>
              <a:rPr lang="en-US" dirty="0" smtClean="0"/>
              <a:t>good program design</a:t>
            </a:r>
          </a:p>
          <a:p>
            <a:pPr lvl="1" eaLnBrk="1" hangingPunct="1"/>
            <a:r>
              <a:rPr lang="en-US" dirty="0" smtClean="0"/>
              <a:t>follow good programming practices</a:t>
            </a:r>
          </a:p>
          <a:p>
            <a:pPr lvl="1" eaLnBrk="1" hangingPunct="1"/>
            <a:r>
              <a:rPr lang="en-US" dirty="0" smtClean="0"/>
              <a:t>always consider maintainability and readability of code over getting results fast</a:t>
            </a:r>
          </a:p>
          <a:p>
            <a:pPr lvl="1" eaLnBrk="1" hangingPunct="1"/>
            <a:r>
              <a:rPr lang="en-US" dirty="0" smtClean="0"/>
              <a:t>maximize modularity and code re-use</a:t>
            </a:r>
          </a:p>
          <a:p>
            <a:pPr eaLnBrk="1" hangingPunct="1"/>
            <a:r>
              <a:rPr lang="en-US" dirty="0" smtClean="0"/>
              <a:t>Debugging is a last resort</a:t>
            </a:r>
          </a:p>
        </p:txBody>
      </p:sp>
      <p:sp>
        <p:nvSpPr>
          <p:cNvPr id="1024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en-US" sz="1400" dirty="0"/>
              <a:t>Tuning and Optimization of HPC </a:t>
            </a:r>
            <a:r>
              <a:rPr lang="en-US" sz="1400" dirty="0" smtClean="0"/>
              <a:t>Application</a:t>
            </a:r>
            <a:r>
              <a:rPr lang="en-US" dirty="0" smtClean="0"/>
              <a:t> </a:t>
            </a:r>
            <a:r>
              <a:rPr lang="en-US" dirty="0"/>
              <a:t>– </a:t>
            </a:r>
            <a:r>
              <a:rPr lang="en-US" dirty="0" smtClean="0"/>
              <a:t>Institute of Physics Belgrade 01-06-2012</a:t>
            </a:r>
            <a:r>
              <a:rPr lang="en-US" dirty="0"/>
              <a:t>				</a:t>
            </a:r>
            <a:fld id="{A8D006C7-9E67-409C-BCD6-DF868965AE15}" type="slidenum">
              <a:rPr lang="el-GR"/>
              <a:pPr defTabSz="958850"/>
              <a:t>2</a:t>
            </a:fld>
            <a:endParaRPr lang="el-G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printf</a:t>
            </a:r>
            <a:r>
              <a:rPr lang="en-US" dirty="0" smtClean="0"/>
              <a:t>() or debugger?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Using </a:t>
            </a:r>
            <a:r>
              <a:rPr lang="en-US" dirty="0" err="1" smtClean="0"/>
              <a:t>printf</a:t>
            </a:r>
            <a:r>
              <a:rPr lang="en-US" dirty="0" smtClean="0"/>
              <a:t>() (adding trace to program)</a:t>
            </a:r>
          </a:p>
          <a:p>
            <a:r>
              <a:rPr lang="en-US" dirty="0" smtClean="0"/>
              <a:t>With debugger you can</a:t>
            </a:r>
            <a:r>
              <a:rPr lang="en-US" sz="2800" dirty="0" smtClean="0"/>
              <a:t>:</a:t>
            </a: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smtClean="0"/>
              <a:t>attach to running process</a:t>
            </a: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smtClean="0"/>
              <a:t>change the value of variables at run-time</a:t>
            </a: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smtClean="0"/>
              <a:t>make program stop on specific conditions</a:t>
            </a: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smtClean="0"/>
              <a:t>list source code</a:t>
            </a: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smtClean="0"/>
              <a:t>print variables </a:t>
            </a:r>
            <a:r>
              <a:rPr lang="en-US" dirty="0" err="1" smtClean="0"/>
              <a:t>datatype</a:t>
            </a:r>
            <a:endParaRPr lang="en-US" dirty="0" smtClean="0"/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smtClean="0"/>
              <a:t>inspect a process that has crashed</a:t>
            </a:r>
          </a:p>
          <a:p>
            <a:pPr lvl="1" eaLnBrk="1" hangingPunct="1">
              <a:buClr>
                <a:schemeClr val="accent2">
                  <a:lumMod val="75000"/>
                  <a:lumOff val="25000"/>
                </a:schemeClr>
              </a:buClr>
              <a:defRPr/>
            </a:pPr>
            <a:r>
              <a:rPr lang="en-US" dirty="0" smtClean="0"/>
              <a:t>...</a:t>
            </a:r>
          </a:p>
          <a:p>
            <a:r>
              <a:rPr lang="en-US" dirty="0" smtClean="0"/>
              <a:t>Answer is obvious!</a:t>
            </a:r>
          </a:p>
          <a:p>
            <a:pPr eaLnBrk="1" hangingPunct="1"/>
            <a:endParaRPr lang="en-US" sz="2800" dirty="0" smtClean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0" y="6586538"/>
            <a:ext cx="9906000" cy="293687"/>
          </a:xfrm>
        </p:spPr>
        <p:txBody>
          <a:bodyPr/>
          <a:lstStyle/>
          <a:p>
            <a:pPr defTabSz="958850"/>
            <a:r>
              <a:rPr lang="en-US" sz="1400" dirty="0"/>
              <a:t>Tuning and Optimization of HPC </a:t>
            </a:r>
            <a:r>
              <a:rPr lang="en-US" sz="1400" dirty="0" smtClean="0"/>
              <a:t>Application</a:t>
            </a:r>
            <a:r>
              <a:rPr lang="en-US" dirty="0" smtClean="0"/>
              <a:t> </a:t>
            </a:r>
            <a:r>
              <a:rPr lang="en-US" dirty="0"/>
              <a:t>– </a:t>
            </a:r>
            <a:r>
              <a:rPr lang="en-US" dirty="0" smtClean="0"/>
              <a:t>Institute of Physics Belgrade 01-06-2012</a:t>
            </a:r>
            <a:r>
              <a:rPr lang="en-US" dirty="0"/>
              <a:t>				</a:t>
            </a:r>
            <a:fld id="{A8D006C7-9E67-409C-BCD6-DF868965AE15}" type="slidenum">
              <a:rPr lang="el-GR"/>
              <a:pPr defTabSz="958850"/>
              <a:t>3</a:t>
            </a:fld>
            <a:endParaRPr lang="el-G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What is GDB?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GDB, the GNU Project debugger</a:t>
            </a:r>
          </a:p>
          <a:p>
            <a:r>
              <a:rPr lang="en-US" dirty="0" smtClean="0"/>
              <a:t>Allows user to see:</a:t>
            </a:r>
          </a:p>
          <a:p>
            <a:pPr lvl="1"/>
            <a:r>
              <a:rPr lang="en-US" dirty="0" smtClean="0"/>
              <a:t>What is going </a:t>
            </a:r>
            <a:r>
              <a:rPr lang="en-US" dirty="0" err="1" smtClean="0"/>
              <a:t>on`inside</a:t>
            </a:r>
            <a:r>
              <a:rPr lang="en-US" dirty="0" smtClean="0"/>
              <a:t>’ a program while it executes</a:t>
            </a:r>
          </a:p>
          <a:p>
            <a:pPr lvl="1"/>
            <a:r>
              <a:rPr lang="en-US" dirty="0" smtClean="0"/>
              <a:t>What program was doing at the moment it crashed</a:t>
            </a:r>
          </a:p>
          <a:p>
            <a:r>
              <a:rPr lang="en-US" dirty="0" smtClean="0"/>
              <a:t>GDB can do four main kinds of things to help users catch bugs :</a:t>
            </a:r>
          </a:p>
          <a:p>
            <a:pPr lvl="1"/>
            <a:r>
              <a:rPr lang="en-US" dirty="0" smtClean="0"/>
              <a:t>Start program, specifying anything that might affect its behavior</a:t>
            </a:r>
          </a:p>
          <a:p>
            <a:pPr lvl="1"/>
            <a:r>
              <a:rPr lang="en-US" dirty="0" smtClean="0"/>
              <a:t>Make program stop on specified conditions</a:t>
            </a:r>
          </a:p>
          <a:p>
            <a:pPr lvl="1"/>
            <a:r>
              <a:rPr lang="en-US" dirty="0" smtClean="0"/>
              <a:t>Examine what has happened, when program has stopped</a:t>
            </a:r>
          </a:p>
          <a:p>
            <a:pPr lvl="1"/>
            <a:r>
              <a:rPr lang="en-US" dirty="0" smtClean="0"/>
              <a:t>Change things in program, so user can experiment with correcting the effects of one bug and go on to learn about another</a:t>
            </a:r>
          </a:p>
          <a:p>
            <a:pPr eaLnBrk="1" hangingPunct="1"/>
            <a:endParaRPr lang="en-US" dirty="0" smtClean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0" y="6586538"/>
            <a:ext cx="9906000" cy="293687"/>
          </a:xfrm>
        </p:spPr>
        <p:txBody>
          <a:bodyPr/>
          <a:lstStyle/>
          <a:p>
            <a:pPr defTabSz="958850"/>
            <a:r>
              <a:rPr lang="en-US" sz="1400" dirty="0"/>
              <a:t>Tuning and Optimization of HPC </a:t>
            </a:r>
            <a:r>
              <a:rPr lang="en-US" sz="1400" dirty="0" smtClean="0"/>
              <a:t>Application</a:t>
            </a:r>
            <a:r>
              <a:rPr lang="en-US" dirty="0" smtClean="0"/>
              <a:t> </a:t>
            </a:r>
            <a:r>
              <a:rPr lang="en-US" dirty="0"/>
              <a:t>– </a:t>
            </a:r>
            <a:r>
              <a:rPr lang="en-US" dirty="0" smtClean="0"/>
              <a:t>Institute of Physics Belgrade 01-06-2012</a:t>
            </a:r>
            <a:r>
              <a:rPr lang="en-US" dirty="0"/>
              <a:t>				</a:t>
            </a:r>
            <a:fld id="{A8D006C7-9E67-409C-BCD6-DF868965AE15}" type="slidenum">
              <a:rPr lang="el-GR"/>
              <a:pPr defTabSz="958850"/>
              <a:t>4</a:t>
            </a:fld>
            <a:endParaRPr lang="el-GR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37351" y="1215995"/>
            <a:ext cx="2083158" cy="1311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GDB 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program being debugged can be written in:</a:t>
            </a:r>
          </a:p>
          <a:p>
            <a:pPr lvl="1"/>
            <a:r>
              <a:rPr lang="en-US" dirty="0" err="1" smtClean="0"/>
              <a:t>Ada</a:t>
            </a:r>
            <a:r>
              <a:rPr lang="en-US" dirty="0" smtClean="0"/>
              <a:t> 	</a:t>
            </a:r>
          </a:p>
          <a:p>
            <a:pPr lvl="1"/>
            <a:r>
              <a:rPr lang="en-US" dirty="0" smtClean="0"/>
              <a:t>C</a:t>
            </a:r>
          </a:p>
          <a:p>
            <a:pPr lvl="1"/>
            <a:r>
              <a:rPr lang="en-US" dirty="0" smtClean="0"/>
              <a:t>C++</a:t>
            </a:r>
          </a:p>
          <a:p>
            <a:pPr lvl="1"/>
            <a:r>
              <a:rPr lang="en-US" dirty="0" smtClean="0"/>
              <a:t>Objective-C</a:t>
            </a:r>
          </a:p>
          <a:p>
            <a:pPr lvl="1"/>
            <a:r>
              <a:rPr lang="en-US" dirty="0" smtClean="0"/>
              <a:t>Pascal</a:t>
            </a:r>
          </a:p>
          <a:p>
            <a:pPr lvl="1"/>
            <a:r>
              <a:rPr lang="en-US" dirty="0" smtClean="0"/>
              <a:t>and many other languages…</a:t>
            </a:r>
          </a:p>
          <a:p>
            <a:r>
              <a:rPr lang="en-US" dirty="0" smtClean="0"/>
              <a:t>Programs might be executing on the same machine as GDB (native) or on another machine (remote)</a:t>
            </a:r>
          </a:p>
          <a:p>
            <a:r>
              <a:rPr lang="en-US" dirty="0" smtClean="0"/>
              <a:t>GDB can run on most popular UNIX and Microsoft Windows variants</a:t>
            </a:r>
          </a:p>
          <a:p>
            <a:r>
              <a:rPr lang="en-US" dirty="0" smtClean="0"/>
              <a:t>Debugging standard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</a:p>
          <a:p>
            <a:endParaRPr lang="en-US" sz="2000" dirty="0" smtClean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0" y="6586538"/>
            <a:ext cx="9906000" cy="293687"/>
          </a:xfrm>
        </p:spPr>
        <p:txBody>
          <a:bodyPr/>
          <a:lstStyle/>
          <a:p>
            <a:pPr defTabSz="958850"/>
            <a:r>
              <a:rPr lang="en-US" sz="1400" dirty="0"/>
              <a:t>Tuning and Optimization of HPC </a:t>
            </a:r>
            <a:r>
              <a:rPr lang="en-US" sz="1400" dirty="0" smtClean="0"/>
              <a:t>Application</a:t>
            </a:r>
            <a:r>
              <a:rPr lang="en-US" dirty="0" smtClean="0"/>
              <a:t> </a:t>
            </a:r>
            <a:r>
              <a:rPr lang="en-US" dirty="0"/>
              <a:t>– </a:t>
            </a:r>
            <a:r>
              <a:rPr lang="en-US" dirty="0" smtClean="0"/>
              <a:t>Institute of Physics Belgrade 01-06-2012</a:t>
            </a:r>
            <a:r>
              <a:rPr lang="en-US" dirty="0"/>
              <a:t>				</a:t>
            </a:r>
            <a:fld id="{A8D006C7-9E67-409C-BCD6-DF868965AE15}" type="slidenum">
              <a:rPr lang="el-GR"/>
              <a:pPr defTabSz="958850"/>
              <a:t>5</a:t>
            </a:fld>
            <a:endParaRPr lang="el-G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Basic usage: compiling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Enable debugging with flags -g or –</a:t>
            </a:r>
            <a:r>
              <a:rPr lang="en-US" dirty="0" err="1" smtClean="0"/>
              <a:t>ggdb</a:t>
            </a:r>
            <a:r>
              <a:rPr lang="en-US" dirty="0" smtClean="0"/>
              <a:t>:</a:t>
            </a:r>
          </a:p>
          <a:p>
            <a:pPr>
              <a:buNone/>
            </a:pP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gcc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 –g –o test 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test.c</a:t>
            </a:r>
            <a:endParaRPr lang="en-US" b="1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dirty="0" smtClean="0"/>
              <a:t>Source code and executable one to one mapping is made</a:t>
            </a:r>
          </a:p>
          <a:p>
            <a:r>
              <a:rPr lang="en-US" dirty="0" smtClean="0"/>
              <a:t>Symbol table: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Optimization can change things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0" y="6586538"/>
            <a:ext cx="9906000" cy="293687"/>
          </a:xfrm>
        </p:spPr>
        <p:txBody>
          <a:bodyPr/>
          <a:lstStyle/>
          <a:p>
            <a:pPr defTabSz="958850"/>
            <a:r>
              <a:rPr lang="en-US" sz="1400" dirty="0"/>
              <a:t>Tuning and Optimization of HPC </a:t>
            </a:r>
            <a:r>
              <a:rPr lang="en-US" sz="1400" dirty="0" smtClean="0"/>
              <a:t>Application</a:t>
            </a:r>
            <a:r>
              <a:rPr lang="en-US" dirty="0" smtClean="0"/>
              <a:t> </a:t>
            </a:r>
            <a:r>
              <a:rPr lang="en-US" dirty="0"/>
              <a:t>– </a:t>
            </a:r>
            <a:r>
              <a:rPr lang="en-US" dirty="0" smtClean="0"/>
              <a:t>Institute of Physics Belgrade 01-06-2012</a:t>
            </a:r>
            <a:r>
              <a:rPr lang="en-US" dirty="0"/>
              <a:t>				</a:t>
            </a:r>
            <a:fld id="{A8D006C7-9E67-409C-BCD6-DF868965AE15}" type="slidenum">
              <a:rPr lang="el-GR"/>
              <a:pPr defTabSz="958850"/>
              <a:t>6</a:t>
            </a:fld>
            <a:endParaRPr lang="el-GR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33730" y="3322749"/>
            <a:ext cx="3271864" cy="2342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Basic usage: loading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Load executable: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gdb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 ./test</a:t>
            </a:r>
          </a:p>
          <a:p>
            <a:endParaRPr lang="en-US" dirty="0" smtClean="0"/>
          </a:p>
          <a:p>
            <a:r>
              <a:rPr lang="en-US" dirty="0" smtClean="0"/>
              <a:t>Symbols are loaded and we can run program </a:t>
            </a:r>
          </a:p>
          <a:p>
            <a:endParaRPr lang="en-US" dirty="0" smtClean="0"/>
          </a:p>
          <a:p>
            <a:r>
              <a:rPr lang="en-US" dirty="0" smtClean="0"/>
              <a:t>We see a command prompt:</a:t>
            </a:r>
          </a:p>
          <a:p>
            <a:pPr>
              <a:buNone/>
            </a:pP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	(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gdb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)_</a:t>
            </a:r>
          </a:p>
          <a:p>
            <a:endParaRPr lang="en-US" dirty="0" smtClean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0" y="6586538"/>
            <a:ext cx="9906000" cy="293687"/>
          </a:xfrm>
        </p:spPr>
        <p:txBody>
          <a:bodyPr/>
          <a:lstStyle/>
          <a:p>
            <a:pPr defTabSz="958850"/>
            <a:r>
              <a:rPr lang="en-US" sz="1400" dirty="0"/>
              <a:t>Tuning and Optimization of HPC </a:t>
            </a:r>
            <a:r>
              <a:rPr lang="en-US" sz="1400" dirty="0" smtClean="0"/>
              <a:t>Application</a:t>
            </a:r>
            <a:r>
              <a:rPr lang="en-US" dirty="0" smtClean="0"/>
              <a:t> </a:t>
            </a:r>
            <a:r>
              <a:rPr lang="en-US" dirty="0"/>
              <a:t>– </a:t>
            </a:r>
            <a:r>
              <a:rPr lang="en-US" dirty="0" smtClean="0"/>
              <a:t>Institute of Physics Belgrade 01-06-2012</a:t>
            </a:r>
            <a:r>
              <a:rPr lang="en-US" dirty="0"/>
              <a:t>				</a:t>
            </a:r>
            <a:fld id="{A8D006C7-9E67-409C-BCD6-DF868965AE15}" type="slidenum">
              <a:rPr lang="el-GR"/>
              <a:pPr defTabSz="958850"/>
              <a:t>7</a:t>
            </a:fld>
            <a:endParaRPr lang="el-G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Basic usage: run and 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Type run and program will start (and finish, maybe)</a:t>
            </a:r>
          </a:p>
          <a:p>
            <a:pPr lvl="1">
              <a:buNone/>
            </a:pPr>
            <a:r>
              <a:rPr lang="en-US" sz="24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400" b="1" dirty="0" err="1" smtClean="0">
                <a:latin typeface="Courier New" pitchFamily="49" charset="0"/>
                <a:cs typeface="Courier New" pitchFamily="49" charset="0"/>
              </a:rPr>
              <a:t>gdb</a:t>
            </a:r>
            <a:r>
              <a:rPr lang="en-US" sz="2400" b="1" dirty="0" smtClean="0">
                <a:latin typeface="Courier New" pitchFamily="49" charset="0"/>
                <a:cs typeface="Courier New" pitchFamily="49" charset="0"/>
              </a:rPr>
              <a:t>) run arg1 "arg2" ...</a:t>
            </a:r>
          </a:p>
          <a:p>
            <a:r>
              <a:rPr lang="en-US" b="1" dirty="0" smtClean="0"/>
              <a:t>set </a:t>
            </a:r>
            <a:r>
              <a:rPr lang="en-US" b="1" dirty="0" err="1" smtClean="0"/>
              <a:t>args</a:t>
            </a:r>
            <a:r>
              <a:rPr lang="en-US" b="1" dirty="0" smtClean="0"/>
              <a:t> </a:t>
            </a:r>
            <a:r>
              <a:rPr lang="en-US" dirty="0" smtClean="0"/>
              <a:t>– set arguments for next running</a:t>
            </a:r>
          </a:p>
          <a:p>
            <a:r>
              <a:rPr lang="en-US" b="1" dirty="0" smtClean="0"/>
              <a:t>list </a:t>
            </a:r>
            <a:r>
              <a:rPr lang="en-US" dirty="0" smtClean="0"/>
              <a:t>- list lines of source code (10 lines around argument are displayed):</a:t>
            </a:r>
          </a:p>
          <a:p>
            <a:pPr lvl="1">
              <a:buNone/>
            </a:pPr>
            <a:r>
              <a:rPr lang="en-US" sz="2400" b="1" dirty="0" smtClean="0">
                <a:latin typeface="Courier New" pitchFamily="49" charset="0"/>
                <a:cs typeface="Courier New" pitchFamily="49" charset="0"/>
              </a:rPr>
              <a:t>list</a:t>
            </a:r>
          </a:p>
          <a:p>
            <a:pPr lvl="1">
              <a:buNone/>
            </a:pPr>
            <a:r>
              <a:rPr lang="en-US" sz="2400" b="1" dirty="0" smtClean="0">
                <a:latin typeface="Courier New" pitchFamily="49" charset="0"/>
                <a:cs typeface="Courier New" pitchFamily="49" charset="0"/>
              </a:rPr>
              <a:t>list </a:t>
            </a:r>
            <a:r>
              <a:rPr lang="en-US" sz="2400" b="1" dirty="0" err="1" smtClean="0">
                <a:latin typeface="Courier New" pitchFamily="49" charset="0"/>
                <a:cs typeface="Courier New" pitchFamily="49" charset="0"/>
              </a:rPr>
              <a:t>linenum</a:t>
            </a:r>
            <a:endParaRPr lang="en-US" sz="2400" b="1" dirty="0" smtClean="0">
              <a:latin typeface="Courier New" pitchFamily="49" charset="0"/>
              <a:cs typeface="Courier New" pitchFamily="49" charset="0"/>
            </a:endParaRPr>
          </a:p>
          <a:p>
            <a:pPr lvl="1">
              <a:buNone/>
            </a:pPr>
            <a:r>
              <a:rPr lang="en-US" sz="2400" b="1" dirty="0" smtClean="0">
                <a:latin typeface="Courier New" pitchFamily="49" charset="0"/>
                <a:cs typeface="Courier New" pitchFamily="49" charset="0"/>
              </a:rPr>
              <a:t>list </a:t>
            </a:r>
            <a:r>
              <a:rPr lang="en-US" sz="2400" b="1" i="1" dirty="0" smtClean="0">
                <a:latin typeface="Courier New" pitchFamily="49" charset="0"/>
                <a:cs typeface="Courier New" pitchFamily="49" charset="0"/>
              </a:rPr>
              <a:t>function</a:t>
            </a:r>
          </a:p>
          <a:p>
            <a:pPr lvl="1">
              <a:buNone/>
            </a:pPr>
            <a:r>
              <a:rPr lang="en-US" sz="2400" b="1" dirty="0" smtClean="0">
                <a:latin typeface="Courier New" pitchFamily="49" charset="0"/>
                <a:cs typeface="Courier New" pitchFamily="49" charset="0"/>
              </a:rPr>
              <a:t>list driver.c:20</a:t>
            </a:r>
          </a:p>
          <a:p>
            <a:r>
              <a:rPr lang="en-US" dirty="0" smtClean="0"/>
              <a:t>.</a:t>
            </a:r>
            <a:r>
              <a:rPr lang="en-US" dirty="0" err="1" smtClean="0"/>
              <a:t>gdbinit</a:t>
            </a:r>
            <a:endParaRPr lang="en-US" dirty="0" smtClean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0" y="6586538"/>
            <a:ext cx="9906000" cy="293687"/>
          </a:xfrm>
        </p:spPr>
        <p:txBody>
          <a:bodyPr/>
          <a:lstStyle/>
          <a:p>
            <a:pPr defTabSz="958850"/>
            <a:r>
              <a:rPr lang="en-US" sz="1400" dirty="0"/>
              <a:t>Tuning and Optimization of HPC </a:t>
            </a:r>
            <a:r>
              <a:rPr lang="en-US" sz="1400" dirty="0" smtClean="0"/>
              <a:t>Application</a:t>
            </a:r>
            <a:r>
              <a:rPr lang="en-US" dirty="0" smtClean="0"/>
              <a:t> </a:t>
            </a:r>
            <a:r>
              <a:rPr lang="en-US" dirty="0"/>
              <a:t>– </a:t>
            </a:r>
            <a:r>
              <a:rPr lang="en-US" dirty="0" smtClean="0"/>
              <a:t>Institute of Physics Belgrade 01-06-2012</a:t>
            </a:r>
            <a:r>
              <a:rPr lang="en-US" dirty="0"/>
              <a:t>				</a:t>
            </a:r>
            <a:fld id="{A8D006C7-9E67-409C-BCD6-DF868965AE15}" type="slidenum">
              <a:rPr lang="el-GR"/>
              <a:pPr defTabSz="958850"/>
              <a:t>8</a:t>
            </a:fld>
            <a:endParaRPr lang="el-G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Basic usage: commands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run </a:t>
            </a:r>
            <a:r>
              <a:rPr lang="en-US" dirty="0" smtClean="0"/>
              <a:t>- Start execution</a:t>
            </a:r>
          </a:p>
          <a:p>
            <a:r>
              <a:rPr lang="en-US" b="1" dirty="0" smtClean="0"/>
              <a:t>list [</a:t>
            </a:r>
            <a:r>
              <a:rPr lang="en-US" b="1" dirty="0" err="1" smtClean="0"/>
              <a:t>arg</a:t>
            </a:r>
            <a:r>
              <a:rPr lang="en-US" b="1" dirty="0" smtClean="0"/>
              <a:t>] </a:t>
            </a:r>
            <a:r>
              <a:rPr lang="en-US" dirty="0" smtClean="0"/>
              <a:t>- List source code around argument</a:t>
            </a:r>
          </a:p>
          <a:p>
            <a:r>
              <a:rPr lang="en-US" b="1" dirty="0" smtClean="0"/>
              <a:t>break [</a:t>
            </a:r>
            <a:r>
              <a:rPr lang="en-US" b="1" dirty="0" err="1" smtClean="0"/>
              <a:t>arg</a:t>
            </a:r>
            <a:r>
              <a:rPr lang="en-US" b="1" dirty="0" smtClean="0"/>
              <a:t>] </a:t>
            </a:r>
            <a:r>
              <a:rPr lang="en-US" dirty="0" smtClean="0"/>
              <a:t>- Add a “break point” at </a:t>
            </a:r>
            <a:r>
              <a:rPr lang="en-US" dirty="0" err="1" smtClean="0"/>
              <a:t>arg</a:t>
            </a:r>
            <a:endParaRPr lang="en-US" dirty="0" smtClean="0"/>
          </a:p>
          <a:p>
            <a:r>
              <a:rPr lang="en-US" b="1" dirty="0" smtClean="0"/>
              <a:t>delete n </a:t>
            </a:r>
            <a:r>
              <a:rPr lang="en-US" dirty="0" smtClean="0"/>
              <a:t>- Delete break point number n</a:t>
            </a:r>
          </a:p>
          <a:p>
            <a:r>
              <a:rPr lang="en-US" b="1" dirty="0" smtClean="0"/>
              <a:t>print [</a:t>
            </a:r>
            <a:r>
              <a:rPr lang="en-US" b="1" dirty="0" err="1" smtClean="0"/>
              <a:t>arg</a:t>
            </a:r>
            <a:r>
              <a:rPr lang="en-US" b="1" dirty="0" smtClean="0"/>
              <a:t>] </a:t>
            </a:r>
            <a:r>
              <a:rPr lang="en-US" dirty="0" smtClean="0"/>
              <a:t>- Print the content of </a:t>
            </a:r>
            <a:r>
              <a:rPr lang="en-US" dirty="0" err="1" smtClean="0"/>
              <a:t>arg</a:t>
            </a:r>
            <a:endParaRPr lang="en-US" dirty="0" smtClean="0"/>
          </a:p>
          <a:p>
            <a:r>
              <a:rPr lang="en-US" b="1" dirty="0" smtClean="0"/>
              <a:t>continue </a:t>
            </a:r>
            <a:r>
              <a:rPr lang="en-US" dirty="0" smtClean="0"/>
              <a:t>- Continue execution after a break</a:t>
            </a:r>
          </a:p>
          <a:p>
            <a:r>
              <a:rPr lang="en-US" b="1" dirty="0" smtClean="0"/>
              <a:t>next </a:t>
            </a:r>
            <a:r>
              <a:rPr lang="en-US" dirty="0" smtClean="0"/>
              <a:t>- Execute next line</a:t>
            </a:r>
          </a:p>
          <a:p>
            <a:r>
              <a:rPr lang="en-US" b="1" dirty="0" smtClean="0"/>
              <a:t>step </a:t>
            </a:r>
            <a:r>
              <a:rPr lang="en-US" dirty="0" smtClean="0"/>
              <a:t>- Step into next line (enters functions)</a:t>
            </a:r>
          </a:p>
          <a:p>
            <a:r>
              <a:rPr lang="en-US" b="1" dirty="0" err="1" smtClean="0"/>
              <a:t>backtrace</a:t>
            </a:r>
            <a:r>
              <a:rPr lang="en-US" b="1" dirty="0" smtClean="0"/>
              <a:t> </a:t>
            </a:r>
            <a:r>
              <a:rPr lang="en-US" dirty="0" smtClean="0"/>
              <a:t>- History of function calls</a:t>
            </a:r>
          </a:p>
          <a:p>
            <a:r>
              <a:rPr lang="en-US" b="1" dirty="0" smtClean="0"/>
              <a:t>help </a:t>
            </a:r>
            <a:r>
              <a:rPr lang="en-US" dirty="0" smtClean="0"/>
              <a:t>– Shows help</a:t>
            </a:r>
          </a:p>
          <a:p>
            <a:r>
              <a:rPr lang="en-US" b="1" dirty="0" smtClean="0"/>
              <a:t>kill </a:t>
            </a:r>
            <a:r>
              <a:rPr lang="en-US" dirty="0" smtClean="0"/>
              <a:t>- Kill program without quitting </a:t>
            </a:r>
            <a:r>
              <a:rPr lang="en-US" dirty="0" err="1" smtClean="0"/>
              <a:t>gdb</a:t>
            </a:r>
            <a:endParaRPr lang="en-US" dirty="0" smtClean="0"/>
          </a:p>
          <a:p>
            <a:r>
              <a:rPr lang="en-US" b="1" dirty="0" smtClean="0"/>
              <a:t>quit </a:t>
            </a:r>
            <a:r>
              <a:rPr lang="en-US" dirty="0" smtClean="0"/>
              <a:t>- Quit </a:t>
            </a:r>
            <a:r>
              <a:rPr lang="en-US" dirty="0" err="1" smtClean="0"/>
              <a:t>gdb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0" y="6586538"/>
            <a:ext cx="9906000" cy="293687"/>
          </a:xfrm>
        </p:spPr>
        <p:txBody>
          <a:bodyPr/>
          <a:lstStyle/>
          <a:p>
            <a:pPr defTabSz="958850"/>
            <a:r>
              <a:rPr lang="en-US" sz="1400" dirty="0"/>
              <a:t>Tuning and Optimization of HPC </a:t>
            </a:r>
            <a:r>
              <a:rPr lang="en-US" sz="1400" dirty="0" smtClean="0"/>
              <a:t>Application</a:t>
            </a:r>
            <a:r>
              <a:rPr lang="en-US" dirty="0" smtClean="0"/>
              <a:t> </a:t>
            </a:r>
            <a:r>
              <a:rPr lang="en-US" dirty="0"/>
              <a:t>– </a:t>
            </a:r>
            <a:r>
              <a:rPr lang="en-US" dirty="0" smtClean="0"/>
              <a:t>Institute of Physics Belgrade 01-06-2012</a:t>
            </a:r>
            <a:r>
              <a:rPr lang="en-US" dirty="0"/>
              <a:t>				</a:t>
            </a:r>
            <a:fld id="{A8D006C7-9E67-409C-BCD6-DF868965AE15}" type="slidenum">
              <a:rPr lang="el-GR"/>
              <a:pPr defTabSz="958850"/>
              <a:t>9</a:t>
            </a:fld>
            <a:endParaRPr lang="el-G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 smtClean="0"/>
              <a:t>Breakpoints, </a:t>
            </a:r>
            <a:r>
              <a:rPr lang="en-US" sz="3200" dirty="0" err="1" smtClean="0"/>
              <a:t>Watchpoints</a:t>
            </a:r>
            <a:r>
              <a:rPr lang="en-US" sz="3200" dirty="0" smtClean="0"/>
              <a:t> and </a:t>
            </a:r>
            <a:r>
              <a:rPr lang="en-US" sz="3200" dirty="0" err="1" smtClean="0"/>
              <a:t>Catchpoints</a:t>
            </a:r>
            <a:endParaRPr lang="en-US" sz="32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breakpoint </a:t>
            </a:r>
            <a:r>
              <a:rPr lang="en-US" dirty="0" smtClean="0"/>
              <a:t>- stops your program whenever a particular point in the program is reached</a:t>
            </a:r>
          </a:p>
          <a:p>
            <a:endParaRPr lang="en-US" b="1" dirty="0" smtClean="0"/>
          </a:p>
          <a:p>
            <a:r>
              <a:rPr lang="en-US" b="1" dirty="0" err="1" smtClean="0"/>
              <a:t>watchpoint</a:t>
            </a:r>
            <a:r>
              <a:rPr lang="en-US" b="1" dirty="0" smtClean="0"/>
              <a:t> </a:t>
            </a:r>
            <a:r>
              <a:rPr lang="en-US" dirty="0" smtClean="0"/>
              <a:t>- stops your program whenever the value of a variable or expression changes</a:t>
            </a:r>
          </a:p>
          <a:p>
            <a:endParaRPr lang="en-US" b="1" dirty="0" smtClean="0"/>
          </a:p>
          <a:p>
            <a:r>
              <a:rPr lang="en-US" b="1" dirty="0" err="1" smtClean="0"/>
              <a:t>catchpoint</a:t>
            </a:r>
            <a:r>
              <a:rPr lang="en-US" b="1" dirty="0" smtClean="0"/>
              <a:t> </a:t>
            </a:r>
            <a:r>
              <a:rPr lang="en-US" dirty="0" smtClean="0"/>
              <a:t>- stops your program whenever a particular event occurs</a:t>
            </a:r>
          </a:p>
          <a:p>
            <a:endParaRPr lang="en-US" dirty="0" smtClean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0" y="6586538"/>
            <a:ext cx="9906000" cy="293687"/>
          </a:xfrm>
        </p:spPr>
        <p:txBody>
          <a:bodyPr/>
          <a:lstStyle/>
          <a:p>
            <a:pPr defTabSz="958850"/>
            <a:r>
              <a:rPr lang="en-US" sz="1400" dirty="0"/>
              <a:t>Tuning and Optimization of HPC </a:t>
            </a:r>
            <a:r>
              <a:rPr lang="en-US" sz="1400" dirty="0" smtClean="0"/>
              <a:t>Application</a:t>
            </a:r>
            <a:r>
              <a:rPr lang="en-US" dirty="0" smtClean="0"/>
              <a:t> </a:t>
            </a:r>
            <a:r>
              <a:rPr lang="en-US" dirty="0"/>
              <a:t>– </a:t>
            </a:r>
            <a:r>
              <a:rPr lang="en-US" dirty="0" smtClean="0"/>
              <a:t>Institute of Physics Belgrade 01-06-2012</a:t>
            </a:r>
            <a:r>
              <a:rPr lang="en-US" dirty="0"/>
              <a:t>				</a:t>
            </a:r>
            <a:fld id="{A8D006C7-9E67-409C-BCD6-DF868965AE15}" type="slidenum">
              <a:rPr lang="el-GR"/>
              <a:pPr defTabSz="958850"/>
              <a:t>10</a:t>
            </a:fld>
            <a:endParaRPr lang="el-G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Watchpoints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Set on variables (expressions) - variable must be in current scope</a:t>
            </a:r>
          </a:p>
          <a:p>
            <a:endParaRPr lang="en-US" dirty="0" smtClean="0"/>
          </a:p>
          <a:p>
            <a:r>
              <a:rPr lang="en-US" b="1" dirty="0" smtClean="0"/>
              <a:t>watch </a:t>
            </a:r>
            <a:r>
              <a:rPr lang="en-US" dirty="0" smtClean="0"/>
              <a:t>– Set a </a:t>
            </a:r>
            <a:r>
              <a:rPr lang="en-US" dirty="0" err="1" smtClean="0"/>
              <a:t>watchpoint</a:t>
            </a:r>
            <a:r>
              <a:rPr lang="en-US" dirty="0" smtClean="0"/>
              <a:t> for an expression</a:t>
            </a:r>
          </a:p>
          <a:p>
            <a:endParaRPr lang="en-US" b="1" dirty="0" smtClean="0"/>
          </a:p>
          <a:p>
            <a:r>
              <a:rPr lang="en-US" b="1" dirty="0" err="1" smtClean="0"/>
              <a:t>rwatch</a:t>
            </a:r>
            <a:r>
              <a:rPr lang="en-US" b="1" dirty="0" smtClean="0"/>
              <a:t> </a:t>
            </a:r>
            <a:r>
              <a:rPr lang="en-US" dirty="0" smtClean="0"/>
              <a:t>- Set a read </a:t>
            </a:r>
            <a:r>
              <a:rPr lang="en-US" dirty="0" err="1" smtClean="0"/>
              <a:t>watchpoint</a:t>
            </a:r>
            <a:r>
              <a:rPr lang="en-US" dirty="0" smtClean="0"/>
              <a:t> for an expression</a:t>
            </a:r>
          </a:p>
          <a:p>
            <a:endParaRPr lang="en-US" b="1" dirty="0" smtClean="0"/>
          </a:p>
          <a:p>
            <a:r>
              <a:rPr lang="en-US" b="1" dirty="0" err="1" smtClean="0"/>
              <a:t>awatch</a:t>
            </a:r>
            <a:r>
              <a:rPr lang="en-US" b="1" dirty="0" smtClean="0"/>
              <a:t> </a:t>
            </a:r>
            <a:r>
              <a:rPr lang="en-US" dirty="0" smtClean="0"/>
              <a:t>- Set a read/write </a:t>
            </a:r>
            <a:r>
              <a:rPr lang="en-US" dirty="0" err="1" smtClean="0"/>
              <a:t>watchpoint</a:t>
            </a:r>
            <a:r>
              <a:rPr lang="en-US" dirty="0" smtClean="0"/>
              <a:t> for an expression</a:t>
            </a:r>
          </a:p>
          <a:p>
            <a:endParaRPr lang="en-US" b="1" dirty="0" smtClean="0"/>
          </a:p>
          <a:p>
            <a:r>
              <a:rPr lang="en-US" b="1" dirty="0" smtClean="0"/>
              <a:t>disable </a:t>
            </a:r>
            <a:r>
              <a:rPr lang="en-US" dirty="0" smtClean="0"/>
              <a:t>– turn off </a:t>
            </a:r>
            <a:r>
              <a:rPr lang="en-US" dirty="0" err="1" smtClean="0"/>
              <a:t>watchpoint</a:t>
            </a:r>
            <a:r>
              <a:rPr lang="en-US" dirty="0" smtClean="0"/>
              <a:t> (same as breakpoints)</a:t>
            </a:r>
          </a:p>
          <a:p>
            <a:endParaRPr lang="en-US" dirty="0" smtClean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0" y="6586538"/>
            <a:ext cx="9906000" cy="293687"/>
          </a:xfrm>
        </p:spPr>
        <p:txBody>
          <a:bodyPr/>
          <a:lstStyle/>
          <a:p>
            <a:pPr defTabSz="958850"/>
            <a:r>
              <a:rPr lang="en-US" sz="1400" dirty="0"/>
              <a:t>Tuning and Optimization of HPC </a:t>
            </a:r>
            <a:r>
              <a:rPr lang="en-US" sz="1400" dirty="0" smtClean="0"/>
              <a:t>Application</a:t>
            </a:r>
            <a:r>
              <a:rPr lang="en-US" dirty="0" smtClean="0"/>
              <a:t> </a:t>
            </a:r>
            <a:r>
              <a:rPr lang="en-US" dirty="0"/>
              <a:t>– </a:t>
            </a:r>
            <a:r>
              <a:rPr lang="en-US" dirty="0" smtClean="0"/>
              <a:t>Institute of Physics Belgrade 01-06-2012</a:t>
            </a:r>
            <a:r>
              <a:rPr lang="en-US" dirty="0"/>
              <a:t>			</a:t>
            </a:r>
            <a:fld id="{A8D006C7-9E67-409C-BCD6-DF868965AE15}" type="slidenum">
              <a:rPr lang="el-GR"/>
              <a:pPr defTabSz="958850"/>
              <a:t>11</a:t>
            </a:fld>
            <a:endParaRPr lang="el-G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Catchpoints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Set on events (C++ exceptions or the loading of a shared library and others)</a:t>
            </a:r>
          </a:p>
          <a:p>
            <a:r>
              <a:rPr lang="en-US" b="1" dirty="0" smtClean="0"/>
              <a:t>catch EVENT </a:t>
            </a:r>
            <a:r>
              <a:rPr lang="en-US" dirty="0" smtClean="0"/>
              <a:t>– event can be :</a:t>
            </a:r>
          </a:p>
          <a:p>
            <a:pPr lvl="1"/>
            <a:r>
              <a:rPr lang="en-US" b="1" dirty="0" smtClean="0"/>
              <a:t>throw</a:t>
            </a:r>
            <a:r>
              <a:rPr lang="en-US" dirty="0" smtClean="0"/>
              <a:t> - The throwing of a C++ exception.</a:t>
            </a:r>
          </a:p>
          <a:p>
            <a:pPr lvl="1"/>
            <a:r>
              <a:rPr lang="en-US" b="1" dirty="0" smtClean="0"/>
              <a:t>catch</a:t>
            </a:r>
            <a:r>
              <a:rPr lang="en-US" dirty="0" smtClean="0"/>
              <a:t> - The catching of a C++ exception.</a:t>
            </a:r>
          </a:p>
          <a:p>
            <a:pPr lvl="1"/>
            <a:r>
              <a:rPr lang="en-US" b="1" dirty="0" smtClean="0"/>
              <a:t>exec</a:t>
            </a:r>
            <a:r>
              <a:rPr lang="en-US" dirty="0" smtClean="0"/>
              <a:t> - A call to `exec'.</a:t>
            </a:r>
          </a:p>
          <a:p>
            <a:pPr lvl="1"/>
            <a:r>
              <a:rPr lang="en-US" b="1" dirty="0" smtClean="0"/>
              <a:t>fork</a:t>
            </a:r>
            <a:r>
              <a:rPr lang="en-US" dirty="0" smtClean="0"/>
              <a:t> - A call to `fork'.</a:t>
            </a:r>
          </a:p>
          <a:p>
            <a:pPr lvl="1"/>
            <a:r>
              <a:rPr lang="en-US" b="1" dirty="0" smtClean="0"/>
              <a:t>load</a:t>
            </a:r>
            <a:r>
              <a:rPr lang="en-US" dirty="0" smtClean="0"/>
              <a:t> - A loading of any library.</a:t>
            </a:r>
          </a:p>
          <a:p>
            <a:pPr lvl="1"/>
            <a:r>
              <a:rPr lang="en-US" b="1" dirty="0" smtClean="0"/>
              <a:t>load LIBNAME </a:t>
            </a:r>
            <a:r>
              <a:rPr lang="en-US" dirty="0" smtClean="0"/>
              <a:t>- A loading of specific library.</a:t>
            </a:r>
          </a:p>
          <a:p>
            <a:pPr lvl="1"/>
            <a:r>
              <a:rPr lang="en-US" b="1" dirty="0" smtClean="0"/>
              <a:t>unload</a:t>
            </a:r>
            <a:r>
              <a:rPr lang="en-US" dirty="0" smtClean="0"/>
              <a:t> - Unloading of library.</a:t>
            </a:r>
          </a:p>
          <a:p>
            <a:pPr lvl="1"/>
            <a:r>
              <a:rPr lang="en-US" b="1" dirty="0" err="1" smtClean="0"/>
              <a:t>thread_start</a:t>
            </a:r>
            <a:r>
              <a:rPr lang="en-US" dirty="0" smtClean="0"/>
              <a:t> – Starting any threads, just after creation</a:t>
            </a:r>
          </a:p>
          <a:p>
            <a:endParaRPr lang="en-US" dirty="0" smtClean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0" y="6586538"/>
            <a:ext cx="9906000" cy="293687"/>
          </a:xfrm>
        </p:spPr>
        <p:txBody>
          <a:bodyPr/>
          <a:lstStyle/>
          <a:p>
            <a:pPr defTabSz="958850"/>
            <a:r>
              <a:rPr lang="en-US" sz="1400" dirty="0"/>
              <a:t>Tuning and Optimization of HPC </a:t>
            </a:r>
            <a:r>
              <a:rPr lang="en-US" sz="1400" dirty="0" smtClean="0"/>
              <a:t>Application</a:t>
            </a:r>
            <a:r>
              <a:rPr lang="en-US" dirty="0" smtClean="0"/>
              <a:t> </a:t>
            </a:r>
            <a:r>
              <a:rPr lang="en-US" dirty="0"/>
              <a:t>– </a:t>
            </a:r>
            <a:r>
              <a:rPr lang="en-US" dirty="0" smtClean="0"/>
              <a:t>Institute of Physics Belgrade 01-06-2012</a:t>
            </a:r>
            <a:r>
              <a:rPr lang="en-US" dirty="0"/>
              <a:t>			</a:t>
            </a:r>
            <a:fld id="{A8D006C7-9E67-409C-BCD6-DF868965AE15}" type="slidenum">
              <a:rPr lang="el-GR"/>
              <a:pPr defTabSz="958850"/>
              <a:t>12</a:t>
            </a:fld>
            <a:endParaRPr lang="el-G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Setting breakpoints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Set a breakpoint at specific line on current source code file:</a:t>
            </a:r>
          </a:p>
          <a:p>
            <a:pPr>
              <a:buNone/>
            </a:pP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	(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gdb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) break 40</a:t>
            </a:r>
          </a:p>
          <a:p>
            <a:r>
              <a:rPr lang="en-US" dirty="0" smtClean="0"/>
              <a:t>Set a breakpoint at specific function:</a:t>
            </a:r>
          </a:p>
          <a:p>
            <a:pPr>
              <a:buNone/>
            </a:pPr>
            <a:r>
              <a:rPr lang="en-US" sz="2000" b="1" dirty="0" smtClean="0"/>
              <a:t>	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gdb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) break 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my_function</a:t>
            </a:r>
            <a:endParaRPr lang="en-US" b="1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dirty="0" smtClean="0"/>
              <a:t>Set a breakpoint at specific line on some source file :</a:t>
            </a:r>
          </a:p>
          <a:p>
            <a:pPr>
              <a:buNone/>
            </a:pPr>
            <a:r>
              <a:rPr lang="en-US" sz="2000" b="1" dirty="0" smtClean="0"/>
              <a:t>	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gdb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) break parsing.cc:45</a:t>
            </a:r>
          </a:p>
          <a:p>
            <a:r>
              <a:rPr lang="en-US" dirty="0" smtClean="0"/>
              <a:t>Set a breakpoint at address:</a:t>
            </a:r>
          </a:p>
          <a:p>
            <a:pPr>
              <a:buNone/>
            </a:pP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	(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gdb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) break 0x43443432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0" y="6586538"/>
            <a:ext cx="9906000" cy="293687"/>
          </a:xfrm>
        </p:spPr>
        <p:txBody>
          <a:bodyPr/>
          <a:lstStyle/>
          <a:p>
            <a:pPr defTabSz="958850"/>
            <a:r>
              <a:rPr lang="en-US" sz="1400" dirty="0"/>
              <a:t>Tuning and Optimization of HPC </a:t>
            </a:r>
            <a:r>
              <a:rPr lang="en-US" sz="1400" dirty="0" smtClean="0"/>
              <a:t>Application</a:t>
            </a:r>
            <a:r>
              <a:rPr lang="en-US" dirty="0" smtClean="0"/>
              <a:t> </a:t>
            </a:r>
            <a:r>
              <a:rPr lang="en-US" dirty="0"/>
              <a:t>– </a:t>
            </a:r>
            <a:r>
              <a:rPr lang="en-US" dirty="0" smtClean="0"/>
              <a:t>Institute of Physics Belgrade 01-06-2012</a:t>
            </a:r>
            <a:r>
              <a:rPr lang="en-US" dirty="0"/>
              <a:t>			</a:t>
            </a:r>
            <a:fld id="{A8D006C7-9E67-409C-BCD6-DF868965AE15}" type="slidenum">
              <a:rPr lang="el-GR"/>
              <a:pPr defTabSz="958850"/>
              <a:t>13</a:t>
            </a:fld>
            <a:endParaRPr lang="el-G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Removing breakpoints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info breakpoints </a:t>
            </a:r>
            <a:r>
              <a:rPr lang="en-US" dirty="0" smtClean="0"/>
              <a:t>- get a list of breakpoints</a:t>
            </a:r>
          </a:p>
          <a:p>
            <a:r>
              <a:rPr lang="en-US" b="1" dirty="0" smtClean="0"/>
              <a:t>delete </a:t>
            </a:r>
            <a:r>
              <a:rPr lang="en-US" dirty="0" smtClean="0"/>
              <a:t>– delete all break points</a:t>
            </a:r>
          </a:p>
          <a:p>
            <a:r>
              <a:rPr lang="en-US" b="1" dirty="0" smtClean="0"/>
              <a:t>delete n </a:t>
            </a:r>
            <a:r>
              <a:rPr lang="en-US" dirty="0" smtClean="0"/>
              <a:t>– delete breakpoint n</a:t>
            </a:r>
          </a:p>
          <a:p>
            <a:r>
              <a:rPr lang="en-US" b="1" dirty="0" smtClean="0"/>
              <a:t>clear function </a:t>
            </a:r>
            <a:r>
              <a:rPr lang="en-US" dirty="0" smtClean="0"/>
              <a:t>– delete breakpoint set on function</a:t>
            </a:r>
          </a:p>
          <a:p>
            <a:r>
              <a:rPr lang="en-US" b="1" dirty="0" smtClean="0"/>
              <a:t>clear </a:t>
            </a:r>
            <a:r>
              <a:rPr lang="en-US" b="1" dirty="0" err="1" smtClean="0"/>
              <a:t>linenumber</a:t>
            </a:r>
            <a:r>
              <a:rPr lang="en-US" b="1" dirty="0" smtClean="0"/>
              <a:t> </a:t>
            </a:r>
            <a:r>
              <a:rPr lang="en-US" dirty="0" smtClean="0"/>
              <a:t>– delete breakpoint at </a:t>
            </a:r>
            <a:r>
              <a:rPr lang="en-US" dirty="0" err="1" smtClean="0"/>
              <a:t>linenumber</a:t>
            </a:r>
            <a:endParaRPr lang="en-US" dirty="0" smtClean="0"/>
          </a:p>
          <a:p>
            <a:r>
              <a:rPr lang="en-US" b="1" dirty="0" smtClean="0"/>
              <a:t>disable n </a:t>
            </a:r>
            <a:r>
              <a:rPr lang="en-US" dirty="0" smtClean="0"/>
              <a:t>– disable breakpoint n</a:t>
            </a:r>
          </a:p>
          <a:p>
            <a:r>
              <a:rPr lang="en-US" b="1" dirty="0" smtClean="0"/>
              <a:t>ignore </a:t>
            </a:r>
            <a:r>
              <a:rPr lang="en-US" dirty="0" smtClean="0"/>
              <a:t>- skip a breakpoint a certain number of times</a:t>
            </a:r>
          </a:p>
          <a:p>
            <a:endParaRPr lang="en-US" dirty="0" smtClean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0" y="6586538"/>
            <a:ext cx="9906000" cy="293687"/>
          </a:xfrm>
        </p:spPr>
        <p:txBody>
          <a:bodyPr/>
          <a:lstStyle/>
          <a:p>
            <a:pPr defTabSz="958850"/>
            <a:r>
              <a:rPr lang="en-US" sz="1400" dirty="0"/>
              <a:t>Tuning and Optimization of HPC </a:t>
            </a:r>
            <a:r>
              <a:rPr lang="en-US" sz="1400" dirty="0" smtClean="0"/>
              <a:t>Application</a:t>
            </a:r>
            <a:r>
              <a:rPr lang="en-US" dirty="0" smtClean="0"/>
              <a:t> </a:t>
            </a:r>
            <a:r>
              <a:rPr lang="en-US" dirty="0"/>
              <a:t>– </a:t>
            </a:r>
            <a:r>
              <a:rPr lang="en-US" dirty="0" smtClean="0"/>
              <a:t>Institute of Physics Belgrade 01-06-2012</a:t>
            </a:r>
            <a:r>
              <a:rPr lang="en-US" dirty="0"/>
              <a:t>			</a:t>
            </a:r>
            <a:fld id="{A8D006C7-9E67-409C-BCD6-DF868965AE15}" type="slidenum">
              <a:rPr lang="el-GR"/>
              <a:pPr defTabSz="958850"/>
              <a:t>14</a:t>
            </a:fld>
            <a:endParaRPr lang="el-G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Navigating through the program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next </a:t>
            </a:r>
            <a:r>
              <a:rPr lang="en-US" dirty="0" smtClean="0"/>
              <a:t>- Execute a single line in the program. Skip over function calls</a:t>
            </a:r>
          </a:p>
          <a:p>
            <a:endParaRPr lang="en-US" dirty="0" smtClean="0"/>
          </a:p>
          <a:p>
            <a:r>
              <a:rPr lang="en-US" b="1" dirty="0" smtClean="0"/>
              <a:t>step </a:t>
            </a:r>
            <a:r>
              <a:rPr lang="en-US" dirty="0" smtClean="0"/>
              <a:t>- Execute a single line in the program. Step into functions</a:t>
            </a:r>
          </a:p>
          <a:p>
            <a:endParaRPr lang="en-US" dirty="0" smtClean="0"/>
          </a:p>
          <a:p>
            <a:r>
              <a:rPr lang="en-US" b="1" dirty="0" smtClean="0"/>
              <a:t>continue </a:t>
            </a:r>
            <a:r>
              <a:rPr lang="en-US" dirty="0" smtClean="0"/>
              <a:t>- continue program being debugged</a:t>
            </a:r>
          </a:p>
          <a:p>
            <a:endParaRPr lang="en-US" dirty="0" smtClean="0"/>
          </a:p>
          <a:p>
            <a:r>
              <a:rPr lang="en-US" b="1" dirty="0" smtClean="0"/>
              <a:t>advance </a:t>
            </a:r>
            <a:r>
              <a:rPr lang="en-US" dirty="0" smtClean="0"/>
              <a:t>- continue the program up to the given location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0" y="6586538"/>
            <a:ext cx="9906000" cy="293687"/>
          </a:xfrm>
        </p:spPr>
        <p:txBody>
          <a:bodyPr/>
          <a:lstStyle/>
          <a:p>
            <a:pPr defTabSz="958850"/>
            <a:r>
              <a:rPr lang="en-US" sz="1400" dirty="0"/>
              <a:t>Tuning and Optimization of HPC </a:t>
            </a:r>
            <a:r>
              <a:rPr lang="en-US" sz="1400" dirty="0" smtClean="0"/>
              <a:t>Application</a:t>
            </a:r>
            <a:r>
              <a:rPr lang="en-US" dirty="0" smtClean="0"/>
              <a:t> </a:t>
            </a:r>
            <a:r>
              <a:rPr lang="en-US" dirty="0"/>
              <a:t>– </a:t>
            </a:r>
            <a:r>
              <a:rPr lang="en-US" dirty="0" smtClean="0"/>
              <a:t>Institute of Physics Belgrade 01-06-2012</a:t>
            </a:r>
            <a:r>
              <a:rPr lang="en-US" dirty="0"/>
              <a:t>			</a:t>
            </a:r>
            <a:fld id="{A8D006C7-9E67-409C-BCD6-DF868965AE15}" type="slidenum">
              <a:rPr lang="el-GR"/>
              <a:pPr defTabSz="958850"/>
              <a:t>15</a:t>
            </a:fld>
            <a:endParaRPr lang="el-G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Examining the stack (1)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/>
              <a:t>backtrace</a:t>
            </a:r>
            <a:r>
              <a:rPr lang="en-US" b="1" dirty="0" smtClean="0"/>
              <a:t> </a:t>
            </a:r>
            <a:r>
              <a:rPr lang="en-US" dirty="0" smtClean="0"/>
              <a:t>- Print </a:t>
            </a:r>
            <a:r>
              <a:rPr lang="en-US" dirty="0" err="1" smtClean="0"/>
              <a:t>backtrace</a:t>
            </a:r>
            <a:r>
              <a:rPr lang="en-US" dirty="0" smtClean="0"/>
              <a:t> of all stack frames</a:t>
            </a:r>
          </a:p>
          <a:p>
            <a:endParaRPr lang="en-US" dirty="0" smtClean="0"/>
          </a:p>
          <a:p>
            <a:r>
              <a:rPr lang="en-US" b="1" dirty="0" smtClean="0"/>
              <a:t>frame </a:t>
            </a:r>
            <a:r>
              <a:rPr lang="en-US" dirty="0" smtClean="0"/>
              <a:t>- Select and print a stack frame</a:t>
            </a:r>
          </a:p>
          <a:p>
            <a:endParaRPr lang="en-US" dirty="0" smtClean="0"/>
          </a:p>
          <a:p>
            <a:r>
              <a:rPr lang="en-US" b="1" dirty="0" smtClean="0"/>
              <a:t>up </a:t>
            </a:r>
            <a:r>
              <a:rPr lang="en-US" dirty="0" smtClean="0"/>
              <a:t>- Select and print stack frame that called this one</a:t>
            </a:r>
          </a:p>
          <a:p>
            <a:endParaRPr lang="en-US" dirty="0" smtClean="0"/>
          </a:p>
          <a:p>
            <a:r>
              <a:rPr lang="en-US" b="1" dirty="0" smtClean="0"/>
              <a:t>down </a:t>
            </a:r>
            <a:r>
              <a:rPr lang="en-US" dirty="0" smtClean="0"/>
              <a:t>- Select and print stack frame called by this one</a:t>
            </a:r>
          </a:p>
          <a:p>
            <a:endParaRPr lang="en-US" dirty="0" smtClean="0"/>
          </a:p>
          <a:p>
            <a:r>
              <a:rPr lang="en-US" b="1" dirty="0" smtClean="0"/>
              <a:t>info locals </a:t>
            </a:r>
            <a:r>
              <a:rPr lang="en-US" dirty="0" smtClean="0"/>
              <a:t>- Local variables of current stack frame</a:t>
            </a:r>
          </a:p>
          <a:p>
            <a:endParaRPr lang="en-US" dirty="0" smtClean="0"/>
          </a:p>
          <a:p>
            <a:r>
              <a:rPr lang="en-US" b="1" dirty="0" smtClean="0"/>
              <a:t>info </a:t>
            </a:r>
            <a:r>
              <a:rPr lang="en-US" b="1" dirty="0" err="1" smtClean="0"/>
              <a:t>args</a:t>
            </a:r>
            <a:r>
              <a:rPr lang="en-US" b="1" dirty="0" smtClean="0"/>
              <a:t> </a:t>
            </a:r>
            <a:r>
              <a:rPr lang="en-US" dirty="0" smtClean="0"/>
              <a:t>- Local arguments of current stack frame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0" y="6586538"/>
            <a:ext cx="9906000" cy="293687"/>
          </a:xfrm>
        </p:spPr>
        <p:txBody>
          <a:bodyPr/>
          <a:lstStyle/>
          <a:p>
            <a:pPr defTabSz="958850"/>
            <a:r>
              <a:rPr lang="en-US" sz="1400" dirty="0"/>
              <a:t>Tuning and Optimization of HPC </a:t>
            </a:r>
            <a:r>
              <a:rPr lang="en-US" sz="1400" dirty="0" smtClean="0"/>
              <a:t>Application</a:t>
            </a:r>
            <a:r>
              <a:rPr lang="en-US" dirty="0" smtClean="0"/>
              <a:t> </a:t>
            </a:r>
            <a:r>
              <a:rPr lang="en-US" dirty="0"/>
              <a:t>– </a:t>
            </a:r>
            <a:r>
              <a:rPr lang="en-US" dirty="0" smtClean="0"/>
              <a:t>Institute of Physics Belgrade 01-06-2012</a:t>
            </a:r>
            <a:r>
              <a:rPr lang="en-US" dirty="0"/>
              <a:t>			</a:t>
            </a:r>
            <a:fld id="{A8D006C7-9E67-409C-BCD6-DF868965AE15}" type="slidenum">
              <a:rPr lang="el-GR"/>
              <a:pPr defTabSz="958850"/>
              <a:t>16</a:t>
            </a:fld>
            <a:endParaRPr lang="el-G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Examining </a:t>
            </a:r>
            <a:r>
              <a:rPr lang="en-US" smtClean="0"/>
              <a:t>the stack (2)</a:t>
            </a:r>
            <a:endParaRPr 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1100" b="1" dirty="0" smtClean="0"/>
              <a:t>1 #include &lt;</a:t>
            </a:r>
            <a:r>
              <a:rPr lang="en-US" sz="1100" b="1" dirty="0" err="1" smtClean="0"/>
              <a:t>stdio.h</a:t>
            </a:r>
            <a:r>
              <a:rPr lang="en-US" sz="1100" b="1" dirty="0" smtClean="0"/>
              <a:t>&gt;</a:t>
            </a:r>
          </a:p>
          <a:p>
            <a:pPr>
              <a:buNone/>
            </a:pPr>
            <a:r>
              <a:rPr lang="en-US" sz="1100" b="1" dirty="0" smtClean="0"/>
              <a:t>2 void </a:t>
            </a:r>
            <a:r>
              <a:rPr lang="en-US" sz="1100" b="1" dirty="0" err="1" smtClean="0"/>
              <a:t>first_function</a:t>
            </a:r>
            <a:r>
              <a:rPr lang="en-US" sz="1100" b="1" dirty="0" smtClean="0"/>
              <a:t>(void);</a:t>
            </a:r>
          </a:p>
          <a:p>
            <a:pPr>
              <a:buNone/>
            </a:pPr>
            <a:r>
              <a:rPr lang="en-US" sz="1100" b="1" dirty="0" smtClean="0"/>
              <a:t>3 void </a:t>
            </a:r>
            <a:r>
              <a:rPr lang="en-US" sz="1100" b="1" dirty="0" err="1" smtClean="0"/>
              <a:t>second_function</a:t>
            </a:r>
            <a:r>
              <a:rPr lang="en-US" sz="1100" b="1" dirty="0" smtClean="0"/>
              <a:t>(</a:t>
            </a:r>
            <a:r>
              <a:rPr lang="en-US" sz="1100" b="1" dirty="0" err="1" smtClean="0"/>
              <a:t>int</a:t>
            </a:r>
            <a:r>
              <a:rPr lang="en-US" sz="1100" b="1" dirty="0" smtClean="0"/>
              <a:t>);</a:t>
            </a:r>
          </a:p>
          <a:p>
            <a:pPr>
              <a:buNone/>
            </a:pPr>
            <a:r>
              <a:rPr lang="en-US" sz="1100" b="1" dirty="0" smtClean="0"/>
              <a:t>4</a:t>
            </a:r>
          </a:p>
          <a:p>
            <a:pPr>
              <a:buNone/>
            </a:pPr>
            <a:r>
              <a:rPr lang="en-US" sz="1100" b="1" dirty="0" smtClean="0"/>
              <a:t>5 </a:t>
            </a:r>
            <a:r>
              <a:rPr lang="en-US" sz="1100" b="1" dirty="0" err="1" smtClean="0"/>
              <a:t>int</a:t>
            </a:r>
            <a:r>
              <a:rPr lang="en-US" sz="1100" b="1" dirty="0" smtClean="0"/>
              <a:t> main(void)</a:t>
            </a:r>
          </a:p>
          <a:p>
            <a:pPr>
              <a:buNone/>
            </a:pPr>
            <a:r>
              <a:rPr lang="en-US" sz="1100" b="1" dirty="0" smtClean="0"/>
              <a:t>6 {</a:t>
            </a:r>
          </a:p>
          <a:p>
            <a:pPr>
              <a:buNone/>
            </a:pPr>
            <a:r>
              <a:rPr lang="en-US" sz="1100" b="1" dirty="0" smtClean="0"/>
              <a:t>7 	</a:t>
            </a:r>
            <a:r>
              <a:rPr lang="en-US" sz="1100" b="1" dirty="0" err="1" smtClean="0"/>
              <a:t>printf</a:t>
            </a:r>
            <a:r>
              <a:rPr lang="en-US" sz="1100" b="1" dirty="0" smtClean="0"/>
              <a:t>("hello world\n");</a:t>
            </a:r>
          </a:p>
          <a:p>
            <a:pPr>
              <a:buNone/>
            </a:pPr>
            <a:r>
              <a:rPr lang="en-US" sz="1100" b="1" dirty="0" smtClean="0"/>
              <a:t>8 	</a:t>
            </a:r>
            <a:r>
              <a:rPr lang="en-US" sz="1100" b="1" dirty="0" err="1" smtClean="0"/>
              <a:t>first_function</a:t>
            </a:r>
            <a:r>
              <a:rPr lang="en-US" sz="1100" b="1" dirty="0" smtClean="0"/>
              <a:t>();</a:t>
            </a:r>
          </a:p>
          <a:p>
            <a:pPr>
              <a:buNone/>
            </a:pPr>
            <a:r>
              <a:rPr lang="en-US" sz="1100" b="1" dirty="0" smtClean="0"/>
              <a:t>9 	</a:t>
            </a:r>
            <a:r>
              <a:rPr lang="en-US" sz="1100" b="1" dirty="0" err="1" smtClean="0"/>
              <a:t>printf</a:t>
            </a:r>
            <a:r>
              <a:rPr lang="en-US" sz="1100" b="1" dirty="0" smtClean="0"/>
              <a:t>("goodbye </a:t>
            </a:r>
            <a:r>
              <a:rPr lang="en-US" sz="1100" b="1" dirty="0" err="1" smtClean="0"/>
              <a:t>goodbye</a:t>
            </a:r>
            <a:r>
              <a:rPr lang="en-US" sz="1100" b="1" dirty="0" smtClean="0"/>
              <a:t>\n");</a:t>
            </a:r>
          </a:p>
          <a:p>
            <a:pPr>
              <a:buNone/>
            </a:pPr>
            <a:r>
              <a:rPr lang="en-US" sz="1100" b="1" dirty="0" smtClean="0"/>
              <a:t>10</a:t>
            </a:r>
          </a:p>
          <a:p>
            <a:pPr>
              <a:buNone/>
            </a:pPr>
            <a:r>
              <a:rPr lang="en-US" sz="1100" b="1" dirty="0" smtClean="0"/>
              <a:t>11 	return 0;</a:t>
            </a:r>
          </a:p>
          <a:p>
            <a:pPr>
              <a:buNone/>
            </a:pPr>
            <a:r>
              <a:rPr lang="en-US" sz="1100" b="1" dirty="0" smtClean="0"/>
              <a:t>12 }</a:t>
            </a:r>
          </a:p>
          <a:p>
            <a:pPr>
              <a:buNone/>
            </a:pPr>
            <a:r>
              <a:rPr lang="en-US" sz="1100" b="1" dirty="0" smtClean="0"/>
              <a:t>13</a:t>
            </a:r>
          </a:p>
          <a:p>
            <a:pPr>
              <a:buNone/>
            </a:pPr>
            <a:r>
              <a:rPr lang="en-US" sz="1100" b="1" dirty="0" smtClean="0"/>
              <a:t>14 void </a:t>
            </a:r>
            <a:r>
              <a:rPr lang="en-US" sz="1100" b="1" dirty="0" err="1" smtClean="0"/>
              <a:t>first_function</a:t>
            </a:r>
            <a:r>
              <a:rPr lang="en-US" sz="1100" b="1" dirty="0" smtClean="0"/>
              <a:t>(void)</a:t>
            </a:r>
          </a:p>
          <a:p>
            <a:pPr>
              <a:buNone/>
            </a:pPr>
            <a:r>
              <a:rPr lang="en-US" sz="1100" b="1" dirty="0" smtClean="0"/>
              <a:t>15 {</a:t>
            </a:r>
          </a:p>
          <a:p>
            <a:pPr>
              <a:buNone/>
            </a:pPr>
            <a:r>
              <a:rPr lang="en-US" sz="1100" b="1" dirty="0" smtClean="0"/>
              <a:t>16 	</a:t>
            </a:r>
            <a:r>
              <a:rPr lang="en-US" sz="1100" b="1" dirty="0" err="1" smtClean="0"/>
              <a:t>int</a:t>
            </a:r>
            <a:r>
              <a:rPr lang="en-US" sz="1100" b="1" dirty="0" smtClean="0"/>
              <a:t> </a:t>
            </a:r>
            <a:r>
              <a:rPr lang="en-US" sz="1100" b="1" dirty="0" err="1" smtClean="0"/>
              <a:t>imidate</a:t>
            </a:r>
            <a:r>
              <a:rPr lang="en-US" sz="1100" b="1" dirty="0" smtClean="0"/>
              <a:t> = 3;</a:t>
            </a:r>
          </a:p>
          <a:p>
            <a:pPr>
              <a:buNone/>
            </a:pPr>
            <a:r>
              <a:rPr lang="en-US" sz="1100" b="1" dirty="0" smtClean="0"/>
              <a:t>17 	char broiled = 'c';</a:t>
            </a:r>
          </a:p>
          <a:p>
            <a:pPr>
              <a:buNone/>
            </a:pPr>
            <a:r>
              <a:rPr lang="en-US" sz="1100" b="1" dirty="0" smtClean="0"/>
              <a:t>18 	void *</a:t>
            </a:r>
            <a:r>
              <a:rPr lang="en-US" sz="1100" b="1" dirty="0" err="1" smtClean="0"/>
              <a:t>where_prohibited</a:t>
            </a:r>
            <a:r>
              <a:rPr lang="en-US" sz="1100" b="1" dirty="0" smtClean="0"/>
              <a:t> = NULL;</a:t>
            </a:r>
          </a:p>
          <a:p>
            <a:pPr>
              <a:buNone/>
            </a:pPr>
            <a:r>
              <a:rPr lang="en-US" sz="1100" b="1" dirty="0" smtClean="0"/>
              <a:t>19</a:t>
            </a:r>
          </a:p>
          <a:p>
            <a:pPr>
              <a:buNone/>
            </a:pPr>
            <a:r>
              <a:rPr lang="en-US" sz="1100" b="1" dirty="0" smtClean="0"/>
              <a:t>20 	</a:t>
            </a:r>
            <a:r>
              <a:rPr lang="en-US" sz="1100" b="1" dirty="0" err="1" smtClean="0"/>
              <a:t>second_function</a:t>
            </a:r>
            <a:r>
              <a:rPr lang="en-US" sz="1100" b="1" dirty="0" smtClean="0"/>
              <a:t>(</a:t>
            </a:r>
            <a:r>
              <a:rPr lang="en-US" sz="1100" b="1" dirty="0" err="1" smtClean="0"/>
              <a:t>imidate</a:t>
            </a:r>
            <a:r>
              <a:rPr lang="en-US" sz="1100" b="1" dirty="0" smtClean="0"/>
              <a:t>);</a:t>
            </a:r>
          </a:p>
          <a:p>
            <a:pPr>
              <a:buNone/>
            </a:pPr>
            <a:r>
              <a:rPr lang="en-US" sz="1100" b="1" dirty="0" smtClean="0"/>
              <a:t>21 	</a:t>
            </a:r>
            <a:r>
              <a:rPr lang="en-US" sz="1100" b="1" dirty="0" err="1" smtClean="0"/>
              <a:t>imidate</a:t>
            </a:r>
            <a:r>
              <a:rPr lang="en-US" sz="1100" b="1" dirty="0" smtClean="0"/>
              <a:t> = 10;</a:t>
            </a:r>
          </a:p>
          <a:p>
            <a:pPr>
              <a:buNone/>
            </a:pPr>
            <a:r>
              <a:rPr lang="en-US" sz="1100" b="1" dirty="0" smtClean="0"/>
              <a:t>22 }</a:t>
            </a:r>
          </a:p>
          <a:p>
            <a:pPr>
              <a:buNone/>
            </a:pPr>
            <a:r>
              <a:rPr lang="en-US" sz="1100" b="1" dirty="0" smtClean="0"/>
              <a:t>23 void </a:t>
            </a:r>
            <a:r>
              <a:rPr lang="en-US" sz="1100" b="1" dirty="0" err="1" smtClean="0"/>
              <a:t>second_function</a:t>
            </a:r>
            <a:r>
              <a:rPr lang="en-US" sz="1100" b="1" dirty="0" smtClean="0"/>
              <a:t>(</a:t>
            </a:r>
            <a:r>
              <a:rPr lang="en-US" sz="1100" b="1" dirty="0" err="1" smtClean="0"/>
              <a:t>int</a:t>
            </a:r>
            <a:r>
              <a:rPr lang="en-US" sz="1100" b="1" dirty="0" smtClean="0"/>
              <a:t> a)</a:t>
            </a:r>
          </a:p>
          <a:p>
            <a:pPr>
              <a:buNone/>
            </a:pPr>
            <a:r>
              <a:rPr lang="en-US" sz="1100" b="1" dirty="0" smtClean="0"/>
              <a:t>24 {</a:t>
            </a:r>
          </a:p>
          <a:p>
            <a:pPr>
              <a:buNone/>
            </a:pPr>
            <a:r>
              <a:rPr lang="en-US" sz="1100" b="1" dirty="0" smtClean="0"/>
              <a:t>25 	</a:t>
            </a:r>
            <a:r>
              <a:rPr lang="en-US" sz="1100" b="1" dirty="0" err="1" smtClean="0"/>
              <a:t>int</a:t>
            </a:r>
            <a:r>
              <a:rPr lang="en-US" sz="1100" b="1" dirty="0" smtClean="0"/>
              <a:t> b = a;</a:t>
            </a:r>
          </a:p>
          <a:p>
            <a:pPr>
              <a:buNone/>
            </a:pPr>
            <a:r>
              <a:rPr lang="en-US" sz="1100" b="1" dirty="0" smtClean="0"/>
              <a:t>25 }</a:t>
            </a:r>
            <a:endParaRPr lang="en-US" sz="1100" dirty="0" smtClean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0" y="6586538"/>
            <a:ext cx="9906000" cy="293687"/>
          </a:xfrm>
        </p:spPr>
        <p:txBody>
          <a:bodyPr/>
          <a:lstStyle/>
          <a:p>
            <a:pPr defTabSz="958850"/>
            <a:r>
              <a:rPr lang="en-US" sz="1400" dirty="0"/>
              <a:t>Tuning and Optimization of HPC </a:t>
            </a:r>
            <a:r>
              <a:rPr lang="en-US" sz="1400" dirty="0" smtClean="0"/>
              <a:t>Application</a:t>
            </a:r>
            <a:r>
              <a:rPr lang="en-US" dirty="0" smtClean="0"/>
              <a:t> </a:t>
            </a:r>
            <a:r>
              <a:rPr lang="en-US" dirty="0"/>
              <a:t>– </a:t>
            </a:r>
            <a:r>
              <a:rPr lang="en-US" dirty="0" smtClean="0"/>
              <a:t>Institute of Physics Belgrade 01-06-2012</a:t>
            </a:r>
            <a:r>
              <a:rPr lang="en-US" dirty="0"/>
              <a:t>			</a:t>
            </a:r>
            <a:fld id="{A8D006C7-9E67-409C-BCD6-DF868965AE15}" type="slidenum">
              <a:rPr lang="el-GR"/>
              <a:pPr defTabSz="958850"/>
              <a:t>17</a:t>
            </a:fld>
            <a:endParaRPr lang="el-G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52297" y="1429556"/>
            <a:ext cx="2504103" cy="270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2297" y="1844536"/>
            <a:ext cx="2517449" cy="1010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52297" y="3006838"/>
            <a:ext cx="2517449" cy="1713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6354" y="4829575"/>
            <a:ext cx="2487635" cy="998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72588" y="5982381"/>
            <a:ext cx="2484280" cy="262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Inspecting variables (1)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/>
              <a:t>ptype</a:t>
            </a:r>
            <a:r>
              <a:rPr lang="en-US" b="1" dirty="0" smtClean="0"/>
              <a:t> </a:t>
            </a:r>
            <a:r>
              <a:rPr lang="en-US" dirty="0" smtClean="0"/>
              <a:t>– print the data type of a variable</a:t>
            </a:r>
          </a:p>
          <a:p>
            <a:pPr>
              <a:buNone/>
            </a:pPr>
            <a:r>
              <a:rPr lang="en-US" sz="2000" dirty="0" smtClean="0"/>
              <a:t>	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gdb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)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ptype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myvar</a:t>
            </a:r>
            <a:endParaRPr lang="en-US" sz="20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	type = double</a:t>
            </a:r>
          </a:p>
          <a:p>
            <a:r>
              <a:rPr lang="en-US" b="1" dirty="0" smtClean="0"/>
              <a:t>print </a:t>
            </a:r>
            <a:r>
              <a:rPr lang="en-US" dirty="0" smtClean="0"/>
              <a:t>– view the value of a variable</a:t>
            </a:r>
          </a:p>
          <a:p>
            <a:pPr>
              <a:buNone/>
            </a:pPr>
            <a:r>
              <a:rPr lang="en-US" sz="2000" dirty="0" smtClean="0"/>
              <a:t>	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gdb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) print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i</a:t>
            </a:r>
            <a:endParaRPr lang="en-US" sz="20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	$4 = -107</a:t>
            </a:r>
          </a:p>
          <a:p>
            <a:r>
              <a:rPr lang="en-US" dirty="0" smtClean="0"/>
              <a:t>Inspecting an array:</a:t>
            </a:r>
          </a:p>
          <a:p>
            <a:pPr>
              <a:buNone/>
            </a:pPr>
            <a:r>
              <a:rPr lang="en-US" sz="2000" dirty="0" smtClean="0"/>
              <a:t>	</a:t>
            </a:r>
          </a:p>
          <a:p>
            <a:pPr>
              <a:buNone/>
            </a:pPr>
            <a:r>
              <a:rPr lang="en-US" sz="2000" dirty="0" smtClean="0"/>
              <a:t>	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gdb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) p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myIntArray</a:t>
            </a:r>
            <a:endParaRPr lang="en-US" sz="20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	$46 = {0, 1, 2, 3, 4, 5}</a:t>
            </a:r>
          </a:p>
          <a:p>
            <a:pPr>
              <a:buNone/>
            </a:pP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	</a:t>
            </a:r>
          </a:p>
          <a:p>
            <a:pPr>
              <a:buNone/>
            </a:pP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	(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gdb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) p </a:t>
            </a:r>
            <a:r>
              <a:rPr lang="en-US" sz="2000" b="1" dirty="0" err="1" smtClean="0">
                <a:latin typeface="Courier New" pitchFamily="49" charset="0"/>
                <a:cs typeface="Courier New" pitchFamily="49" charset="0"/>
              </a:rPr>
              <a:t>myIntArray</a:t>
            </a: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[3]@7</a:t>
            </a:r>
          </a:p>
          <a:p>
            <a:pPr>
              <a:buNone/>
            </a:pPr>
            <a:r>
              <a:rPr lang="en-US" sz="2000" b="1" dirty="0" smtClean="0">
                <a:latin typeface="Courier New" pitchFamily="49" charset="0"/>
                <a:cs typeface="Courier New" pitchFamily="49" charset="0"/>
              </a:rPr>
              <a:t>	$54 = {3, 4, 5, 10, 1107293224, 1079199, -7051841}</a:t>
            </a:r>
          </a:p>
          <a:p>
            <a:endParaRPr lang="en-US" dirty="0" smtClean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0" y="6586538"/>
            <a:ext cx="9906000" cy="293687"/>
          </a:xfrm>
        </p:spPr>
        <p:txBody>
          <a:bodyPr/>
          <a:lstStyle/>
          <a:p>
            <a:pPr defTabSz="958850"/>
            <a:r>
              <a:rPr lang="en-US" sz="1400" dirty="0"/>
              <a:t>Tuning and Optimization of HPC </a:t>
            </a:r>
            <a:r>
              <a:rPr lang="en-US" sz="1400" dirty="0" smtClean="0"/>
              <a:t>Application</a:t>
            </a:r>
            <a:r>
              <a:rPr lang="en-US" dirty="0" smtClean="0"/>
              <a:t> </a:t>
            </a:r>
            <a:r>
              <a:rPr lang="en-US" dirty="0"/>
              <a:t>– </a:t>
            </a:r>
            <a:r>
              <a:rPr lang="en-US" dirty="0" smtClean="0"/>
              <a:t>Institute of Physics Belgrade 01-06-2012</a:t>
            </a:r>
            <a:r>
              <a:rPr lang="en-US" dirty="0"/>
              <a:t>			</a:t>
            </a:r>
            <a:fld id="{A8D006C7-9E67-409C-BCD6-DF868965AE15}" type="slidenum">
              <a:rPr lang="el-GR"/>
              <a:pPr defTabSz="958850"/>
              <a:t>18</a:t>
            </a:fld>
            <a:endParaRPr lang="el-G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Inspecting variables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Inspecting a structure: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gdb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) p 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myStruct</a:t>
            </a:r>
            <a:endParaRPr lang="en-US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	$2 = {name = 0x40014978 “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Petar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Petrovic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", 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EyeColour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 = 1}</a:t>
            </a:r>
          </a:p>
          <a:p>
            <a:pPr>
              <a:buNone/>
            </a:pP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	(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gdb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) print myStruct.name</a:t>
            </a:r>
          </a:p>
          <a:p>
            <a:pPr>
              <a:buNone/>
            </a:pP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	$6 = 0x40014978 “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Petar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Petrovic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“</a:t>
            </a:r>
          </a:p>
          <a:p>
            <a:r>
              <a:rPr lang="en-US" b="1" dirty="0" smtClean="0"/>
              <a:t>set </a:t>
            </a:r>
            <a:r>
              <a:rPr lang="en-US" dirty="0" smtClean="0"/>
              <a:t>- Changing variable value (must be in current context):</a:t>
            </a:r>
          </a:p>
          <a:p>
            <a:pPr>
              <a:buNone/>
            </a:pP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	(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gdb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) set 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myvariable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 = 10.0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All Fortran variables must be in lowercase</a:t>
            </a:r>
          </a:p>
          <a:p>
            <a:endParaRPr lang="en-US" dirty="0" smtClean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0" y="6586538"/>
            <a:ext cx="9906000" cy="293687"/>
          </a:xfrm>
        </p:spPr>
        <p:txBody>
          <a:bodyPr/>
          <a:lstStyle/>
          <a:p>
            <a:pPr defTabSz="958850"/>
            <a:r>
              <a:rPr lang="en-US" sz="1400" dirty="0"/>
              <a:t>Tuning and Optimization of HPC </a:t>
            </a:r>
            <a:r>
              <a:rPr lang="en-US" sz="1400" dirty="0" smtClean="0"/>
              <a:t>Application</a:t>
            </a:r>
            <a:r>
              <a:rPr lang="en-US" dirty="0" smtClean="0"/>
              <a:t> </a:t>
            </a:r>
            <a:r>
              <a:rPr lang="en-US" dirty="0"/>
              <a:t>– </a:t>
            </a:r>
            <a:r>
              <a:rPr lang="en-US" dirty="0" smtClean="0"/>
              <a:t>Institute of Physics Belgrade 01-06-2012</a:t>
            </a:r>
            <a:r>
              <a:rPr lang="en-US" dirty="0"/>
              <a:t>			</a:t>
            </a:r>
            <a:fld id="{A8D006C7-9E67-409C-BCD6-DF868965AE15}" type="slidenum">
              <a:rPr lang="el-GR"/>
              <a:pPr defTabSz="958850"/>
              <a:t>19</a:t>
            </a:fld>
            <a:endParaRPr lang="el-G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Debugging a Running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attach </a:t>
            </a:r>
            <a:r>
              <a:rPr lang="en-US" b="1" dirty="0" err="1" smtClean="0"/>
              <a:t>pid</a:t>
            </a:r>
            <a:r>
              <a:rPr lang="en-US" b="1" dirty="0" smtClean="0"/>
              <a:t> </a:t>
            </a:r>
            <a:r>
              <a:rPr lang="en-US" dirty="0" smtClean="0"/>
              <a:t>(from </a:t>
            </a:r>
            <a:r>
              <a:rPr lang="en-US" dirty="0" err="1" smtClean="0"/>
              <a:t>gdb</a:t>
            </a:r>
            <a:r>
              <a:rPr lang="en-US" dirty="0" smtClean="0"/>
              <a:t>)- attach to the running process with </a:t>
            </a:r>
            <a:r>
              <a:rPr lang="en-US" dirty="0" err="1" smtClean="0"/>
              <a:t>pid</a:t>
            </a:r>
            <a:r>
              <a:rPr lang="en-US" dirty="0" smtClean="0"/>
              <a:t>: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$ 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gdb</a:t>
            </a:r>
            <a:endParaRPr lang="en-US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	(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gdb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) attach 17399</a:t>
            </a:r>
          </a:p>
          <a:p>
            <a:pPr>
              <a:buNone/>
            </a:pP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	Attaching to process 17399….</a:t>
            </a:r>
          </a:p>
          <a:p>
            <a:r>
              <a:rPr lang="en-US" b="1" dirty="0" smtClean="0"/>
              <a:t>$ </a:t>
            </a:r>
            <a:r>
              <a:rPr lang="en-US" b="1" dirty="0" err="1" smtClean="0"/>
              <a:t>gdb</a:t>
            </a:r>
            <a:r>
              <a:rPr lang="en-US" b="1" dirty="0" smtClean="0"/>
              <a:t> program </a:t>
            </a:r>
            <a:r>
              <a:rPr lang="en-US" b="1" dirty="0" err="1" smtClean="0"/>
              <a:t>pid</a:t>
            </a:r>
            <a:r>
              <a:rPr lang="en-US" b="1" dirty="0" smtClean="0"/>
              <a:t> </a:t>
            </a:r>
            <a:r>
              <a:rPr lang="en-US" dirty="0" smtClean="0"/>
              <a:t>(outside </a:t>
            </a:r>
            <a:r>
              <a:rPr lang="en-US" dirty="0" err="1" smtClean="0"/>
              <a:t>gdb</a:t>
            </a:r>
            <a:r>
              <a:rPr lang="en-US" dirty="0" smtClean="0"/>
              <a:t>) –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Attaching to program: code/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running_process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/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someprocess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, process 17399</a:t>
            </a:r>
          </a:p>
          <a:p>
            <a:pPr>
              <a:buNone/>
            </a:pP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	0x410c64fb in 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nanosleep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 () from /lib/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tls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/libc.so.6</a:t>
            </a:r>
          </a:p>
          <a:p>
            <a:pPr>
              <a:buNone/>
            </a:pP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	(</a:t>
            </a:r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gdb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b="1" dirty="0" smtClean="0"/>
              <a:t>detach – </a:t>
            </a:r>
            <a:r>
              <a:rPr lang="en-US" dirty="0" smtClean="0"/>
              <a:t>detach from process</a:t>
            </a:r>
          </a:p>
          <a:p>
            <a:r>
              <a:rPr lang="en-US" dirty="0" smtClean="0"/>
              <a:t>Change variables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0" y="6586538"/>
            <a:ext cx="9906000" cy="293687"/>
          </a:xfrm>
        </p:spPr>
        <p:txBody>
          <a:bodyPr/>
          <a:lstStyle/>
          <a:p>
            <a:pPr defTabSz="958850"/>
            <a:r>
              <a:rPr lang="en-US" sz="1400" dirty="0"/>
              <a:t>Tuning and Optimization of HPC </a:t>
            </a:r>
            <a:r>
              <a:rPr lang="en-US" sz="1400" dirty="0" smtClean="0"/>
              <a:t>Application</a:t>
            </a:r>
            <a:r>
              <a:rPr lang="en-US" dirty="0" smtClean="0"/>
              <a:t> </a:t>
            </a:r>
            <a:r>
              <a:rPr lang="en-US" dirty="0"/>
              <a:t>– </a:t>
            </a:r>
            <a:r>
              <a:rPr lang="en-US" dirty="0" smtClean="0"/>
              <a:t>Institute of Physics Belgrade 01-06-2012</a:t>
            </a:r>
            <a:r>
              <a:rPr lang="en-US" dirty="0"/>
              <a:t>			</a:t>
            </a:r>
            <a:fld id="{A8D006C7-9E67-409C-BCD6-DF868965AE15}" type="slidenum">
              <a:rPr lang="el-GR"/>
              <a:pPr defTabSz="958850"/>
              <a:t>20</a:t>
            </a:fld>
            <a:endParaRPr lang="el-G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ddd</a:t>
            </a:r>
            <a:r>
              <a:rPr lang="en-US" dirty="0" smtClean="0"/>
              <a:t> - </a:t>
            </a:r>
            <a:r>
              <a:rPr lang="en-US" dirty="0" err="1" smtClean="0"/>
              <a:t>gdb</a:t>
            </a:r>
            <a:r>
              <a:rPr lang="en-US" dirty="0" smtClean="0"/>
              <a:t> graphical frontend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0" y="6586538"/>
            <a:ext cx="9906000" cy="293687"/>
          </a:xfrm>
        </p:spPr>
        <p:txBody>
          <a:bodyPr/>
          <a:lstStyle/>
          <a:p>
            <a:pPr defTabSz="958850"/>
            <a:r>
              <a:rPr lang="en-US" sz="1400" dirty="0"/>
              <a:t>Tuning and Optimization of HPC </a:t>
            </a:r>
            <a:r>
              <a:rPr lang="en-US" sz="1400" dirty="0" smtClean="0"/>
              <a:t>Application</a:t>
            </a:r>
            <a:r>
              <a:rPr lang="en-US" dirty="0" smtClean="0"/>
              <a:t> </a:t>
            </a:r>
            <a:r>
              <a:rPr lang="en-US" dirty="0"/>
              <a:t>– </a:t>
            </a:r>
            <a:r>
              <a:rPr lang="en-US" dirty="0" smtClean="0"/>
              <a:t>Institute of Physics Belgrade 01-06-2012</a:t>
            </a:r>
            <a:r>
              <a:rPr lang="en-US" dirty="0"/>
              <a:t>			</a:t>
            </a:r>
            <a:fld id="{A8D006C7-9E67-409C-BCD6-DF868965AE15}" type="slidenum">
              <a:rPr lang="el-GR"/>
              <a:pPr defTabSz="958850"/>
              <a:t>21</a:t>
            </a:fld>
            <a:endParaRPr lang="el-GR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0145" y="1506829"/>
            <a:ext cx="5335207" cy="4843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References</a:t>
            </a:r>
            <a:endParaRPr lang="en-US" sz="44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>
              <a:hlinkClick r:id="rId2"/>
            </a:endParaRPr>
          </a:p>
          <a:p>
            <a:r>
              <a:rPr lang="en-US" dirty="0" smtClean="0">
                <a:hlinkClick r:id="rId2"/>
              </a:rPr>
              <a:t>http://www.gnu.org/software/gdb/</a:t>
            </a:r>
            <a:endParaRPr lang="en-US" dirty="0" smtClean="0"/>
          </a:p>
          <a:p>
            <a:endParaRPr lang="en-US" dirty="0" smtClean="0">
              <a:hlinkClick r:id="rId3"/>
            </a:endParaRPr>
          </a:p>
          <a:p>
            <a:r>
              <a:rPr lang="en-US" dirty="0" smtClean="0">
                <a:hlinkClick r:id="rId3"/>
              </a:rPr>
              <a:t>http://www.dirac.org/linux/gdb/</a:t>
            </a:r>
            <a:endParaRPr lang="en-US" dirty="0" smtClean="0"/>
          </a:p>
          <a:p>
            <a:endParaRPr lang="en-US" dirty="0" smtClean="0">
              <a:hlinkClick r:id="rId4"/>
            </a:endParaRPr>
          </a:p>
          <a:p>
            <a:r>
              <a:rPr lang="en-US" dirty="0" smtClean="0">
                <a:hlinkClick r:id="rId4"/>
              </a:rPr>
              <a:t>http://www.delorie.com/gnu/docs/gdb/gdb_toc.html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0" y="6586538"/>
            <a:ext cx="9906000" cy="293687"/>
          </a:xfrm>
        </p:spPr>
        <p:txBody>
          <a:bodyPr/>
          <a:lstStyle/>
          <a:p>
            <a:pPr defTabSz="958850"/>
            <a:r>
              <a:rPr lang="en-US" sz="1400" dirty="0"/>
              <a:t>Tuning and Optimization of HPC </a:t>
            </a:r>
            <a:r>
              <a:rPr lang="en-US" sz="1400" dirty="0" smtClean="0"/>
              <a:t>Application</a:t>
            </a:r>
            <a:r>
              <a:rPr lang="en-US" dirty="0" smtClean="0"/>
              <a:t> </a:t>
            </a:r>
            <a:r>
              <a:rPr lang="en-US" dirty="0"/>
              <a:t>– </a:t>
            </a:r>
            <a:r>
              <a:rPr lang="en-US" dirty="0" smtClean="0"/>
              <a:t>Institute of Physics Belgrade 01-06-2012</a:t>
            </a:r>
            <a:r>
              <a:rPr lang="en-US" dirty="0"/>
              <a:t>			</a:t>
            </a:r>
            <a:fld id="{A8D006C7-9E67-409C-BCD6-DF868965AE15}" type="slidenum">
              <a:rPr lang="el-GR"/>
              <a:pPr defTabSz="958850"/>
              <a:t>22</a:t>
            </a:fld>
            <a:endParaRPr lang="el-GR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SEEGRID-ppt-template">
  <a:themeElements>
    <a:clrScheme name="HP-SEE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A54A94"/>
      </a:accent1>
      <a:accent2>
        <a:srgbClr val="103152"/>
      </a:accent2>
      <a:accent3>
        <a:srgbClr val="FFFFFF"/>
      </a:accent3>
      <a:accent4>
        <a:srgbClr val="00B050"/>
      </a:accent4>
      <a:accent5>
        <a:srgbClr val="42ADC5"/>
      </a:accent5>
      <a:accent6>
        <a:srgbClr val="FF0000"/>
      </a:accent6>
      <a:hlink>
        <a:srgbClr val="0070C0"/>
      </a:hlink>
      <a:folHlink>
        <a:srgbClr val="5297DD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5885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5885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SEEGRID-ppt-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SEEGRID-ppt-template</Template>
  <TotalTime>356</TotalTime>
  <Words>1253</Words>
  <Application>Microsoft Macintosh PowerPoint</Application>
  <PresentationFormat>A4 Paper (210x297 mm)</PresentationFormat>
  <Paragraphs>246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SEEGRID-ppt-template</vt:lpstr>
      <vt:lpstr>Debugging with GDB</vt:lpstr>
      <vt:lpstr>Debug or not?</vt:lpstr>
      <vt:lpstr>printf() or debugger?</vt:lpstr>
      <vt:lpstr>What is GDB?</vt:lpstr>
      <vt:lpstr>GDB features</vt:lpstr>
      <vt:lpstr>Basic usage: compiling</vt:lpstr>
      <vt:lpstr>Basic usage: loading</vt:lpstr>
      <vt:lpstr>Basic usage: run and list</vt:lpstr>
      <vt:lpstr>Basic usage: commands</vt:lpstr>
      <vt:lpstr>Breakpoints, Watchpoints and Catchpoints</vt:lpstr>
      <vt:lpstr>Watchpoints</vt:lpstr>
      <vt:lpstr>Catchpoints</vt:lpstr>
      <vt:lpstr>Setting breakpoints</vt:lpstr>
      <vt:lpstr>Removing breakpoints</vt:lpstr>
      <vt:lpstr>Navigating through the program</vt:lpstr>
      <vt:lpstr>Examining the stack (1)</vt:lpstr>
      <vt:lpstr>Examining the stack (2)</vt:lpstr>
      <vt:lpstr>Inspecting variables (1)</vt:lpstr>
      <vt:lpstr>Inspecting variables (2)</vt:lpstr>
      <vt:lpstr>Debugging a Running Process</vt:lpstr>
      <vt:lpstr>ddd - gdb graphical frontend</vt:lpstr>
      <vt:lpstr>References</vt:lpstr>
    </vt:vector>
  </TitlesOfParts>
  <Manager/>
  <Company>Institute of Physics Belgrade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subject/>
  <dc:creator>Dusan Vduragovic</dc:creator>
  <cp:keywords/>
  <dc:description/>
  <cp:lastModifiedBy>Dusan Vudragovic</cp:lastModifiedBy>
  <cp:revision>89</cp:revision>
  <dcterms:created xsi:type="dcterms:W3CDTF">2004-04-29T08:03:52Z</dcterms:created>
  <dcterms:modified xsi:type="dcterms:W3CDTF">2012-05-31T20:20:58Z</dcterms:modified>
  <cp:category/>
</cp:coreProperties>
</file>