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Default Extension="gif" ContentType="image/gif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672" r:id="rId2"/>
  </p:sldMasterIdLst>
  <p:notesMasterIdLst>
    <p:notesMasterId r:id="rId48"/>
  </p:notesMasterIdLst>
  <p:sldIdLst>
    <p:sldId id="258" r:id="rId3"/>
    <p:sldId id="259" r:id="rId4"/>
    <p:sldId id="260" r:id="rId5"/>
    <p:sldId id="261" r:id="rId6"/>
    <p:sldId id="262" r:id="rId7"/>
    <p:sldId id="341" r:id="rId8"/>
    <p:sldId id="344" r:id="rId9"/>
    <p:sldId id="266" r:id="rId10"/>
    <p:sldId id="267" r:id="rId11"/>
    <p:sldId id="345" r:id="rId12"/>
    <p:sldId id="353" r:id="rId13"/>
    <p:sldId id="376" r:id="rId14"/>
    <p:sldId id="377" r:id="rId15"/>
    <p:sldId id="380" r:id="rId16"/>
    <p:sldId id="381" r:id="rId17"/>
    <p:sldId id="379" r:id="rId18"/>
    <p:sldId id="382" r:id="rId19"/>
    <p:sldId id="378" r:id="rId20"/>
    <p:sldId id="289" r:id="rId21"/>
    <p:sldId id="383" r:id="rId22"/>
    <p:sldId id="384" r:id="rId23"/>
    <p:sldId id="385" r:id="rId24"/>
    <p:sldId id="386" r:id="rId25"/>
    <p:sldId id="387" r:id="rId26"/>
    <p:sldId id="389" r:id="rId27"/>
    <p:sldId id="388" r:id="rId28"/>
    <p:sldId id="390" r:id="rId29"/>
    <p:sldId id="374" r:id="rId30"/>
    <p:sldId id="359" r:id="rId31"/>
    <p:sldId id="360" r:id="rId32"/>
    <p:sldId id="361" r:id="rId33"/>
    <p:sldId id="362" r:id="rId34"/>
    <p:sldId id="363" r:id="rId35"/>
    <p:sldId id="364" r:id="rId36"/>
    <p:sldId id="365" r:id="rId37"/>
    <p:sldId id="366" r:id="rId38"/>
    <p:sldId id="367" r:id="rId39"/>
    <p:sldId id="368" r:id="rId40"/>
    <p:sldId id="369" r:id="rId41"/>
    <p:sldId id="370" r:id="rId42"/>
    <p:sldId id="371" r:id="rId43"/>
    <p:sldId id="372" r:id="rId44"/>
    <p:sldId id="373" r:id="rId45"/>
    <p:sldId id="285" r:id="rId46"/>
    <p:sldId id="358" r:id="rId47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ergio Andreozzi" initials="" lastIdx="3" clrIdx="0"/>
  <p:cmAuthor id="1" name="Michel Drescher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00" autoAdjust="0"/>
    <p:restoredTop sz="76115" autoAdjust="0"/>
  </p:normalViewPr>
  <p:slideViewPr>
    <p:cSldViewPr>
      <p:cViewPr varScale="1">
        <p:scale>
          <a:sx n="69" d="100"/>
          <a:sy n="69" d="100"/>
        </p:scale>
        <p:origin x="-18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F99C0BA9-8270-461C-BA30-E325EBD4642F}" type="datetimeFigureOut">
              <a:rPr lang="en-US"/>
              <a:pPr>
                <a:defRPr/>
              </a:pPr>
              <a:t>6/20/2012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B86FC97E-D4CA-4D5D-8F3D-BA3B2C5981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9969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804763" indent="-30952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38098" indent="-24762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733337" indent="-24762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228576" indent="-24762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2F30AF2-B3AC-4C0D-ACCB-2B4716911F41}" type="slidenum">
              <a:rPr lang="en-GB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GB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708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4630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7866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541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79DA6B-C73A-4F7C-9428-3FC8654FD414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87324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604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957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5461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1A3990A-3D53-48D0-B6E9-8EAE4ED2FFB0}" type="slidenum">
              <a:rPr lang="en-GB" sz="1300"/>
              <a:pPr eaLnBrk="1" hangingPunct="1"/>
              <a:t>10</a:t>
            </a:fld>
            <a:endParaRPr lang="en-GB" sz="13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65235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37655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37655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51413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77664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6116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179"/>
          <a:stretch/>
        </p:blipFill>
        <p:spPr bwMode="auto">
          <a:xfrm>
            <a:off x="0" y="1043869"/>
            <a:ext cx="1447800" cy="5436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>
              <a:latin typeface="Calibri" pitchFamily="34" charset="0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551613" y="503238"/>
            <a:ext cx="266382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3200" b="1" u="none">
                <a:solidFill>
                  <a:srgbClr val="FFFFFF"/>
                </a:solidFill>
                <a:ea typeface="SimSun" pitchFamily="2" charset="-122"/>
              </a:rPr>
              <a:t>EGI-InSPIRE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713413"/>
            <a:ext cx="78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640388"/>
            <a:ext cx="14478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" name="Rectangle 17"/>
          <p:cNvSpPr>
            <a:spLocks noChangeArrowheads="1"/>
          </p:cNvSpPr>
          <p:nvPr userDrawn="1"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www.egi.eu</a:t>
            </a:r>
          </a:p>
        </p:txBody>
      </p:sp>
      <p:sp>
        <p:nvSpPr>
          <p:cNvPr id="15" name="Rectangle 18"/>
          <p:cNvSpPr>
            <a:spLocks noChangeArrowheads="1"/>
          </p:cNvSpPr>
          <p:nvPr userDrawn="1"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EGI-InSPIRE RI-261323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619672" y="2130425"/>
            <a:ext cx="72008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267744" y="3886200"/>
            <a:ext cx="5832648" cy="13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21/06/2012</a:t>
            </a:r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2915816" y="6356350"/>
            <a:ext cx="3312368" cy="365125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8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975475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5715CC5-53A4-439F-A85F-0604235AB7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5171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12776"/>
            <a:ext cx="8075612" cy="4525963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21/06/2012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43808" y="6356350"/>
            <a:ext cx="3456384" cy="365125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EAE03-69BD-4C08-B18E-8C9F5694E6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2413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21/06/2012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3C9E4-42E2-402A-B0B1-17451789FE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0606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21/06/2012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BA7E-98DB-430E-AE39-8AE2A08777D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2729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pPr/>
              <a:t>20/06/2012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2144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pPr/>
              <a:t>20/06/2012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5801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pPr/>
              <a:t>20/06/2012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4874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pPr/>
              <a:t>20/06/2012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9012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pPr/>
              <a:t>20/06/2012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79212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pPr/>
              <a:t>20/06/2012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3474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pPr/>
              <a:t>20/06/2012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99796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pPr/>
              <a:t>20/06/2012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63139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pPr/>
              <a:t>20/06/2012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388395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pPr/>
              <a:t>20/06/2012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76039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pPr/>
              <a:t>20/06/2012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065870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53C9E4-42E2-402A-B0B1-17451789FE1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7763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gi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TopBar_1247width.gif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041257"/>
          </a:xfrm>
          <a:prstGeom prst="rect">
            <a:avLst/>
          </a:prstGeom>
        </p:spPr>
      </p:pic>
      <p:sp>
        <p:nvSpPr>
          <p:cNvPr id="1026" name="Text Box 2"/>
          <p:cNvSpPr txBox="1"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>
              <a:latin typeface="Calibri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2124075" y="115888"/>
            <a:ext cx="684053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1188" y="1600200"/>
            <a:ext cx="80756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913" y="63769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21/06/2012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15816" y="6356350"/>
            <a:ext cx="33123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992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2F56AE5-EB24-4633-A586-FC60E5A691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3" name="Rectangle 17"/>
          <p:cNvSpPr>
            <a:spLocks noChangeArrowheads="1"/>
          </p:cNvSpPr>
          <p:nvPr userDrawn="1"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www.egi.eu</a:t>
            </a:r>
          </a:p>
        </p:txBody>
      </p:sp>
      <p:sp>
        <p:nvSpPr>
          <p:cNvPr id="1034" name="Rectangle 18"/>
          <p:cNvSpPr>
            <a:spLocks noChangeArrowheads="1"/>
          </p:cNvSpPr>
          <p:nvPr userDrawn="1"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 dirty="0">
                <a:solidFill>
                  <a:srgbClr val="FFFFFF"/>
                </a:solidFill>
                <a:ea typeface="SimSun" pitchFamily="2" charset="-122"/>
              </a:rPr>
              <a:t>EGI-</a:t>
            </a:r>
            <a:r>
              <a:rPr lang="en-US" sz="1200" dirty="0" err="1">
                <a:solidFill>
                  <a:srgbClr val="FFFFFF"/>
                </a:solidFill>
                <a:ea typeface="SimSun" pitchFamily="2" charset="-122"/>
              </a:rPr>
              <a:t>InSPIRE</a:t>
            </a:r>
            <a:r>
              <a:rPr lang="en-US" sz="1200" dirty="0">
                <a:solidFill>
                  <a:srgbClr val="FFFFFF"/>
                </a:solidFill>
                <a:ea typeface="SimSun" pitchFamily="2" charset="-122"/>
              </a:rPr>
              <a:t> RI-261323</a:t>
            </a:r>
          </a:p>
        </p:txBody>
      </p:sp>
    </p:spTree>
    <p:extLst>
      <p:ext uri="{BB962C8B-B14F-4D97-AF65-F5344CB8AC3E}">
        <p14:creationId xmlns:p14="http://schemas.microsoft.com/office/powerpoint/2010/main" xmlns="" val="990355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C2F7-7F6A-4E25-B40A-7E15BC683171}" type="datetimeFigureOut">
              <a:rPr lang="en-GB" smtClean="0"/>
              <a:pPr/>
              <a:t>20/06/2012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141F7-50E8-4C5B-BB8E-219A037B6D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94369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gi.eu/how-do-I/join_or_start_a_community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operations-portal.egi.eu/vo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://appdb.egi.eu/" TargetMode="External"/><Relationship Id="rId3" Type="http://schemas.openxmlformats.org/officeDocument/2006/relationships/hyperlink" Target="mailto:boro.jakimovski@finki.ukim.mk" TargetMode="External"/><Relationship Id="rId7" Type="http://schemas.openxmlformats.org/officeDocument/2006/relationships/hyperlink" Target="http://www.egi.eu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argi.marnet.net.mk/CA" TargetMode="External"/><Relationship Id="rId5" Type="http://schemas.openxmlformats.org/officeDocument/2006/relationships/hyperlink" Target="http://www.margi.ukim.mk/" TargetMode="External"/><Relationship Id="rId4" Type="http://schemas.openxmlformats.org/officeDocument/2006/relationships/hyperlink" Target="http://www.margi.marnet.net.m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e-Science using </a:t>
            </a:r>
            <a:r>
              <a:rPr lang="en-US" dirty="0" smtClean="0"/>
              <a:t>Grid infrastructure</a:t>
            </a:r>
            <a:endParaRPr lang="en-GB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Boro Jakimovski</a:t>
            </a:r>
            <a:endParaRPr lang="en-GB" dirty="0" smtClean="0"/>
          </a:p>
          <a:p>
            <a:pPr eaLnBrk="1" hangingPunct="1"/>
            <a:r>
              <a:rPr lang="en-GB" dirty="0" smtClean="0"/>
              <a:t>FINKI/UKIM</a:t>
            </a:r>
          </a:p>
        </p:txBody>
      </p:sp>
      <p:sp>
        <p:nvSpPr>
          <p:cNvPr id="3076" name="Date Placeholder 4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77" name="Footer Placeholder 5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  <p:sp>
        <p:nvSpPr>
          <p:cNvPr id="3078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574633-1977-4342-8111-E3D962A32562}" type="slidenum">
              <a:rPr lang="fi-FI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fi-FI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Abbreviations</a:t>
            </a:r>
          </a:p>
        </p:txBody>
      </p:sp>
      <p:sp>
        <p:nvSpPr>
          <p:cNvPr id="4099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GB" dirty="0" smtClean="0"/>
              <a:t>EGI: European Grid Infrastructure</a:t>
            </a:r>
            <a:endParaRPr lang="en-GB" dirty="0"/>
          </a:p>
          <a:p>
            <a:pPr eaLnBrk="1" hangingPunct="1"/>
            <a:r>
              <a:rPr lang="en-GB" dirty="0" smtClean="0"/>
              <a:t>EGI.eu: European Grid Initiative organisation</a:t>
            </a:r>
          </a:p>
          <a:p>
            <a:r>
              <a:rPr lang="en-GB" dirty="0"/>
              <a:t>EIRO: European International Research Organisation</a:t>
            </a:r>
          </a:p>
          <a:p>
            <a:r>
              <a:rPr lang="en-GB" dirty="0"/>
              <a:t>ESFRI: European Strategy Forum on Research Infrastructures</a:t>
            </a:r>
          </a:p>
          <a:p>
            <a:r>
              <a:rPr lang="en-GB" dirty="0"/>
              <a:t>HUC: Heavy User Community</a:t>
            </a:r>
          </a:p>
          <a:p>
            <a:pPr eaLnBrk="1" hangingPunct="1"/>
            <a:r>
              <a:rPr lang="en-GB" dirty="0" smtClean="0"/>
              <a:t>NGI: National Grid Infrastructure/Initiative</a:t>
            </a:r>
          </a:p>
          <a:p>
            <a:r>
              <a:rPr lang="en-GB" dirty="0"/>
              <a:t>RP: Resource infrastructure </a:t>
            </a:r>
            <a:r>
              <a:rPr lang="en-GB" dirty="0" smtClean="0"/>
              <a:t>Provider</a:t>
            </a:r>
          </a:p>
          <a:p>
            <a:r>
              <a:rPr lang="en-GB" dirty="0"/>
              <a:t>SSC: Specialised Support Centre</a:t>
            </a:r>
          </a:p>
          <a:p>
            <a:r>
              <a:rPr lang="en-GB" dirty="0" smtClean="0"/>
              <a:t>UMD: Unified Middleware Distribution</a:t>
            </a:r>
          </a:p>
          <a:p>
            <a:r>
              <a:rPr lang="en-GB" dirty="0" smtClean="0"/>
              <a:t>VO</a:t>
            </a:r>
            <a:r>
              <a:rPr lang="en-GB" dirty="0"/>
              <a:t>: Virtual Organisation</a:t>
            </a:r>
          </a:p>
          <a:p>
            <a:pPr eaLnBrk="1" hangingPunct="1"/>
            <a:r>
              <a:rPr lang="en-GB" dirty="0" smtClean="0"/>
              <a:t>VRC: Virtual Research Community</a:t>
            </a:r>
          </a:p>
          <a:p>
            <a:pPr eaLnBrk="1" hangingPunct="1"/>
            <a:endParaRPr lang="en-GB" dirty="0" smtClean="0"/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857DC5-EDEF-4B80-9D9F-B94B40C20C82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Why build a European Grid Infrastructure?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12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C29EEE3-5160-4C6C-A435-CC4EE8A546B8}" type="slidenum">
              <a:rPr lang="fi-FI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i-FI" dirty="0" smtClean="0">
              <a:solidFill>
                <a:schemeClr val="bg1"/>
              </a:solidFill>
            </a:endParaRP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Infrastructure (Wikipedia)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 eaLnBrk="1" hangingPunct="1">
              <a:buFont typeface="Arial" pitchFamily="34" charset="0"/>
              <a:buNone/>
            </a:pPr>
            <a:r>
              <a:rPr lang="en-GB" dirty="0" smtClean="0"/>
              <a:t>Infrastructure is the basic physical and organisational structures needed for the operation of a society or enterprise, or the services and facilities necessary for an economy to function</a:t>
            </a:r>
          </a:p>
          <a:p>
            <a:pPr marL="0" indent="0" algn="ctr" eaLnBrk="1" hangingPunct="1">
              <a:buFont typeface="Arial" pitchFamily="34" charset="0"/>
              <a:buNone/>
            </a:pPr>
            <a:endParaRPr lang="en-GB" dirty="0"/>
          </a:p>
          <a:p>
            <a:pPr marL="0" indent="0" algn="ctr" eaLnBrk="1" hangingPunct="1">
              <a:buFont typeface="Arial" pitchFamily="34" charset="0"/>
              <a:buNone/>
            </a:pPr>
            <a:r>
              <a:rPr lang="en-GB" dirty="0" smtClean="0"/>
              <a:t>EGI provides a service infrastructure that exposes and helps coordinate a resource infrastructure</a:t>
            </a:r>
          </a:p>
        </p:txBody>
      </p:sp>
      <p:sp>
        <p:nvSpPr>
          <p:cNvPr id="615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32ED949-20FF-4B43-A31E-A2CDE4B5E171}" type="slidenum">
              <a:rPr lang="en-GB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9756" y="3645024"/>
            <a:ext cx="8542421" cy="52322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2800" dirty="0"/>
              <a:t>The Enterprise is the European Research Area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is a Grid?</a:t>
            </a:r>
          </a:p>
        </p:txBody>
      </p:sp>
      <p:sp>
        <p:nvSpPr>
          <p:cNvPr id="7171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GB" smtClean="0"/>
              <a:t>A grid consists of distributed resources controlled by separate organisations that be systematically used securely by users external to that organisation</a:t>
            </a:r>
          </a:p>
          <a:p>
            <a:pPr eaLnBrk="1" hangingPunct="1"/>
            <a:r>
              <a:rPr lang="en-GB" smtClean="0"/>
              <a:t>Resources can include:</a:t>
            </a:r>
          </a:p>
          <a:p>
            <a:pPr lvl="1" eaLnBrk="1" hangingPunct="1"/>
            <a:r>
              <a:rPr lang="en-GB" smtClean="0"/>
              <a:t>Commodity or HPC clusters</a:t>
            </a:r>
          </a:p>
          <a:p>
            <a:pPr lvl="1" eaLnBrk="1" hangingPunct="1"/>
            <a:r>
              <a:rPr lang="en-GB" smtClean="0"/>
              <a:t>Disk or tape storage</a:t>
            </a:r>
          </a:p>
          <a:p>
            <a:pPr lvl="1" eaLnBrk="1" hangingPunct="1"/>
            <a:r>
              <a:rPr lang="en-GB" smtClean="0"/>
              <a:t>Instruments</a:t>
            </a:r>
          </a:p>
          <a:p>
            <a:pPr lvl="1" eaLnBrk="1" hangingPunct="1"/>
            <a:r>
              <a:rPr lang="en-GB" smtClean="0"/>
              <a:t>Data Archives or Digital Libraries</a:t>
            </a:r>
          </a:p>
        </p:txBody>
      </p:sp>
      <p:sp>
        <p:nvSpPr>
          <p:cNvPr id="717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E5DED5-60B2-4585-A5A2-7E92A9DE0233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C21: Digital Research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6</a:t>
            </a:fld>
            <a:endParaRPr lang="en-GB">
              <a:solidFill>
                <a:prstClr val="white"/>
              </a:solidFill>
            </a:endParaRPr>
          </a:p>
        </p:txBody>
      </p:sp>
      <p:pic>
        <p:nvPicPr>
          <p:cNvPr id="6147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835" y="1157287"/>
            <a:ext cx="3094037" cy="227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1181" y="1081212"/>
            <a:ext cx="4105275" cy="256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502"/>
          <a:stretch/>
        </p:blipFill>
        <p:spPr bwMode="auto">
          <a:xfrm>
            <a:off x="2778026" y="3672775"/>
            <a:ext cx="2226022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3823240"/>
            <a:ext cx="2448272" cy="244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593252"/>
            <a:ext cx="4032448" cy="270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483768" y="2873172"/>
            <a:ext cx="4499992" cy="1440160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prstClr val="white"/>
                </a:solidFill>
              </a:rPr>
              <a:t>Extracting Knowledge from the Data Deluge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19642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17" t="-1134"/>
          <a:stretch/>
        </p:blipFill>
        <p:spPr bwMode="auto">
          <a:xfrm>
            <a:off x="0" y="1066800"/>
            <a:ext cx="4355976" cy="4338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Digital Agenda for Europe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0067" y="1248580"/>
            <a:ext cx="4803933" cy="4525963"/>
          </a:xfrm>
        </p:spPr>
        <p:txBody>
          <a:bodyPr/>
          <a:lstStyle/>
          <a:p>
            <a:r>
              <a:rPr lang="en-GB" dirty="0" smtClean="0"/>
              <a:t>Borderless Services</a:t>
            </a:r>
          </a:p>
          <a:p>
            <a:r>
              <a:rPr lang="en-GB" dirty="0" smtClean="0"/>
              <a:t>Interoperability</a:t>
            </a:r>
          </a:p>
          <a:p>
            <a:r>
              <a:rPr lang="en-GB" dirty="0" smtClean="0"/>
              <a:t>Supporting Innovation</a:t>
            </a:r>
          </a:p>
          <a:p>
            <a:pPr marL="0" indent="0" algn="ctr">
              <a:buNone/>
            </a:pPr>
            <a:endParaRPr lang="en-GB" dirty="0" smtClean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55576" y="5405211"/>
            <a:ext cx="2813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Digital Agenda for Europe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707904" y="5085184"/>
            <a:ext cx="5436096" cy="1152128"/>
          </a:xfrm>
          <a:prstGeom prst="rect">
            <a:avLst/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GB" sz="2400" dirty="0" smtClean="0"/>
              <a:t>“Europe </a:t>
            </a:r>
            <a:r>
              <a:rPr lang="en-GB" sz="2400" dirty="0"/>
              <a:t>should also build its innovative advantage in key areas through reinforced e-Infrastructures (i.e. GEANT &amp; </a:t>
            </a:r>
            <a:r>
              <a:rPr lang="en-GB" sz="2400" dirty="0" smtClean="0"/>
              <a:t>EGI)”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921489" y="3259306"/>
            <a:ext cx="34563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remove barriers to the free movement of </a:t>
            </a:r>
            <a:r>
              <a:rPr lang="en-GB" sz="2800" dirty="0" smtClean="0">
                <a:solidFill>
                  <a:srgbClr val="FF0000"/>
                </a:solidFill>
              </a:rPr>
              <a:t>knowledge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107711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78" name="Straight Connector 21"/>
          <p:cNvCxnSpPr>
            <a:cxnSpLocks noChangeShapeType="1"/>
          </p:cNvCxnSpPr>
          <p:nvPr/>
        </p:nvCxnSpPr>
        <p:spPr bwMode="auto">
          <a:xfrm rot="16200000" flipH="1">
            <a:off x="2350294" y="3983831"/>
            <a:ext cx="4292600" cy="14288"/>
          </a:xfrm>
          <a:prstGeom prst="line">
            <a:avLst/>
          </a:prstGeom>
          <a:noFill/>
          <a:ln w="635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38" y="-214313"/>
            <a:ext cx="9043987" cy="277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Box 5"/>
          <p:cNvSpPr txBox="1">
            <a:spLocks noChangeArrowheads="1"/>
          </p:cNvSpPr>
          <p:nvPr/>
        </p:nvSpPr>
        <p:spPr bwMode="auto">
          <a:xfrm>
            <a:off x="1928813" y="127000"/>
            <a:ext cx="5141912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 sz="6000" b="1">
                <a:solidFill>
                  <a:srgbClr val="FFFFFF"/>
                </a:solidFill>
              </a:rPr>
              <a:t>EGI</a:t>
            </a:r>
          </a:p>
          <a:p>
            <a:pPr algn="ctr" eaLnBrk="1" hangingPunct="1"/>
            <a:r>
              <a:rPr lang="en-GB" sz="6000" b="1">
                <a:solidFill>
                  <a:srgbClr val="FFFFFF"/>
                </a:solidFill>
              </a:rPr>
              <a:t>Collaboration</a:t>
            </a:r>
          </a:p>
        </p:txBody>
      </p:sp>
      <p:sp>
        <p:nvSpPr>
          <p:cNvPr id="11268" name="Can 8"/>
          <p:cNvSpPr>
            <a:spLocks noChangeArrowheads="1"/>
          </p:cNvSpPr>
          <p:nvPr/>
        </p:nvSpPr>
        <p:spPr bwMode="auto">
          <a:xfrm>
            <a:off x="331788" y="2688383"/>
            <a:ext cx="928687" cy="3563143"/>
          </a:xfrm>
          <a:prstGeom prst="can">
            <a:avLst>
              <a:gd name="adj" fmla="val 11271"/>
            </a:avLst>
          </a:prstGeom>
          <a:solidFill>
            <a:srgbClr val="FFFF0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r>
              <a:rPr lang="en-GB" b="1" dirty="0" smtClean="0">
                <a:solidFill>
                  <a:srgbClr val="000000"/>
                </a:solidFill>
              </a:rPr>
              <a:t>N</a:t>
            </a:r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G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I</a:t>
            </a:r>
          </a:p>
        </p:txBody>
      </p:sp>
      <p:sp>
        <p:nvSpPr>
          <p:cNvPr id="11269" name="Can 9"/>
          <p:cNvSpPr>
            <a:spLocks noChangeArrowheads="1"/>
          </p:cNvSpPr>
          <p:nvPr/>
        </p:nvSpPr>
        <p:spPr bwMode="auto">
          <a:xfrm>
            <a:off x="2714625" y="2688383"/>
            <a:ext cx="928688" cy="3563143"/>
          </a:xfrm>
          <a:prstGeom prst="can">
            <a:avLst>
              <a:gd name="adj" fmla="val 11266"/>
            </a:avLst>
          </a:prstGeom>
          <a:solidFill>
            <a:srgbClr val="FFFF0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 smtClean="0">
                <a:solidFill>
                  <a:srgbClr val="000000"/>
                </a:solidFill>
              </a:rPr>
              <a:t>N</a:t>
            </a:r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G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I</a:t>
            </a:r>
          </a:p>
        </p:txBody>
      </p:sp>
      <p:sp>
        <p:nvSpPr>
          <p:cNvPr id="11270" name="Can 10"/>
          <p:cNvSpPr>
            <a:spLocks noChangeArrowheads="1"/>
          </p:cNvSpPr>
          <p:nvPr/>
        </p:nvSpPr>
        <p:spPr bwMode="auto">
          <a:xfrm>
            <a:off x="7715250" y="3608338"/>
            <a:ext cx="928688" cy="2643188"/>
          </a:xfrm>
          <a:prstGeom prst="can">
            <a:avLst>
              <a:gd name="adj" fmla="val 11266"/>
            </a:avLst>
          </a:prstGeom>
          <a:solidFill>
            <a:srgbClr val="FFFF0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 smtClean="0">
                <a:solidFill>
                  <a:srgbClr val="000000"/>
                </a:solidFill>
              </a:rPr>
              <a:t>N</a:t>
            </a:r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G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I</a:t>
            </a:r>
          </a:p>
        </p:txBody>
      </p:sp>
      <p:sp>
        <p:nvSpPr>
          <p:cNvPr id="11271" name="Can 11"/>
          <p:cNvSpPr>
            <a:spLocks noChangeArrowheads="1"/>
          </p:cNvSpPr>
          <p:nvPr/>
        </p:nvSpPr>
        <p:spPr bwMode="auto">
          <a:xfrm>
            <a:off x="5149850" y="2688383"/>
            <a:ext cx="928688" cy="3563143"/>
          </a:xfrm>
          <a:prstGeom prst="can">
            <a:avLst>
              <a:gd name="adj" fmla="val 11272"/>
            </a:avLst>
          </a:prstGeom>
          <a:solidFill>
            <a:srgbClr val="FFFF0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 smtClean="0">
                <a:solidFill>
                  <a:srgbClr val="000000"/>
                </a:solidFill>
              </a:rPr>
              <a:t>N</a:t>
            </a:r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G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I</a:t>
            </a:r>
          </a:p>
        </p:txBody>
      </p:sp>
      <p:sp>
        <p:nvSpPr>
          <p:cNvPr id="11276" name="Can 17"/>
          <p:cNvSpPr>
            <a:spLocks noChangeArrowheads="1"/>
          </p:cNvSpPr>
          <p:nvPr/>
        </p:nvSpPr>
        <p:spPr bwMode="auto">
          <a:xfrm>
            <a:off x="6357938" y="2688383"/>
            <a:ext cx="857250" cy="3563143"/>
          </a:xfrm>
          <a:prstGeom prst="can">
            <a:avLst>
              <a:gd name="adj" fmla="val 11278"/>
            </a:avLst>
          </a:prstGeom>
          <a:gradFill rotWithShape="0">
            <a:gsLst>
              <a:gs pos="0">
                <a:srgbClr val="92D050"/>
              </a:gs>
              <a:gs pos="50000">
                <a:srgbClr val="92D050"/>
              </a:gs>
              <a:gs pos="100000">
                <a:srgbClr val="FFFF00"/>
              </a:gs>
            </a:gsLst>
            <a:lin ang="5400000"/>
          </a:gra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r>
              <a:rPr lang="en-GB" b="1" dirty="0" smtClean="0">
                <a:solidFill>
                  <a:srgbClr val="000000"/>
                </a:solidFill>
              </a:rPr>
              <a:t>E</a:t>
            </a:r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I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R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O</a:t>
            </a:r>
          </a:p>
        </p:txBody>
      </p:sp>
      <p:sp>
        <p:nvSpPr>
          <p:cNvPr id="11277" name="Can 18"/>
          <p:cNvSpPr>
            <a:spLocks noChangeArrowheads="1"/>
          </p:cNvSpPr>
          <p:nvPr/>
        </p:nvSpPr>
        <p:spPr bwMode="auto">
          <a:xfrm>
            <a:off x="1583610" y="3174951"/>
            <a:ext cx="857250" cy="3076576"/>
          </a:xfrm>
          <a:prstGeom prst="can">
            <a:avLst>
              <a:gd name="adj" fmla="val 11266"/>
            </a:avLst>
          </a:prstGeom>
          <a:gradFill rotWithShape="0">
            <a:gsLst>
              <a:gs pos="0">
                <a:srgbClr val="92D050"/>
              </a:gs>
              <a:gs pos="50000">
                <a:srgbClr val="92D050"/>
              </a:gs>
              <a:gs pos="100000">
                <a:srgbClr val="FFFF00"/>
              </a:gs>
            </a:gsLst>
            <a:lin ang="5400000"/>
          </a:gra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r>
              <a:rPr lang="en-GB" b="1" dirty="0" smtClean="0">
                <a:solidFill>
                  <a:srgbClr val="000000"/>
                </a:solidFill>
              </a:rPr>
              <a:t>E</a:t>
            </a:r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I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R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O</a:t>
            </a:r>
          </a:p>
        </p:txBody>
      </p:sp>
      <p:sp>
        <p:nvSpPr>
          <p:cNvPr id="11282" name="Can 7"/>
          <p:cNvSpPr>
            <a:spLocks noChangeArrowheads="1"/>
          </p:cNvSpPr>
          <p:nvPr/>
        </p:nvSpPr>
        <p:spPr bwMode="auto">
          <a:xfrm>
            <a:off x="3929063" y="5680026"/>
            <a:ext cx="1104900" cy="571500"/>
          </a:xfrm>
          <a:prstGeom prst="can">
            <a:avLst>
              <a:gd name="adj" fmla="val 11269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b="1">
                <a:solidFill>
                  <a:srgbClr val="000000"/>
                </a:solidFill>
              </a:rPr>
              <a:t>EGI.eu</a:t>
            </a:r>
          </a:p>
        </p:txBody>
      </p:sp>
      <p:sp>
        <p:nvSpPr>
          <p:cNvPr id="1128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2A064B-8173-451B-9B74-E2452857A410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83610" y="3977874"/>
            <a:ext cx="5684957" cy="1035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NGI: National Grid Initiative</a:t>
            </a:r>
          </a:p>
          <a:p>
            <a:pPr algn="ctr"/>
            <a:r>
              <a:rPr lang="en-GB" dirty="0" smtClean="0"/>
              <a:t>EIRO: European Intergovernmental Research Organisation (e.g. CERN, EMBL, ESA, …)</a:t>
            </a:r>
            <a:endParaRPr lang="en-GB" dirty="0"/>
          </a:p>
        </p:txBody>
      </p:sp>
      <p:sp>
        <p:nvSpPr>
          <p:cNvPr id="11273" name="Can 14"/>
          <p:cNvSpPr>
            <a:spLocks noChangeArrowheads="1"/>
          </p:cNvSpPr>
          <p:nvPr/>
        </p:nvSpPr>
        <p:spPr bwMode="auto">
          <a:xfrm>
            <a:off x="6357939" y="3180855"/>
            <a:ext cx="2286000" cy="680193"/>
          </a:xfrm>
          <a:prstGeom prst="can">
            <a:avLst>
              <a:gd name="adj" fmla="val 11269"/>
            </a:avLst>
          </a:prstGeom>
          <a:solidFill>
            <a:srgbClr val="92D05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b="1" dirty="0">
                <a:solidFill>
                  <a:srgbClr val="000000"/>
                </a:solidFill>
              </a:rPr>
              <a:t>Research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Community</a:t>
            </a:r>
          </a:p>
        </p:txBody>
      </p:sp>
      <p:sp>
        <p:nvSpPr>
          <p:cNvPr id="11275" name="Can 16"/>
          <p:cNvSpPr>
            <a:spLocks noChangeArrowheads="1"/>
          </p:cNvSpPr>
          <p:nvPr/>
        </p:nvSpPr>
        <p:spPr bwMode="auto">
          <a:xfrm>
            <a:off x="179512" y="2363739"/>
            <a:ext cx="8464425" cy="649288"/>
          </a:xfrm>
          <a:prstGeom prst="can">
            <a:avLst>
              <a:gd name="adj" fmla="val 11269"/>
            </a:avLst>
          </a:prstGeom>
          <a:solidFill>
            <a:srgbClr val="92D05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b="1">
                <a:solidFill>
                  <a:srgbClr val="000000"/>
                </a:solidFill>
              </a:rPr>
              <a:t>Research</a:t>
            </a:r>
          </a:p>
          <a:p>
            <a:pPr algn="ctr"/>
            <a:r>
              <a:rPr lang="en-GB" b="1">
                <a:solidFill>
                  <a:srgbClr val="000000"/>
                </a:solidFill>
              </a:rPr>
              <a:t>Community</a:t>
            </a:r>
          </a:p>
        </p:txBody>
      </p:sp>
      <p:sp>
        <p:nvSpPr>
          <p:cNvPr id="11274" name="Can 15"/>
          <p:cNvSpPr>
            <a:spLocks noChangeArrowheads="1"/>
          </p:cNvSpPr>
          <p:nvPr/>
        </p:nvSpPr>
        <p:spPr bwMode="auto">
          <a:xfrm>
            <a:off x="1583611" y="3174950"/>
            <a:ext cx="4494928" cy="714375"/>
          </a:xfrm>
          <a:prstGeom prst="can">
            <a:avLst>
              <a:gd name="adj" fmla="val 11269"/>
            </a:avLst>
          </a:prstGeom>
          <a:solidFill>
            <a:srgbClr val="92D05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b="1" dirty="0">
                <a:solidFill>
                  <a:srgbClr val="000000"/>
                </a:solidFill>
              </a:rPr>
              <a:t>Research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Community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EGI.eu</a:t>
            </a:r>
          </a:p>
        </p:txBody>
      </p:sp>
      <p:sp>
        <p:nvSpPr>
          <p:cNvPr id="12291" name="Content Placeholder 4"/>
          <p:cNvSpPr>
            <a:spLocks noGrp="1"/>
          </p:cNvSpPr>
          <p:nvPr>
            <p:ph idx="1"/>
          </p:nvPr>
        </p:nvSpPr>
        <p:spPr>
          <a:xfrm>
            <a:off x="611188" y="1412776"/>
            <a:ext cx="8353300" cy="4525963"/>
          </a:xfrm>
        </p:spPr>
        <p:txBody>
          <a:bodyPr/>
          <a:lstStyle/>
          <a:p>
            <a:pPr eaLnBrk="1" hangingPunct="1"/>
            <a:r>
              <a:rPr lang="en-GB" dirty="0" smtClean="0"/>
              <a:t>Coordination for European Grid resources</a:t>
            </a:r>
          </a:p>
          <a:p>
            <a:pPr lvl="1" eaLnBrk="1" hangingPunct="1"/>
            <a:r>
              <a:rPr lang="en-GB" dirty="0" smtClean="0"/>
              <a:t>Established February 8th 2010</a:t>
            </a:r>
          </a:p>
          <a:p>
            <a:pPr lvl="1" eaLnBrk="1" hangingPunct="1"/>
            <a:r>
              <a:rPr lang="en-GB" dirty="0" smtClean="0"/>
              <a:t>Central policy &amp; services needed to run a grid</a:t>
            </a:r>
          </a:p>
          <a:p>
            <a:pPr lvl="1" eaLnBrk="1" hangingPunct="1"/>
            <a:r>
              <a:rPr lang="en-GB" dirty="0" smtClean="0"/>
              <a:t>Sustainable small coordinating organisation</a:t>
            </a:r>
          </a:p>
          <a:p>
            <a:pPr eaLnBrk="1" hangingPunct="1"/>
            <a:r>
              <a:rPr lang="en-GB" dirty="0" smtClean="0"/>
              <a:t>Based in Amsterdam</a:t>
            </a:r>
          </a:p>
          <a:p>
            <a:pPr lvl="1" eaLnBrk="1" hangingPunct="1"/>
            <a:r>
              <a:rPr lang="en-GB" dirty="0" smtClean="0"/>
              <a:t>Coordinating core (~20 people) in Amsterdam</a:t>
            </a:r>
          </a:p>
          <a:p>
            <a:pPr lvl="1" eaLnBrk="1" hangingPunct="1"/>
            <a:r>
              <a:rPr lang="en-GB" dirty="0" smtClean="0"/>
              <a:t>Technical services from partners (~20 people) </a:t>
            </a:r>
          </a:p>
        </p:txBody>
      </p:sp>
      <p:sp>
        <p:nvSpPr>
          <p:cNvPr id="12294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AFEE19D-AC68-44E0-A9F3-793CC42538E7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-11113" y="5770563"/>
            <a:ext cx="91551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lvl="1" algn="ctr" eaLnBrk="1" hangingPunct="1"/>
            <a:r>
              <a:rPr lang="en-GB" sz="2800" dirty="0"/>
              <a:t>EGI and </a:t>
            </a:r>
            <a:r>
              <a:rPr lang="en-GB" sz="2800" dirty="0" smtClean="0"/>
              <a:t>EGI.eu: Supported </a:t>
            </a:r>
            <a:r>
              <a:rPr lang="en-GB" sz="2800" dirty="0"/>
              <a:t>by </a:t>
            </a:r>
            <a:r>
              <a:rPr lang="en-GB" sz="2800" dirty="0" smtClean="0"/>
              <a:t>the EGI-</a:t>
            </a:r>
            <a:r>
              <a:rPr lang="en-GB" sz="2800" dirty="0" err="1" smtClean="0"/>
              <a:t>InSPIRE</a:t>
            </a:r>
            <a:r>
              <a:rPr lang="en-GB" sz="2800" dirty="0" smtClean="0"/>
              <a:t> </a:t>
            </a:r>
            <a:r>
              <a:rPr lang="en-GB" sz="2800" dirty="0"/>
              <a:t>project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E" dirty="0" smtClean="0"/>
              <a:t>EGI-</a:t>
            </a:r>
            <a:r>
              <a:rPr lang="en-IE" dirty="0" err="1" smtClean="0"/>
              <a:t>InSPIRE</a:t>
            </a:r>
            <a:r>
              <a:rPr lang="en-IE" dirty="0" smtClean="0"/>
              <a:t> Project</a:t>
            </a:r>
            <a:endParaRPr lang="en-GB" dirty="0" smtClean="0"/>
          </a:p>
        </p:txBody>
      </p:sp>
      <p:sp>
        <p:nvSpPr>
          <p:cNvPr id="921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GB" dirty="0" smtClean="0">
                <a:solidFill>
                  <a:srgbClr val="FF0000"/>
                </a:solidFill>
              </a:rPr>
              <a:t>   </a:t>
            </a:r>
            <a:r>
              <a:rPr lang="en-GB" sz="2400" dirty="0" smtClean="0">
                <a:solidFill>
                  <a:srgbClr val="FF0000"/>
                </a:solidFill>
              </a:rPr>
              <a:t>In</a:t>
            </a:r>
            <a:r>
              <a:rPr lang="en-GB" sz="2400" dirty="0" smtClean="0"/>
              <a:t>tegrated </a:t>
            </a:r>
            <a:r>
              <a:rPr lang="en-GB" sz="2400" dirty="0" smtClean="0">
                <a:solidFill>
                  <a:srgbClr val="FF0000"/>
                </a:solidFill>
              </a:rPr>
              <a:t>S</a:t>
            </a:r>
            <a:r>
              <a:rPr lang="en-GB" sz="2400" dirty="0" smtClean="0"/>
              <a:t>ustainable </a:t>
            </a:r>
            <a:r>
              <a:rPr lang="en-GB" sz="2400" dirty="0" smtClean="0">
                <a:solidFill>
                  <a:srgbClr val="FF0000"/>
                </a:solidFill>
              </a:rPr>
              <a:t>P</a:t>
            </a:r>
            <a:r>
              <a:rPr lang="en-GB" sz="2400" dirty="0" smtClean="0"/>
              <a:t>an-European </a:t>
            </a:r>
            <a:r>
              <a:rPr lang="en-GB" sz="2400" dirty="0" smtClean="0">
                <a:solidFill>
                  <a:srgbClr val="FF0000"/>
                </a:solidFill>
              </a:rPr>
              <a:t>I</a:t>
            </a:r>
            <a:r>
              <a:rPr lang="en-GB" sz="2400" dirty="0" smtClean="0"/>
              <a:t>nfrastructure for </a:t>
            </a:r>
            <a:r>
              <a:rPr lang="en-GB" sz="2400" dirty="0" smtClean="0">
                <a:solidFill>
                  <a:srgbClr val="FF0000"/>
                </a:solidFill>
              </a:rPr>
              <a:t>R</a:t>
            </a:r>
            <a:r>
              <a:rPr lang="en-GB" sz="2400" dirty="0" smtClean="0"/>
              <a:t>esearchers in </a:t>
            </a:r>
            <a:r>
              <a:rPr lang="en-GB" sz="2400" dirty="0" smtClean="0">
                <a:solidFill>
                  <a:srgbClr val="FF0000"/>
                </a:solidFill>
              </a:rPr>
              <a:t>E</a:t>
            </a:r>
            <a:r>
              <a:rPr lang="en-GB" sz="2400" dirty="0" smtClean="0"/>
              <a:t>urope</a:t>
            </a:r>
          </a:p>
          <a:p>
            <a:pPr algn="ctr" eaLnBrk="1" hangingPunct="1">
              <a:buFontTx/>
              <a:buNone/>
            </a:pPr>
            <a:endParaRPr lang="en-GB" sz="2400" dirty="0" smtClean="0"/>
          </a:p>
          <a:p>
            <a:pPr marL="0" indent="0" eaLnBrk="1" hangingPunct="1">
              <a:buNone/>
            </a:pPr>
            <a:r>
              <a:rPr lang="en-GB" sz="2400" dirty="0" smtClean="0"/>
              <a:t>A 4 year project with €25M EC </a:t>
            </a:r>
            <a:br>
              <a:rPr lang="en-GB" sz="2400" dirty="0" smtClean="0"/>
            </a:br>
            <a:r>
              <a:rPr lang="en-GB" sz="2400" dirty="0" smtClean="0"/>
              <a:t>contribution</a:t>
            </a:r>
          </a:p>
          <a:p>
            <a:pPr lvl="1" eaLnBrk="1" hangingPunct="1"/>
            <a:r>
              <a:rPr lang="en-GB" sz="2400" dirty="0" smtClean="0"/>
              <a:t>Project cost €72M</a:t>
            </a:r>
          </a:p>
          <a:p>
            <a:pPr lvl="1" eaLnBrk="1" hangingPunct="1"/>
            <a:r>
              <a:rPr lang="en-GB" sz="2400" dirty="0" smtClean="0"/>
              <a:t>Total Effort ~€330M</a:t>
            </a:r>
          </a:p>
          <a:p>
            <a:pPr lvl="1" eaLnBrk="1" hangingPunct="1"/>
            <a:r>
              <a:rPr lang="en-GB" sz="2400" dirty="0" smtClean="0"/>
              <a:t>Effort: 9261PMs</a:t>
            </a: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>
              <a:buFontTx/>
              <a:buNone/>
            </a:pPr>
            <a:endParaRPr lang="en-GB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98377-E93E-4F4D-B216-752D7869D54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9221" name="TextBox 7"/>
          <p:cNvSpPr txBox="1">
            <a:spLocks noChangeArrowheads="1"/>
          </p:cNvSpPr>
          <p:nvPr/>
        </p:nvSpPr>
        <p:spPr bwMode="auto">
          <a:xfrm>
            <a:off x="691922" y="5010654"/>
            <a:ext cx="3481388" cy="11382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66"/>
              </a:buClr>
            </a:pPr>
            <a:r>
              <a:rPr lang="en-GB" sz="2000" b="1" dirty="0">
                <a:solidFill>
                  <a:srgbClr val="333399"/>
                </a:solidFill>
                <a:latin typeface="Arial" charset="0"/>
              </a:rPr>
              <a:t>Project Partners </a:t>
            </a:r>
            <a:r>
              <a:rPr lang="en-GB" sz="2000" b="1" dirty="0" smtClean="0">
                <a:solidFill>
                  <a:srgbClr val="333399"/>
                </a:solidFill>
                <a:latin typeface="Arial" charset="0"/>
              </a:rPr>
              <a:t>(50)</a:t>
            </a:r>
            <a:endParaRPr lang="en-GB" sz="2000" b="1" dirty="0">
              <a:solidFill>
                <a:srgbClr val="333399"/>
              </a:solidFill>
              <a:latin typeface="Arial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GB" sz="2000" dirty="0">
                <a:solidFill>
                  <a:srgbClr val="333399"/>
                </a:solidFill>
                <a:latin typeface="Arial" charset="0"/>
              </a:rPr>
              <a:t> EGI.eu, </a:t>
            </a:r>
            <a:r>
              <a:rPr lang="en-GB" sz="2000" dirty="0" smtClean="0">
                <a:solidFill>
                  <a:srgbClr val="333399"/>
                </a:solidFill>
                <a:latin typeface="Arial" charset="0"/>
              </a:rPr>
              <a:t>38 </a:t>
            </a:r>
            <a:r>
              <a:rPr lang="en-GB" sz="2000" dirty="0">
                <a:solidFill>
                  <a:srgbClr val="333399"/>
                </a:solidFill>
                <a:latin typeface="Arial" charset="0"/>
              </a:rPr>
              <a:t>NGIs, 2 EIROs</a:t>
            </a:r>
          </a:p>
          <a:p>
            <a:pPr algn="ctr" eaLnBrk="1" hangingPunct="1">
              <a:spcBef>
                <a:spcPct val="20000"/>
              </a:spcBef>
            </a:pPr>
            <a:r>
              <a:rPr lang="en-GB" sz="2000" dirty="0">
                <a:solidFill>
                  <a:srgbClr val="333399"/>
                </a:solidFill>
                <a:latin typeface="Arial" charset="0"/>
              </a:rPr>
              <a:t> Asia Pacific </a:t>
            </a:r>
            <a:r>
              <a:rPr lang="en-GB" sz="2000" dirty="0" smtClean="0">
                <a:solidFill>
                  <a:srgbClr val="333399"/>
                </a:solidFill>
                <a:latin typeface="Arial" charset="0"/>
              </a:rPr>
              <a:t>(9 </a:t>
            </a:r>
            <a:r>
              <a:rPr lang="en-GB" sz="2000" dirty="0">
                <a:solidFill>
                  <a:srgbClr val="333399"/>
                </a:solidFill>
                <a:latin typeface="Arial" charset="0"/>
              </a:rPr>
              <a:t>partners)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44616" y="2591496"/>
            <a:ext cx="3456384" cy="3557396"/>
          </a:xfrm>
          <a:prstGeom prst="rect">
            <a:avLst/>
          </a:prstGeom>
          <a:effectLst>
            <a:outerShdw blurRad="88900" dist="889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367924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dirty="0" smtClean="0"/>
              <a:t>Project Objectives</a:t>
            </a:r>
          </a:p>
        </p:txBody>
      </p:sp>
      <p:sp>
        <p:nvSpPr>
          <p:cNvPr id="1536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/>
              <a:t>A</a:t>
            </a:r>
            <a:r>
              <a:rPr lang="en-GB" dirty="0" smtClean="0"/>
              <a:t> sustainable production infrastructure</a:t>
            </a:r>
          </a:p>
          <a:p>
            <a:pPr lvl="1" eaLnBrk="1" hangingPunct="1"/>
            <a:r>
              <a:rPr lang="en-GB" dirty="0" smtClean="0"/>
              <a:t>Resource providers in Europe and worldwide </a:t>
            </a:r>
          </a:p>
          <a:p>
            <a:pPr lvl="1" eaLnBrk="1" hangingPunct="1"/>
            <a:r>
              <a:rPr lang="en-GB" dirty="0" smtClean="0"/>
              <a:t>With new technologies as they mature</a:t>
            </a:r>
          </a:p>
          <a:p>
            <a:pPr eaLnBrk="1" hangingPunct="1"/>
            <a:r>
              <a:rPr lang="en-GB" dirty="0" smtClean="0"/>
              <a:t>Support structured international research</a:t>
            </a:r>
          </a:p>
          <a:p>
            <a:pPr lvl="1" eaLnBrk="1" hangingPunct="1"/>
            <a:r>
              <a:rPr lang="en-GB" dirty="0" smtClean="0"/>
              <a:t>Sustain current domain specific services </a:t>
            </a:r>
          </a:p>
          <a:p>
            <a:pPr lvl="1" eaLnBrk="1" hangingPunct="1"/>
            <a:r>
              <a:rPr lang="en-GB" dirty="0" smtClean="0"/>
              <a:t>Attract new user communities (e.g. ESFRI)</a:t>
            </a:r>
          </a:p>
        </p:txBody>
      </p:sp>
      <p:sp>
        <p:nvSpPr>
          <p:cNvPr id="1536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77D03E-5A3F-44E1-AF78-7263C5F63AAD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fi-FI">
              <a:solidFill>
                <a:schemeClr val="bg1"/>
              </a:solidFill>
            </a:endParaRP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89173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1" y="4437112"/>
            <a:ext cx="2009342" cy="165618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7386" y="4437112"/>
            <a:ext cx="1246372" cy="165618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48845"/>
            <a:ext cx="2273873" cy="98441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5753758" cy="309062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37308615"/>
              </p:ext>
            </p:extLst>
          </p:nvPr>
        </p:nvGraphicFramePr>
        <p:xfrm>
          <a:off x="5436096" y="2671936"/>
          <a:ext cx="36004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1440160"/>
              </a:tblGrid>
              <a:tr h="361462">
                <a:tc>
                  <a:txBody>
                    <a:bodyPr/>
                    <a:lstStyle/>
                    <a:p>
                      <a:r>
                        <a:rPr lang="en-GB" dirty="0" smtClean="0"/>
                        <a:t>Number of RCs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Value (yearly</a:t>
                      </a:r>
                      <a:r>
                        <a:rPr lang="en-GB" baseline="0" dirty="0" smtClean="0"/>
                        <a:t> increase)</a:t>
                      </a:r>
                      <a:endParaRPr lang="en-GB" dirty="0"/>
                    </a:p>
                  </a:txBody>
                  <a:tcPr/>
                </a:tc>
              </a:tr>
              <a:tr h="505056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EGI-InSPIRE and Council</a:t>
                      </a:r>
                      <a:r>
                        <a:rPr lang="en-GB" sz="1400" baseline="0" dirty="0" smtClean="0"/>
                        <a:t> Participants</a:t>
                      </a:r>
                      <a:endParaRPr lang="en-GB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326 (+3%)</a:t>
                      </a:r>
                    </a:p>
                    <a:p>
                      <a:endParaRPr lang="en-GB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5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Including integrated infrastructures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352</a:t>
                      </a:r>
                    </a:p>
                    <a:p>
                      <a:endParaRPr lang="en-GB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37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Supporting MPI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90 (+20%)</a:t>
                      </a:r>
                      <a:endParaRPr lang="en-GB" sz="14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7019925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77D03E-5A3F-44E1-AF78-7263C5F63AAD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fi-FI">
              <a:solidFill>
                <a:schemeClr val="bg1"/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  <p:sp>
        <p:nvSpPr>
          <p:cNvPr id="19" name="Title 3"/>
          <p:cNvSpPr txBox="1">
            <a:spLocks/>
          </p:cNvSpPr>
          <p:nvPr/>
        </p:nvSpPr>
        <p:spPr bwMode="auto">
          <a:xfrm>
            <a:off x="2124075" y="115888"/>
            <a:ext cx="684053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4400" dirty="0" smtClean="0">
                <a:solidFill>
                  <a:schemeClr val="bg1"/>
                </a:solidFill>
                <a:ea typeface="+mj-ea"/>
              </a:rPr>
              <a:t>Resource Centres (RCs)</a:t>
            </a: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987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907579" y="115541"/>
            <a:ext cx="7200925" cy="865187"/>
          </a:xfrm>
        </p:spPr>
        <p:txBody>
          <a:bodyPr/>
          <a:lstStyle/>
          <a:p>
            <a:r>
              <a:rPr lang="en-GB" dirty="0" smtClean="0"/>
              <a:t>Installed Capacity</a:t>
            </a:r>
            <a:endParaRPr lang="en-GB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30874245"/>
              </p:ext>
            </p:extLst>
          </p:nvPr>
        </p:nvGraphicFramePr>
        <p:xfrm>
          <a:off x="5436096" y="1129892"/>
          <a:ext cx="3672408" cy="1003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2736304"/>
              </a:tblGrid>
              <a:tr h="334321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Storage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Value (yearly</a:t>
                      </a:r>
                      <a:r>
                        <a:rPr lang="en-GB" sz="1600" baseline="0" dirty="0" smtClean="0"/>
                        <a:t> increase)</a:t>
                      </a:r>
                      <a:endParaRPr lang="en-GB" sz="1600" dirty="0"/>
                    </a:p>
                  </a:txBody>
                  <a:tcPr anchor="ctr"/>
                </a:tc>
              </a:tr>
              <a:tr h="334321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Disk (PB)</a:t>
                      </a:r>
                      <a:endParaRPr lang="en-GB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139 </a:t>
                      </a: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PB</a:t>
                      </a:r>
                      <a:endParaRPr lang="en-GB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4321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Tape (PB)</a:t>
                      </a:r>
                      <a:endParaRPr lang="en-GB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134 </a:t>
                      </a: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PB</a:t>
                      </a:r>
                      <a:endParaRPr lang="en-GB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16775153"/>
              </p:ext>
            </p:extLst>
          </p:nvPr>
        </p:nvGraphicFramePr>
        <p:xfrm>
          <a:off x="107505" y="1124745"/>
          <a:ext cx="5112568" cy="1024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284"/>
                <a:gridCol w="2556284"/>
              </a:tblGrid>
              <a:tr h="341565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Logical CPUs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Value (yearly</a:t>
                      </a:r>
                      <a:r>
                        <a:rPr lang="en-GB" sz="1600" baseline="0" dirty="0" smtClean="0"/>
                        <a:t> increase)</a:t>
                      </a:r>
                      <a:endParaRPr lang="en-GB" sz="1600" dirty="0"/>
                    </a:p>
                  </a:txBody>
                  <a:tcPr anchor="ctr"/>
                </a:tc>
              </a:tr>
              <a:tr h="341565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EGI-InSPIRE and Council</a:t>
                      </a:r>
                      <a:r>
                        <a:rPr lang="en-GB" sz="1400" baseline="0" dirty="0" smtClean="0"/>
                        <a:t> </a:t>
                      </a:r>
                      <a:r>
                        <a:rPr lang="en-GB" sz="1400" baseline="0" dirty="0" err="1" smtClean="0"/>
                        <a:t>Partic</a:t>
                      </a:r>
                      <a:r>
                        <a:rPr lang="en-GB" sz="1400" baseline="0" dirty="0" smtClean="0"/>
                        <a:t>.</a:t>
                      </a:r>
                      <a:endParaRPr lang="en-GB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270,800</a:t>
                      </a:r>
                      <a:endParaRPr lang="en-GB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1565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Including integrated RPs</a:t>
                      </a:r>
                      <a:endParaRPr lang="en-GB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 smtClean="0"/>
                        <a:t>399,300</a:t>
                      </a:r>
                      <a:endParaRPr lang="en-GB" sz="14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4" name="Picture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204864"/>
            <a:ext cx="5326464" cy="403556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7019925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77D03E-5A3F-44E1-AF78-7263C5F63AAD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fi-FI">
              <a:solidFill>
                <a:schemeClr val="bg1"/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427202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Virtual </a:t>
            </a:r>
            <a:r>
              <a:rPr lang="en-US" sz="2800" b="1" dirty="0" err="1" smtClean="0"/>
              <a:t>organisations</a:t>
            </a:r>
            <a:r>
              <a:rPr lang="en-US" sz="2800" b="1" dirty="0" smtClean="0"/>
              <a:t> </a:t>
            </a:r>
            <a:r>
              <a:rPr lang="en-US" sz="2800" b="1" dirty="0" smtClean="0"/>
              <a:t>(VOs)</a:t>
            </a:r>
            <a:r>
              <a:rPr lang="en-US" sz="2800" dirty="0" smtClean="0"/>
              <a:t> are groups of researchers with similar scientific interests and requirements, who are able to work collaboratively with other members and/or share </a:t>
            </a:r>
            <a:r>
              <a:rPr lang="en-US" sz="2800" dirty="0" smtClean="0"/>
              <a:t>resources, </a:t>
            </a:r>
            <a:r>
              <a:rPr lang="en-US" sz="2800" dirty="0" smtClean="0"/>
              <a:t>regardless of geographical </a:t>
            </a:r>
            <a:r>
              <a:rPr lang="en-US" sz="2800" dirty="0" smtClean="0"/>
              <a:t>location</a:t>
            </a:r>
          </a:p>
          <a:p>
            <a:r>
              <a:rPr lang="en-US" sz="2800" dirty="0" smtClean="0"/>
              <a:t>Resources can be:</a:t>
            </a:r>
          </a:p>
          <a:p>
            <a:pPr lvl="1"/>
            <a:r>
              <a:rPr lang="en-US" sz="2400" dirty="0" smtClean="0"/>
              <a:t>data</a:t>
            </a:r>
            <a:r>
              <a:rPr lang="en-US" sz="2400" dirty="0" smtClean="0"/>
              <a:t>, software, expertise, CPU, storage </a:t>
            </a:r>
            <a:r>
              <a:rPr lang="en-US" sz="2400" dirty="0" smtClean="0"/>
              <a:t>space</a:t>
            </a:r>
          </a:p>
          <a:p>
            <a:r>
              <a:rPr lang="en-US" sz="2800" dirty="0" smtClean="0"/>
              <a:t>Researchers must join a VO in order to use grid computing resources provided by </a:t>
            </a:r>
            <a:r>
              <a:rPr lang="en-US" sz="2800" dirty="0" smtClean="0"/>
              <a:t>EGI</a:t>
            </a:r>
          </a:p>
          <a:p>
            <a:r>
              <a:rPr lang="en-US" sz="2000" dirty="0" smtClean="0">
                <a:hlinkClick r:id="rId2"/>
              </a:rPr>
              <a:t>http://www.egi.eu/how-do-I/join_or_start_a_community.html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21/06/2012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e-Infrastructures for Macedonian researchers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VOs from VO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hlinkClick r:id="rId2"/>
              </a:rPr>
              <a:t>http</a:t>
            </a:r>
            <a:r>
              <a:rPr lang="en-US" sz="2800" dirty="0" smtClean="0">
                <a:hlinkClick r:id="rId2"/>
              </a:rPr>
              <a:t>://</a:t>
            </a:r>
            <a:r>
              <a:rPr lang="en-US" sz="2800" dirty="0" smtClean="0">
                <a:hlinkClick r:id="rId2"/>
              </a:rPr>
              <a:t>operations-portal.egi.eu/vo</a:t>
            </a:r>
            <a:r>
              <a:rPr lang="en-US" sz="2800" dirty="0" smtClean="0"/>
              <a:t> </a:t>
            </a:r>
            <a:endParaRPr lang="en-US" sz="2800" dirty="0" smtClean="0"/>
          </a:p>
          <a:p>
            <a:r>
              <a:rPr lang="en-US" sz="2800" dirty="0" smtClean="0"/>
              <a:t>Grouped in following disciplines</a:t>
            </a:r>
          </a:p>
          <a:p>
            <a:pPr lvl="1"/>
            <a:r>
              <a:rPr lang="en-US" sz="2400" dirty="0" smtClean="0"/>
              <a:t>Astronomy, Astrophysics and </a:t>
            </a:r>
            <a:r>
              <a:rPr lang="en-US" sz="2400" dirty="0" err="1" smtClean="0"/>
              <a:t>Astro</a:t>
            </a:r>
            <a:r>
              <a:rPr lang="en-US" sz="2400" dirty="0" smtClean="0"/>
              <a:t>-Particle Physics</a:t>
            </a:r>
          </a:p>
          <a:p>
            <a:pPr lvl="1"/>
            <a:r>
              <a:rPr lang="en-US" sz="2400" dirty="0" smtClean="0"/>
              <a:t>Computational Chemistry</a:t>
            </a:r>
          </a:p>
          <a:p>
            <a:pPr lvl="1"/>
            <a:r>
              <a:rPr lang="en-US" sz="2400" dirty="0" smtClean="0"/>
              <a:t>Computer Science and Mathematics</a:t>
            </a:r>
          </a:p>
          <a:p>
            <a:pPr lvl="1"/>
            <a:r>
              <a:rPr lang="en-US" sz="2400" dirty="0" smtClean="0"/>
              <a:t>Earth Sciences</a:t>
            </a:r>
          </a:p>
          <a:p>
            <a:pPr lvl="1"/>
            <a:r>
              <a:rPr lang="en-US" sz="2400" dirty="0" smtClean="0"/>
              <a:t>Fusion</a:t>
            </a:r>
          </a:p>
          <a:p>
            <a:pPr lvl="1"/>
            <a:r>
              <a:rPr lang="en-US" sz="2400" dirty="0" smtClean="0"/>
              <a:t>High-Energy Physics</a:t>
            </a:r>
          </a:p>
          <a:p>
            <a:pPr lvl="1"/>
            <a:r>
              <a:rPr lang="en-US" sz="2400" dirty="0" smtClean="0"/>
              <a:t>Life Sciences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21/06/2012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e-Infrastructures for Macedonian researchers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VRC and VOs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Virtual research communities (VRCs)</a:t>
            </a:r>
            <a:r>
              <a:rPr lang="en-US" sz="2800" dirty="0" smtClean="0"/>
              <a:t> are groups of like-minded individuals </a:t>
            </a:r>
            <a:r>
              <a:rPr lang="en-US" sz="2800" dirty="0" smtClean="0"/>
              <a:t>organized </a:t>
            </a:r>
            <a:r>
              <a:rPr lang="en-US" sz="2800" dirty="0" smtClean="0"/>
              <a:t>by discipline or computational </a:t>
            </a:r>
            <a:r>
              <a:rPr lang="en-US" sz="2800" dirty="0" smtClean="0"/>
              <a:t>model</a:t>
            </a:r>
          </a:p>
          <a:p>
            <a:r>
              <a:rPr lang="en-US" sz="2800" dirty="0" smtClean="0"/>
              <a:t>VRCs </a:t>
            </a:r>
            <a:r>
              <a:rPr lang="en-US" sz="2800" dirty="0" smtClean="0"/>
              <a:t>typically have an established presence in their field and represent a well-defined scientific or research </a:t>
            </a:r>
            <a:r>
              <a:rPr lang="en-US" sz="2800" dirty="0" smtClean="0"/>
              <a:t>community</a:t>
            </a:r>
          </a:p>
          <a:p>
            <a:r>
              <a:rPr lang="en-US" sz="2800" dirty="0" smtClean="0"/>
              <a:t>VRC can </a:t>
            </a:r>
            <a:r>
              <a:rPr lang="en-US" sz="2800" dirty="0" smtClean="0"/>
              <a:t>include one or more virtual </a:t>
            </a:r>
            <a:r>
              <a:rPr lang="en-US" sz="2800" dirty="0" err="1" smtClean="0"/>
              <a:t>organisations</a:t>
            </a:r>
            <a:r>
              <a:rPr lang="en-US" sz="2800" dirty="0" smtClean="0"/>
              <a:t> (VOs)</a:t>
            </a:r>
            <a:endParaRPr lang="en-US" sz="2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21/06/2012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53C9E4-42E2-402A-B0B1-17451789FE1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VRCs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611188" y="1412875"/>
          <a:ext cx="8075612" cy="334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7806"/>
                <a:gridCol w="403780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VRC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Discipline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WeNMR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A worldwide e-Infrastructure for NMR and structural biology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Structural Biology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LSGC - The Life-Science Grid Community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Life Sciences 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HMRC - Hydro-Meteorology Research Community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Hydro-Meteorology 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Worldwide LHC Computing Grid (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wLCG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High Energy Physics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CLARIN - Common Language Resources and Technology Infrastructure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Humanities 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DARIAH - Digital Research Infrastructure for the Arts and Humanities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Humanities 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21/06/2012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e-Infrastructures for Macedonian researchers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VO and user Statistics </a:t>
            </a:r>
            <a:endParaRPr lang="en-GB" sz="3200" dirty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3" y="2780183"/>
            <a:ext cx="4536504" cy="302433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2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0995" y="2780183"/>
            <a:ext cx="4401820" cy="30250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26943182"/>
              </p:ext>
            </p:extLst>
          </p:nvPr>
        </p:nvGraphicFramePr>
        <p:xfrm>
          <a:off x="395536" y="1196752"/>
          <a:ext cx="8424936" cy="1112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bg1">
                      <a:lumMod val="95000"/>
                    </a:schemeClr>
                  </a:outerShdw>
                </a:effectLst>
                <a:tableStyleId>{5C22544A-7EE6-4342-B048-85BDC9FD1C3A}</a:tableStyleId>
              </a:tblPr>
              <a:tblGrid>
                <a:gridCol w="1684987"/>
                <a:gridCol w="6739949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Metrics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Values (April 2012)</a:t>
                      </a:r>
                      <a:endParaRPr lang="en-GB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600" dirty="0" smtClean="0"/>
                        <a:t>Registered </a:t>
                      </a:r>
                      <a:r>
                        <a:rPr lang="en-GB" sz="1600" baseline="0" dirty="0" smtClean="0"/>
                        <a:t>VOs</a:t>
                      </a:r>
                      <a:endParaRPr lang="en-GB" sz="1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n-GB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  <a:r>
                        <a:rPr lang="en-GB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en-GB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 and international </a:t>
                      </a:r>
                      <a:r>
                        <a:rPr lang="en-GB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Vos</a:t>
                      </a:r>
                      <a:endParaRPr lang="en-GB" sz="16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600" dirty="0" smtClean="0"/>
                        <a:t>Registered users</a:t>
                      </a:r>
                      <a:endParaRPr lang="en-GB" sz="1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20883</a:t>
                      </a:r>
                      <a:endParaRPr lang="en-GB" sz="16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18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364806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628800"/>
            <a:ext cx="6064615" cy="37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EGI Application Database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3" y="1340768"/>
            <a:ext cx="8075612" cy="4525963"/>
          </a:xfrm>
        </p:spPr>
        <p:txBody>
          <a:bodyPr/>
          <a:lstStyle/>
          <a:p>
            <a:r>
              <a:rPr lang="en-GB" sz="2400" dirty="0" smtClean="0"/>
              <a:t>To give recognition to </a:t>
            </a:r>
            <a:br>
              <a:rPr lang="en-GB" sz="2400" dirty="0" smtClean="0"/>
            </a:br>
            <a:r>
              <a:rPr lang="en-GB" sz="2400" dirty="0" smtClean="0"/>
              <a:t>reusable applications </a:t>
            </a:r>
          </a:p>
          <a:p>
            <a:r>
              <a:rPr lang="en-GB" sz="2400" dirty="0" smtClean="0"/>
              <a:t>To give recognition for </a:t>
            </a:r>
            <a:br>
              <a:rPr lang="en-GB" sz="2400" dirty="0" smtClean="0"/>
            </a:br>
            <a:r>
              <a:rPr lang="en-GB" sz="2400" dirty="0" smtClean="0"/>
              <a:t>application developers</a:t>
            </a:r>
          </a:p>
          <a:p>
            <a:r>
              <a:rPr lang="en-GB" sz="2400" dirty="0" smtClean="0"/>
              <a:t>How to get involved</a:t>
            </a:r>
          </a:p>
          <a:p>
            <a:pPr lvl="1"/>
            <a:r>
              <a:rPr lang="en-GB" sz="2000" dirty="0" smtClean="0"/>
              <a:t>Register applications</a:t>
            </a:r>
          </a:p>
          <a:p>
            <a:pPr lvl="1"/>
            <a:r>
              <a:rPr lang="en-GB" sz="2000" dirty="0" smtClean="0"/>
              <a:t>Reuse applications</a:t>
            </a:r>
          </a:p>
          <a:p>
            <a:r>
              <a:rPr lang="en-GB" sz="2400" dirty="0" smtClean="0"/>
              <a:t>http</a:t>
            </a:r>
            <a:r>
              <a:rPr lang="en-GB" sz="2400" dirty="0"/>
              <a:t>://appdb.egi.eu</a:t>
            </a:r>
            <a:endParaRPr lang="en-GB" sz="2400" dirty="0" smtClean="0">
              <a:solidFill>
                <a:srgbClr val="FF0000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19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205567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Becoming a </a:t>
            </a:r>
            <a:r>
              <a:rPr lang="en-GB" dirty="0" smtClean="0"/>
              <a:t>Grid User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20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133893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by step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Explore if your application is available (ported) for the Grid in </a:t>
            </a:r>
            <a:r>
              <a:rPr lang="en-US" dirty="0" err="1" smtClean="0"/>
              <a:t>AppDb</a:t>
            </a:r>
            <a:r>
              <a:rPr lang="en-US" dirty="0" smtClean="0"/>
              <a:t> or it can be ported for the Grid usage model</a:t>
            </a:r>
          </a:p>
          <a:p>
            <a:r>
              <a:rPr lang="en-US" dirty="0" smtClean="0"/>
              <a:t>Explore if there is a VO supporting the application or sharing access to application data</a:t>
            </a:r>
          </a:p>
          <a:p>
            <a:pPr lvl="1"/>
            <a:r>
              <a:rPr lang="en-US" dirty="0" smtClean="0"/>
              <a:t>If not available then national Catch All VOs can be used (e.g. MARGI VO)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21/06/2012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e-Infrastructures for Macedonian researchers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by step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Acquire a grid certificate</a:t>
            </a:r>
          </a:p>
          <a:p>
            <a:pPr lvl="1"/>
            <a:r>
              <a:rPr lang="en-US" dirty="0" smtClean="0"/>
              <a:t>One needs a Grid certificate to be able to access any Grid resource (CPU or Storage)</a:t>
            </a:r>
          </a:p>
          <a:p>
            <a:r>
              <a:rPr lang="en-US" dirty="0" smtClean="0"/>
              <a:t>Port your application, upload the data and start using the resources</a:t>
            </a:r>
          </a:p>
          <a:p>
            <a:r>
              <a:rPr lang="en-US" dirty="0" smtClean="0"/>
              <a:t>Report problems using the EGI helpdesk services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21/06/2012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e-Infrastructures for Macedonian researchers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Grid Usage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EGI Grid applications must run under Linux</a:t>
            </a:r>
          </a:p>
          <a:p>
            <a:pPr lvl="1"/>
            <a:r>
              <a:rPr lang="en-US" dirty="0" smtClean="0"/>
              <a:t>Mainly Scientific Linux 5, 6</a:t>
            </a:r>
          </a:p>
          <a:p>
            <a:pPr lvl="1"/>
            <a:r>
              <a:rPr lang="en-US" dirty="0" smtClean="0"/>
              <a:t>Now some sites also are supporting </a:t>
            </a:r>
            <a:r>
              <a:rPr lang="en-US" dirty="0" err="1" smtClean="0"/>
              <a:t>Debian</a:t>
            </a:r>
            <a:endParaRPr lang="en-US" dirty="0" smtClean="0"/>
          </a:p>
          <a:p>
            <a:r>
              <a:rPr lang="en-US" dirty="0" smtClean="0"/>
              <a:t>The application should not be interactive, and it must run using parameters or input files.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21/06/2012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e-Infrastructures for Macedonian researchers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Grid Usage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application run is called “Job”</a:t>
            </a:r>
          </a:p>
          <a:p>
            <a:r>
              <a:rPr lang="en-US" dirty="0" smtClean="0"/>
              <a:t>A job can be:</a:t>
            </a:r>
          </a:p>
          <a:p>
            <a:pPr lvl="1"/>
            <a:r>
              <a:rPr lang="en-US" dirty="0" smtClean="0"/>
              <a:t>Single process (standard application)</a:t>
            </a:r>
          </a:p>
          <a:p>
            <a:pPr lvl="1"/>
            <a:r>
              <a:rPr lang="en-US" dirty="0" smtClean="0"/>
              <a:t>Parallel process (MPI)</a:t>
            </a:r>
          </a:p>
          <a:p>
            <a:pPr lvl="1"/>
            <a:r>
              <a:rPr lang="en-US" dirty="0" smtClean="0"/>
              <a:t>Parameter sweep (running many standard applications using different input parameters)</a:t>
            </a:r>
          </a:p>
          <a:p>
            <a:pPr lvl="1"/>
            <a:r>
              <a:rPr lang="en-US" dirty="0" smtClean="0"/>
              <a:t>Workflow (running many different applications as a workflow depending on each other)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21/06/2012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e-Infrastructures for Macedonian researchers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Macedonian Academic and Research Grid </a:t>
            </a:r>
            <a:r>
              <a:rPr lang="en-GB" dirty="0" smtClean="0"/>
              <a:t>Initiative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MARGI</a:t>
            </a:r>
            <a:endParaRPr lang="en-GB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25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133893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Activities started as early as 2004</a:t>
            </a:r>
          </a:p>
          <a:p>
            <a:r>
              <a:rPr lang="en-US" dirty="0" smtClean="0"/>
              <a:t>Resource centers acquired the knowledge and were involved in several regional Grid projects</a:t>
            </a:r>
          </a:p>
          <a:p>
            <a:r>
              <a:rPr lang="en-US" dirty="0" smtClean="0"/>
              <a:t>Currently has 3 Grid clusters</a:t>
            </a:r>
          </a:p>
          <a:p>
            <a:r>
              <a:rPr lang="en-US" dirty="0" smtClean="0"/>
              <a:t>Runs the MARGI CA for issuing Grid certificates</a:t>
            </a:r>
          </a:p>
          <a:p>
            <a:r>
              <a:rPr lang="en-US" dirty="0" smtClean="0"/>
              <a:t>Latest addition was the new HPC Cluster with 1008 CPU cores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21/06/2012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e-Infrastructures for Macedonian researchers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Established to support all Macedonian researches that want to use the Grid</a:t>
            </a:r>
          </a:p>
          <a:p>
            <a:r>
              <a:rPr lang="en-US" dirty="0" smtClean="0"/>
              <a:t>Organize training activities for new users</a:t>
            </a:r>
          </a:p>
          <a:p>
            <a:r>
              <a:rPr lang="en-US" dirty="0" smtClean="0"/>
              <a:t>Support with porting application to the Grid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21/06/2012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e-Infrastructures for Macedonian researchers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Grid Use Cases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28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133893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latin typeface="Arial" charset="0"/>
                <a:ea typeface="ＭＳ Ｐゴシック" pitchFamily="34" charset="-128"/>
                <a:cs typeface="Arial" charset="0"/>
              </a:rPr>
              <a:t>Grid Use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9144000" cy="4525963"/>
          </a:xfrm>
        </p:spPr>
        <p:txBody>
          <a:bodyPr>
            <a:no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 smtClean="0"/>
              <a:t>These case studies show some of the advantages </a:t>
            </a:r>
            <a:r>
              <a:rPr lang="en-US" sz="1800" dirty="0"/>
              <a:t>of using the grid</a:t>
            </a:r>
            <a:r>
              <a:rPr lang="en-US" sz="1800" dirty="0" smtClean="0"/>
              <a:t>:</a:t>
            </a:r>
          </a:p>
          <a:p>
            <a:pPr marL="0" indent="0">
              <a:buFont typeface="Arial" charset="0"/>
              <a:buNone/>
              <a:defRPr/>
            </a:pPr>
            <a:endParaRPr lang="en-GB" sz="1800" dirty="0"/>
          </a:p>
          <a:p>
            <a:pPr>
              <a:defRPr/>
            </a:pPr>
            <a:r>
              <a:rPr lang="en-US" sz="1800" dirty="0" smtClean="0"/>
              <a:t>allows </a:t>
            </a:r>
            <a:r>
              <a:rPr lang="en-US" sz="1800" dirty="0"/>
              <a:t>world-wide multi-disciplinary collaboration</a:t>
            </a:r>
            <a:r>
              <a:rPr lang="en-US" sz="1800" dirty="0" smtClean="0"/>
              <a:t>;</a:t>
            </a:r>
          </a:p>
          <a:p>
            <a:pPr>
              <a:defRPr/>
            </a:pPr>
            <a:r>
              <a:rPr lang="en-US" sz="1800" dirty="0"/>
              <a:t>i</a:t>
            </a:r>
            <a:r>
              <a:rPr lang="en-US" sz="1800" dirty="0" smtClean="0"/>
              <a:t>ntegrate distributed resources into a single whole;</a:t>
            </a:r>
            <a:endParaRPr lang="en-GB" sz="1800" dirty="0"/>
          </a:p>
          <a:p>
            <a:pPr>
              <a:defRPr/>
            </a:pPr>
            <a:r>
              <a:rPr lang="en-US" sz="1800" dirty="0" err="1"/>
              <a:t>customised</a:t>
            </a:r>
            <a:r>
              <a:rPr lang="en-US" sz="1800" dirty="0"/>
              <a:t> grid services to meet the unique demands of researchers;</a:t>
            </a:r>
            <a:endParaRPr lang="en-GB" sz="1800" dirty="0"/>
          </a:p>
          <a:p>
            <a:pPr>
              <a:defRPr/>
            </a:pPr>
            <a:r>
              <a:rPr lang="en-US" sz="1800" dirty="0"/>
              <a:t>reliable service for computation, data transfer and storage of large </a:t>
            </a:r>
            <a:r>
              <a:rPr lang="en-US" sz="1800" dirty="0" smtClean="0"/>
              <a:t>data sets;</a:t>
            </a:r>
            <a:endParaRPr lang="en-GB" sz="1800" dirty="0"/>
          </a:p>
          <a:p>
            <a:pPr>
              <a:defRPr/>
            </a:pPr>
            <a:r>
              <a:rPr lang="en-US" sz="1800" dirty="0"/>
              <a:t>reduced analysis time and analysis on-demand; </a:t>
            </a:r>
            <a:endParaRPr lang="en-GB" sz="1800" dirty="0"/>
          </a:p>
          <a:p>
            <a:pPr>
              <a:defRPr/>
            </a:pPr>
            <a:r>
              <a:rPr lang="en-US" sz="1800" dirty="0"/>
              <a:t>scientifically useful results are generated more quickly;</a:t>
            </a:r>
            <a:endParaRPr lang="en-GB" sz="1800" dirty="0"/>
          </a:p>
          <a:p>
            <a:pPr>
              <a:defRPr/>
            </a:pPr>
            <a:r>
              <a:rPr lang="en-US" sz="1800" dirty="0"/>
              <a:t>long term support;</a:t>
            </a:r>
            <a:endParaRPr lang="en-GB" sz="1800" dirty="0"/>
          </a:p>
          <a:p>
            <a:pPr>
              <a:defRPr/>
            </a:pPr>
            <a:r>
              <a:rPr lang="en-US" sz="1800" dirty="0"/>
              <a:t>sharing sensitive data securely among a trusted community;</a:t>
            </a:r>
            <a:endParaRPr lang="en-GB" sz="1800" dirty="0"/>
          </a:p>
          <a:p>
            <a:pPr>
              <a:defRPr/>
            </a:pPr>
            <a:r>
              <a:rPr lang="en-US" sz="1800" dirty="0"/>
              <a:t>allows member institutions to contribute computing power to the community;</a:t>
            </a:r>
            <a:endParaRPr lang="en-GB" sz="1800" dirty="0"/>
          </a:p>
          <a:p>
            <a:pPr>
              <a:defRPr/>
            </a:pPr>
            <a:r>
              <a:rPr lang="en-US" sz="1800" dirty="0"/>
              <a:t>generate data-intensive stimulations in a shorter amount of time;</a:t>
            </a:r>
            <a:endParaRPr lang="en-GB" sz="1800" dirty="0"/>
          </a:p>
          <a:p>
            <a:pPr>
              <a:defRPr/>
            </a:pPr>
            <a:r>
              <a:rPr lang="en-US" sz="1800" dirty="0"/>
              <a:t>reduce technical workload (by following grid standards), so scientists can concentrate more effort on the science</a:t>
            </a:r>
            <a:endParaRPr lang="en-GB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29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415422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0"/>
          <p:cNvSpPr>
            <a:spLocks noGrp="1"/>
          </p:cNvSpPr>
          <p:nvPr>
            <p:ph type="title"/>
          </p:nvPr>
        </p:nvSpPr>
        <p:spPr>
          <a:xfrm>
            <a:off x="1619672" y="115888"/>
            <a:ext cx="7524328" cy="8651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pitchFamily="34" charset="-128"/>
                <a:cs typeface="Arial" charset="0"/>
              </a:rPr>
              <a:t>Use Case: Large Hadron Collider</a:t>
            </a:r>
          </a:p>
        </p:txBody>
      </p:sp>
      <p:pic>
        <p:nvPicPr>
          <p:cNvPr id="4099" name="Content Placeholder 11" descr="graemeATLAS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8064" y="1412586"/>
            <a:ext cx="3686695" cy="4517967"/>
          </a:xfrm>
          <a:effectLst>
            <a:outerShdw blurRad="88900" dist="889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4103" name="Content Placeholder 13"/>
          <p:cNvSpPr txBox="1">
            <a:spLocks/>
          </p:cNvSpPr>
          <p:nvPr/>
        </p:nvSpPr>
        <p:spPr bwMode="auto">
          <a:xfrm>
            <a:off x="323850" y="1412875"/>
            <a:ext cx="446417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457200" indent="-45720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>
                <a:cs typeface="Arial" charset="0"/>
              </a:rPr>
              <a:t>World’s largest particle accelerator</a:t>
            </a:r>
          </a:p>
          <a:p>
            <a:pPr marL="457200" indent="-45720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>
                <a:cs typeface="Arial" charset="0"/>
              </a:rPr>
              <a:t>Supports 8,000 researchers</a:t>
            </a:r>
          </a:p>
          <a:p>
            <a:pPr marL="457200" indent="-45720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>
                <a:cs typeface="Arial" charset="0"/>
              </a:rPr>
              <a:t>1 billion CPU hours in the last 12 months</a:t>
            </a:r>
          </a:p>
          <a:p>
            <a:pPr marL="457200" indent="-45720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>
                <a:cs typeface="Arial" charset="0"/>
              </a:rPr>
              <a:t>15Pb of data created annually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30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358740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Large Hadron Collider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Some advantages of using the grid:</a:t>
            </a:r>
          </a:p>
          <a:p>
            <a:pPr>
              <a:defRPr/>
            </a:pPr>
            <a:r>
              <a:rPr lang="en-US" dirty="0" smtClean="0"/>
              <a:t>allows worldwide mass collaboration </a:t>
            </a:r>
            <a:r>
              <a:rPr lang="en-US" dirty="0"/>
              <a:t>with thousands of </a:t>
            </a:r>
            <a:r>
              <a:rPr lang="en-US" dirty="0" smtClean="0"/>
              <a:t>physicists;</a:t>
            </a:r>
          </a:p>
          <a:p>
            <a:pPr>
              <a:defRPr/>
            </a:pPr>
            <a:r>
              <a:rPr lang="en-US" dirty="0" err="1" smtClean="0"/>
              <a:t>customised</a:t>
            </a:r>
            <a:r>
              <a:rPr lang="en-US" dirty="0" smtClean="0"/>
              <a:t> </a:t>
            </a:r>
            <a:r>
              <a:rPr lang="en-US" dirty="0"/>
              <a:t>grid services to meet the unique demands of the </a:t>
            </a:r>
            <a:r>
              <a:rPr lang="en-US" dirty="0" smtClean="0"/>
              <a:t>experiments;</a:t>
            </a:r>
            <a:endParaRPr lang="en-US" dirty="0"/>
          </a:p>
          <a:p>
            <a:pPr>
              <a:defRPr/>
            </a:pPr>
            <a:r>
              <a:rPr lang="en-US" dirty="0"/>
              <a:t>large data storage </a:t>
            </a:r>
            <a:r>
              <a:rPr lang="en-US" dirty="0" smtClean="0"/>
              <a:t>facility;</a:t>
            </a:r>
          </a:p>
          <a:p>
            <a:pPr>
              <a:defRPr/>
            </a:pPr>
            <a:r>
              <a:rPr lang="en-US" dirty="0" smtClean="0"/>
              <a:t>physicists can access the data using </a:t>
            </a:r>
            <a:br>
              <a:rPr lang="en-US" dirty="0" smtClean="0"/>
            </a:br>
            <a:r>
              <a:rPr lang="en-US" dirty="0" smtClean="0"/>
              <a:t>their own computer locally.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31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40592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GoNL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283968" y="1412776"/>
            <a:ext cx="4402832" cy="4525963"/>
          </a:xfrm>
        </p:spPr>
        <p:txBody>
          <a:bodyPr>
            <a:normAutofit lnSpcReduction="10000"/>
          </a:bodyPr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Mapping the genome of the Netherlands</a:t>
            </a:r>
          </a:p>
          <a:p>
            <a:r>
              <a:rPr lang="en-GB" smtClean="0">
                <a:latin typeface="Arial" charset="0"/>
                <a:ea typeface="ＭＳ Ｐゴシック" pitchFamily="34" charset="-128"/>
                <a:cs typeface="Arial" charset="0"/>
              </a:rPr>
              <a:t>Plan to sequence the genomes of 750 Dutch people</a:t>
            </a:r>
          </a:p>
          <a:p>
            <a:r>
              <a:rPr lang="en-GB" smtClean="0">
                <a:latin typeface="Arial" charset="0"/>
                <a:ea typeface="ＭＳ Ｐゴシック" pitchFamily="34" charset="-128"/>
                <a:cs typeface="Arial" charset="0"/>
              </a:rPr>
              <a:t>Currently 30Tb of data</a:t>
            </a:r>
          </a:p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Will generate 20 times that amount</a:t>
            </a:r>
          </a:p>
        </p:txBody>
      </p:sp>
      <p:pic>
        <p:nvPicPr>
          <p:cNvPr id="6148" name="Picture 4" descr="DutchDNA_LoRe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1628775"/>
            <a:ext cx="3743325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1220700_30861883_orange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993" b="19601"/>
          <a:stretch>
            <a:fillRect/>
          </a:stretch>
        </p:blipFill>
        <p:spPr bwMode="auto">
          <a:xfrm>
            <a:off x="323850" y="4221163"/>
            <a:ext cx="3743325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32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48974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GoNL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Some advantages of using the grid:</a:t>
            </a:r>
          </a:p>
          <a:p>
            <a:pPr marL="0" indent="0"/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 analysis time reduced by 80%;</a:t>
            </a:r>
          </a:p>
          <a:p>
            <a:pPr marL="0" indent="0"/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 on-demand analysis – can be carried </a:t>
            </a:r>
            <a:b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out as and when researchers need it;</a:t>
            </a:r>
          </a:p>
          <a:p>
            <a:pPr marL="0" indent="0"/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 provide development and support to </a:t>
            </a:r>
            <a:b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help researchers get the most </a:t>
            </a:r>
            <a:b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out of using the grid.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33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180302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Environmental Modelling</a:t>
            </a:r>
          </a:p>
        </p:txBody>
      </p:sp>
      <p:sp>
        <p:nvSpPr>
          <p:cNvPr id="9218" name="Content Placeholder 2"/>
          <p:cNvSpPr>
            <a:spLocks noGrp="1"/>
          </p:cNvSpPr>
          <p:nvPr>
            <p:ph idx="1"/>
          </p:nvPr>
        </p:nvSpPr>
        <p:spPr>
          <a:xfrm>
            <a:off x="251520" y="1299730"/>
            <a:ext cx="3960440" cy="4525963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latin typeface="Arial" charset="0"/>
              </a:rPr>
              <a:t>Bulgarian researchers have ported three applications to </a:t>
            </a:r>
            <a:r>
              <a:rPr lang="en-US" sz="2400" dirty="0">
                <a:latin typeface="Arial" charset="0"/>
              </a:rPr>
              <a:t>the grid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dirty="0" smtClean="0">
                <a:latin typeface="Arial" charset="0"/>
              </a:rPr>
              <a:t>Study </a:t>
            </a:r>
            <a:r>
              <a:rPr lang="en-US" sz="2400" dirty="0">
                <a:latin typeface="Arial" charset="0"/>
              </a:rPr>
              <a:t>the impact of climate change on air </a:t>
            </a:r>
            <a:r>
              <a:rPr lang="en-US" sz="2400" dirty="0" smtClean="0">
                <a:latin typeface="Arial" charset="0"/>
              </a:rPr>
              <a:t>quality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dirty="0" smtClean="0">
                <a:latin typeface="Arial" charset="0"/>
              </a:rPr>
              <a:t>Model atmospheric composition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dirty="0" smtClean="0">
                <a:latin typeface="Arial" charset="0"/>
              </a:rPr>
              <a:t>Investigate </a:t>
            </a:r>
            <a:r>
              <a:rPr lang="en-US" sz="2400" dirty="0">
                <a:latin typeface="Arial" charset="0"/>
              </a:rPr>
              <a:t>e</a:t>
            </a:r>
            <a:r>
              <a:rPr lang="en-US" sz="2400" dirty="0" smtClean="0">
                <a:latin typeface="Arial" charset="0"/>
              </a:rPr>
              <a:t>mergency </a:t>
            </a:r>
            <a:r>
              <a:rPr lang="en-US" sz="2400" dirty="0">
                <a:latin typeface="Arial" charset="0"/>
              </a:rPr>
              <a:t>responses to the release of harmful substances into the atmosphere</a:t>
            </a:r>
          </a:p>
        </p:txBody>
      </p:sp>
      <p:pic>
        <p:nvPicPr>
          <p:cNvPr id="8196" name="Picture 1" descr="BulgarianEnvironmentCaseStudy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557338"/>
            <a:ext cx="4505325" cy="414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34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305143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Environmental Modelling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496944" cy="4525963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Some advantages </a:t>
            </a:r>
            <a:r>
              <a:rPr lang="en-US" dirty="0" smtClean="0"/>
              <a:t>of </a:t>
            </a:r>
            <a:r>
              <a:rPr lang="en-US" dirty="0"/>
              <a:t>using the grid:</a:t>
            </a:r>
          </a:p>
          <a:p>
            <a:pPr>
              <a:defRPr/>
            </a:pPr>
            <a:r>
              <a:rPr lang="en-US" dirty="0" smtClean="0"/>
              <a:t>improved </a:t>
            </a:r>
            <a:r>
              <a:rPr lang="en-US" dirty="0"/>
              <a:t>response times and decreased failure </a:t>
            </a:r>
            <a:r>
              <a:rPr lang="en-US" dirty="0" smtClean="0"/>
              <a:t>rate, so scientifically </a:t>
            </a:r>
            <a:r>
              <a:rPr lang="en-US" dirty="0"/>
              <a:t>useful results </a:t>
            </a:r>
            <a:r>
              <a:rPr lang="en-US" dirty="0" smtClean="0"/>
              <a:t>are generated more quickly;</a:t>
            </a:r>
          </a:p>
          <a:p>
            <a:pPr>
              <a:defRPr/>
            </a:pPr>
            <a:r>
              <a:rPr lang="en-US" dirty="0"/>
              <a:t>reliable service for </a:t>
            </a:r>
            <a:r>
              <a:rPr lang="en-US" dirty="0" smtClean="0"/>
              <a:t>computation, data </a:t>
            </a:r>
            <a:r>
              <a:rPr lang="en-US" dirty="0"/>
              <a:t>transfer and </a:t>
            </a:r>
            <a:r>
              <a:rPr lang="en-US" dirty="0" smtClean="0"/>
              <a:t>storage of large sets of data;</a:t>
            </a:r>
            <a:endParaRPr lang="en-US" dirty="0"/>
          </a:p>
          <a:p>
            <a:pPr>
              <a:defRPr/>
            </a:pPr>
            <a:r>
              <a:rPr lang="en-US" dirty="0" smtClean="0"/>
              <a:t>using existing </a:t>
            </a:r>
            <a:r>
              <a:rPr lang="en-US" dirty="0"/>
              <a:t>software </a:t>
            </a:r>
            <a:r>
              <a:rPr lang="en-US" dirty="0" smtClean="0"/>
              <a:t>with </a:t>
            </a:r>
            <a:r>
              <a:rPr lang="en-US" dirty="0"/>
              <a:t>standard protocol </a:t>
            </a:r>
            <a:r>
              <a:rPr lang="en-US" dirty="0" smtClean="0"/>
              <a:t>means a </a:t>
            </a:r>
            <a:r>
              <a:rPr lang="en-US" dirty="0"/>
              <a:t>quicker start-up time and compatibility between resource </a:t>
            </a:r>
            <a:r>
              <a:rPr lang="en-US" dirty="0" smtClean="0"/>
              <a:t>providers.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35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176171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ASTRA</a:t>
            </a:r>
          </a:p>
        </p:txBody>
      </p:sp>
      <p:pic>
        <p:nvPicPr>
          <p:cNvPr id="10243" name="Content Placeholder 1" descr="02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423987"/>
            <a:ext cx="3692333" cy="4525963"/>
          </a:xfrm>
        </p:spPr>
      </p:pic>
      <p:sp>
        <p:nvSpPr>
          <p:cNvPr id="10244" name="Content Placeholder 2"/>
          <p:cNvSpPr txBox="1">
            <a:spLocks/>
          </p:cNvSpPr>
          <p:nvPr/>
        </p:nvSpPr>
        <p:spPr bwMode="auto">
          <a:xfrm>
            <a:off x="4542478" y="1231905"/>
            <a:ext cx="4392613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 dirty="0">
                <a:cs typeface="Arial" charset="0"/>
              </a:rPr>
              <a:t>Ancient instruments Sound/Timbre Reconstruction Application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 dirty="0">
                <a:cs typeface="Arial" charset="0"/>
              </a:rPr>
              <a:t>Has recreated 4 instruments so far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 dirty="0">
                <a:cs typeface="Arial" charset="0"/>
              </a:rPr>
              <a:t>Held concerts using these instruments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36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346056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ASTRA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Some advantages of using the grid:</a:t>
            </a:r>
          </a:p>
          <a:p>
            <a:pPr>
              <a:defRPr/>
            </a:pPr>
            <a:r>
              <a:rPr lang="en-US" dirty="0"/>
              <a:t>can meet high demand for network and computing </a:t>
            </a:r>
            <a:r>
              <a:rPr lang="en-US" dirty="0" smtClean="0"/>
              <a:t>requirements;</a:t>
            </a:r>
            <a:endParaRPr lang="en-US" dirty="0"/>
          </a:p>
          <a:p>
            <a:pPr>
              <a:defRPr/>
            </a:pPr>
            <a:r>
              <a:rPr lang="en-US" dirty="0"/>
              <a:t>high </a:t>
            </a:r>
            <a:r>
              <a:rPr lang="en-US" dirty="0" smtClean="0"/>
              <a:t>reliability;</a:t>
            </a:r>
            <a:endParaRPr lang="en-US" dirty="0"/>
          </a:p>
          <a:p>
            <a:pPr>
              <a:defRPr/>
            </a:pPr>
            <a:r>
              <a:rPr lang="en-US" dirty="0"/>
              <a:t>allow multi-disciplinary collaboration between researchers, musicians and </a:t>
            </a:r>
            <a:r>
              <a:rPr lang="en-US" dirty="0" smtClean="0"/>
              <a:t>historians;</a:t>
            </a:r>
            <a:endParaRPr lang="en-US" dirty="0"/>
          </a:p>
          <a:p>
            <a:pPr>
              <a:defRPr/>
            </a:pPr>
            <a:r>
              <a:rPr lang="en-US" dirty="0" smtClean="0"/>
              <a:t>longevity: ASTRA running since 2006.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37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112269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ITER</a:t>
            </a:r>
          </a:p>
        </p:txBody>
      </p:sp>
      <p:pic>
        <p:nvPicPr>
          <p:cNvPr id="12291" name="Content Placeholder 1" descr="Tokamak_ITER_cut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976" y="1410496"/>
            <a:ext cx="4517650" cy="4525963"/>
          </a:xfrm>
        </p:spPr>
      </p:pic>
      <p:sp>
        <p:nvSpPr>
          <p:cNvPr id="12292" name="Content Placeholder 2"/>
          <p:cNvSpPr txBox="1">
            <a:spLocks/>
          </p:cNvSpPr>
          <p:nvPr/>
        </p:nvSpPr>
        <p:spPr bwMode="auto">
          <a:xfrm>
            <a:off x="323528" y="1412586"/>
            <a:ext cx="3960812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 dirty="0">
                <a:cs typeface="Arial" charset="0"/>
              </a:rPr>
              <a:t>Investigating viability of fusion as a power source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 dirty="0" err="1">
                <a:cs typeface="Arial" charset="0"/>
              </a:rPr>
              <a:t>Modelling</a:t>
            </a:r>
            <a:r>
              <a:rPr lang="en-US" sz="3200" dirty="0">
                <a:cs typeface="Arial" charset="0"/>
              </a:rPr>
              <a:t> and simulating the reactor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 dirty="0">
                <a:cs typeface="Arial" charset="0"/>
              </a:rPr>
              <a:t>Used 1 million CPU hours in the last 12 months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200" dirty="0">
              <a:cs typeface="Arial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38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332856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ITER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Some advantages of using the grid:</a:t>
            </a:r>
          </a:p>
          <a:p>
            <a:pPr marL="0" indent="0"/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 perform the intensive computations needed to test the feasibility of fusion power before building the reactor;</a:t>
            </a:r>
          </a:p>
          <a:p>
            <a:pPr marL="0" indent="0"/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 open to future development: dedicated project </a:t>
            </a:r>
            <a:r>
              <a:rPr lang="en-US" altLang="en-US" smtClean="0">
                <a:latin typeface="Arial" charset="0"/>
                <a:ea typeface="ＭＳ Ｐゴシック" pitchFamily="34" charset="-128"/>
                <a:cs typeface="Arial" charset="0"/>
              </a:rPr>
              <a:t>‘</a:t>
            </a:r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EUPHORIA</a:t>
            </a:r>
            <a:r>
              <a:rPr lang="en-US" altLang="en-US" smtClean="0">
                <a:latin typeface="Arial" charset="0"/>
                <a:ea typeface="ＭＳ Ｐゴシック" pitchFamily="34" charset="-128"/>
                <a:cs typeface="Arial" charset="0"/>
              </a:rPr>
              <a:t>’</a:t>
            </a:r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 was set up to further push the limits of existing state-of-the-art computing resources.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39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390445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DECIDE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932040" y="1412776"/>
            <a:ext cx="3754760" cy="4525963"/>
          </a:xfrm>
        </p:spPr>
        <p:txBody>
          <a:bodyPr/>
          <a:lstStyle/>
          <a:p>
            <a:r>
              <a:rPr lang="en-US" sz="2000" dirty="0" smtClean="0">
                <a:latin typeface="Arial" charset="0"/>
                <a:ea typeface="ＭＳ Ｐゴシック" pitchFamily="34" charset="-128"/>
                <a:cs typeface="Arial" charset="0"/>
              </a:rPr>
              <a:t>Diagnostic Enhancement of Confidence by an International Distributed Environment</a:t>
            </a:r>
          </a:p>
          <a:p>
            <a:r>
              <a:rPr lang="en-US" sz="2000" dirty="0" smtClean="0">
                <a:latin typeface="Arial" charset="0"/>
                <a:ea typeface="ＭＳ Ｐゴシック" pitchFamily="34" charset="-128"/>
                <a:cs typeface="Arial" charset="0"/>
              </a:rPr>
              <a:t>Diagnostic tools for the medical community</a:t>
            </a:r>
          </a:p>
          <a:p>
            <a:r>
              <a:rPr lang="en-US" sz="2000" dirty="0" smtClean="0">
                <a:latin typeface="Arial" charset="0"/>
                <a:ea typeface="ＭＳ Ｐゴシック" pitchFamily="34" charset="-128"/>
                <a:cs typeface="Arial" charset="0"/>
              </a:rPr>
              <a:t>Example: Their Statistical Parametric Mapping application can help doctors to diagnose Alzheimer</a:t>
            </a:r>
            <a:r>
              <a:rPr lang="en-US" altLang="en-US" sz="2000" dirty="0" smtClean="0">
                <a:latin typeface="Arial" charset="0"/>
                <a:ea typeface="ＭＳ Ｐゴシック" pitchFamily="34" charset="-128"/>
                <a:cs typeface="Arial" charset="0"/>
              </a:rPr>
              <a:t>’</a:t>
            </a:r>
            <a:r>
              <a:rPr lang="en-US" sz="2000" dirty="0" smtClean="0">
                <a:latin typeface="Arial" charset="0"/>
                <a:ea typeface="ＭＳ Ｐゴシック" pitchFamily="34" charset="-128"/>
                <a:cs typeface="Arial" charset="0"/>
              </a:rPr>
              <a:t>s disease in its early stages and track the progress of the symptoms over time</a:t>
            </a:r>
          </a:p>
        </p:txBody>
      </p:sp>
      <p:pic>
        <p:nvPicPr>
          <p:cNvPr id="14340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743" t="4887" r="25737" b="77692"/>
          <a:stretch>
            <a:fillRect/>
          </a:stretch>
        </p:blipFill>
        <p:spPr bwMode="auto">
          <a:xfrm rot="-1944104">
            <a:off x="328613" y="3068638"/>
            <a:ext cx="2190750" cy="149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482" t="5640" r="51921" b="76939"/>
          <a:stretch>
            <a:fillRect/>
          </a:stretch>
        </p:blipFill>
        <p:spPr bwMode="auto">
          <a:xfrm rot="-275083">
            <a:off x="519113" y="1484313"/>
            <a:ext cx="1825625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Immagin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78" t="4970" r="39787" b="77608"/>
          <a:stretch>
            <a:fillRect/>
          </a:stretch>
        </p:blipFill>
        <p:spPr bwMode="auto">
          <a:xfrm rot="774589">
            <a:off x="2203450" y="2127250"/>
            <a:ext cx="2062163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7588" y="4149725"/>
            <a:ext cx="2362200" cy="189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40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310784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DECIDE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96752"/>
            <a:ext cx="8075612" cy="4525963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Some advantages </a:t>
            </a:r>
            <a:r>
              <a:rPr lang="en-US" dirty="0" smtClean="0"/>
              <a:t>of </a:t>
            </a:r>
            <a:r>
              <a:rPr lang="en-US" dirty="0"/>
              <a:t>using the grid:</a:t>
            </a:r>
          </a:p>
          <a:p>
            <a:pPr>
              <a:defRPr/>
            </a:pPr>
            <a:r>
              <a:rPr lang="en-US" dirty="0" smtClean="0"/>
              <a:t>a </a:t>
            </a:r>
            <a:r>
              <a:rPr lang="en-US" dirty="0"/>
              <a:t>single </a:t>
            </a:r>
            <a:r>
              <a:rPr lang="en-US" dirty="0" smtClean="0"/>
              <a:t>European-wide master database </a:t>
            </a:r>
            <a:r>
              <a:rPr lang="en-US" dirty="0"/>
              <a:t>of images stored on the grid for doctors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to use;</a:t>
            </a:r>
          </a:p>
          <a:p>
            <a:pPr>
              <a:defRPr/>
            </a:pPr>
            <a:r>
              <a:rPr lang="en-US" dirty="0"/>
              <a:t>can set up diagnostic tools with a dedicated grid </a:t>
            </a:r>
            <a:r>
              <a:rPr lang="en-US" dirty="0" smtClean="0"/>
              <a:t>infrastructure;</a:t>
            </a:r>
            <a:endParaRPr lang="en-US" dirty="0"/>
          </a:p>
          <a:p>
            <a:pPr>
              <a:defRPr/>
            </a:pPr>
            <a:r>
              <a:rPr lang="en-US" dirty="0" err="1" smtClean="0"/>
              <a:t>customisable</a:t>
            </a:r>
            <a:r>
              <a:rPr lang="en-US" dirty="0" smtClean="0"/>
              <a:t>: dedicated software </a:t>
            </a:r>
            <a:r>
              <a:rPr lang="en-US" dirty="0"/>
              <a:t>to track progression of the disease over </a:t>
            </a:r>
            <a:r>
              <a:rPr lang="en-US" dirty="0" smtClean="0"/>
              <a:t>time;</a:t>
            </a:r>
          </a:p>
          <a:p>
            <a:pPr>
              <a:defRPr/>
            </a:pPr>
            <a:r>
              <a:rPr lang="en-US" dirty="0"/>
              <a:t>s</a:t>
            </a:r>
            <a:r>
              <a:rPr lang="en-US" dirty="0" smtClean="0"/>
              <a:t>haring medical data securely.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41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348976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CTA</a:t>
            </a:r>
          </a:p>
        </p:txBody>
      </p:sp>
      <p:pic>
        <p:nvPicPr>
          <p:cNvPr id="16387" name="Content Placeholder 1" descr="CTA_Montag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7205" y="3428998"/>
            <a:ext cx="8075612" cy="2832347"/>
          </a:xfrm>
        </p:spPr>
      </p:pic>
      <p:sp>
        <p:nvSpPr>
          <p:cNvPr id="16388" name="Content Placeholder 2"/>
          <p:cNvSpPr txBox="1">
            <a:spLocks/>
          </p:cNvSpPr>
          <p:nvPr/>
        </p:nvSpPr>
        <p:spPr bwMode="auto">
          <a:xfrm>
            <a:off x="323850" y="1196974"/>
            <a:ext cx="83629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The Cherenkov Telescope Array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Future ground-based high energy gamma-ray instrument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132 institutes in 25 countries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Using applications and grid technology provided by the European grid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42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110993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CTA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Some advantages </a:t>
            </a:r>
            <a:r>
              <a:rPr lang="en-US" dirty="0" smtClean="0"/>
              <a:t>of </a:t>
            </a:r>
            <a:r>
              <a:rPr lang="en-US" dirty="0"/>
              <a:t>using the grid:</a:t>
            </a:r>
          </a:p>
          <a:p>
            <a:pPr>
              <a:defRPr/>
            </a:pPr>
            <a:r>
              <a:rPr lang="en-US" dirty="0" smtClean="0"/>
              <a:t>allows </a:t>
            </a:r>
            <a:r>
              <a:rPr lang="en-US" dirty="0"/>
              <a:t>member institutions to contribute computing power to the CTA </a:t>
            </a:r>
            <a:r>
              <a:rPr lang="en-US" dirty="0" smtClean="0"/>
              <a:t>community;</a:t>
            </a:r>
            <a:endParaRPr lang="en-US" dirty="0"/>
          </a:p>
          <a:p>
            <a:pPr>
              <a:defRPr/>
            </a:pPr>
            <a:r>
              <a:rPr lang="en-US" dirty="0"/>
              <a:t>generate data-intensive </a:t>
            </a:r>
            <a:r>
              <a:rPr lang="en-US" dirty="0" smtClean="0"/>
              <a:t>stimulations in a shorter amount of time;</a:t>
            </a:r>
            <a:endParaRPr lang="en-US" dirty="0"/>
          </a:p>
          <a:p>
            <a:pPr>
              <a:defRPr/>
            </a:pPr>
            <a:r>
              <a:rPr lang="en-US" dirty="0"/>
              <a:t>reduce technical workload (by following grid standards), so </a:t>
            </a:r>
            <a:r>
              <a:rPr lang="en-US" dirty="0" smtClean="0"/>
              <a:t>scientists can </a:t>
            </a:r>
            <a:r>
              <a:rPr lang="en-US" dirty="0"/>
              <a:t>concentrate </a:t>
            </a:r>
            <a:r>
              <a:rPr lang="en-US" dirty="0" smtClean="0"/>
              <a:t>more effort on </a:t>
            </a:r>
            <a:r>
              <a:rPr lang="en-US" dirty="0"/>
              <a:t>the </a:t>
            </a:r>
            <a:r>
              <a:rPr lang="en-US" dirty="0" smtClean="0"/>
              <a:t>science.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43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344474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Conclusion</a:t>
            </a:r>
            <a:endParaRPr lang="en-GB" dirty="0" smtClean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Grid is one of the basic pillars to modern </a:t>
            </a:r>
            <a:r>
              <a:rPr lang="en-GB" dirty="0" err="1" smtClean="0"/>
              <a:t>eScience</a:t>
            </a:r>
            <a:endParaRPr lang="en-GB" dirty="0" smtClean="0"/>
          </a:p>
          <a:p>
            <a:pPr eaLnBrk="1" hangingPunct="1"/>
            <a:r>
              <a:rPr lang="en-GB" dirty="0" smtClean="0"/>
              <a:t>Europe stays focused on supporting </a:t>
            </a:r>
            <a:r>
              <a:rPr lang="en-GB" dirty="0" err="1" smtClean="0"/>
              <a:t>eScience</a:t>
            </a:r>
            <a:r>
              <a:rPr lang="en-GB" dirty="0" smtClean="0"/>
              <a:t> development</a:t>
            </a:r>
          </a:p>
          <a:p>
            <a:pPr eaLnBrk="1" hangingPunct="1"/>
            <a:r>
              <a:rPr lang="en-GB" dirty="0" smtClean="0"/>
              <a:t>There are many application already ported to the Grid, and the Grid model makes it very easy for porting others</a:t>
            </a:r>
          </a:p>
          <a:p>
            <a:pPr eaLnBrk="1" hangingPunct="1"/>
            <a:r>
              <a:rPr lang="en-GB" dirty="0" smtClean="0"/>
              <a:t>MARGI stays focused on supporting Macedonian researches</a:t>
            </a:r>
            <a:endParaRPr lang="en-GB" dirty="0" smtClean="0"/>
          </a:p>
        </p:txBody>
      </p:sp>
      <p:sp>
        <p:nvSpPr>
          <p:cNvPr id="3175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B718439-C4C3-4369-B183-27DA059F15AC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fi-FI">
              <a:solidFill>
                <a:schemeClr val="bg1"/>
              </a:solidFill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701992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8625B-2D50-4F49-9BE7-AEEB59BBC97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Contacts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EGI representative fo</a:t>
            </a:r>
            <a:r>
              <a:rPr lang="en-GB" dirty="0" smtClean="0"/>
              <a:t>r Macedonia</a:t>
            </a:r>
            <a:endParaRPr lang="en-GB" dirty="0" smtClean="0"/>
          </a:p>
          <a:p>
            <a:pPr lvl="1"/>
            <a:r>
              <a:rPr lang="en-GB" dirty="0" smtClean="0">
                <a:hlinkClick r:id="rId3"/>
              </a:rPr>
              <a:t>boro.jakimovski@finki.ukim.mk</a:t>
            </a:r>
            <a:endParaRPr lang="en-GB" dirty="0" smtClean="0"/>
          </a:p>
          <a:p>
            <a:r>
              <a:rPr lang="en-GB" dirty="0" smtClean="0"/>
              <a:t>MARGI web site</a:t>
            </a:r>
          </a:p>
          <a:p>
            <a:pPr lvl="1"/>
            <a:r>
              <a:rPr lang="en-GB" dirty="0" smtClean="0">
                <a:hlinkClick r:id="rId4"/>
              </a:rPr>
              <a:t>www.margi.marnet.net.mk</a:t>
            </a:r>
            <a:r>
              <a:rPr lang="en-GB" dirty="0" smtClean="0"/>
              <a:t> (soon to be: </a:t>
            </a:r>
            <a:r>
              <a:rPr lang="en-GB" dirty="0" smtClean="0">
                <a:hlinkClick r:id="rId5"/>
              </a:rPr>
              <a:t>www.margi.ukim.mk</a:t>
            </a:r>
            <a:r>
              <a:rPr lang="en-GB" dirty="0" smtClean="0"/>
              <a:t>)</a:t>
            </a:r>
          </a:p>
          <a:p>
            <a:r>
              <a:rPr lang="en-GB" dirty="0" smtClean="0"/>
              <a:t>MARGI Certification authority</a:t>
            </a:r>
          </a:p>
          <a:p>
            <a:pPr lvl="1"/>
            <a:r>
              <a:rPr lang="en-GB" dirty="0" smtClean="0">
                <a:hlinkClick r:id="rId6"/>
              </a:rPr>
              <a:t>www.margi.marnet.net.mk/CA</a:t>
            </a:r>
            <a:endParaRPr lang="en-GB" dirty="0" smtClean="0"/>
          </a:p>
          <a:p>
            <a:r>
              <a:rPr lang="en-GB" dirty="0" smtClean="0"/>
              <a:t>EGI web site</a:t>
            </a:r>
            <a:endParaRPr lang="en-GB" dirty="0" smtClean="0"/>
          </a:p>
          <a:p>
            <a:pPr lvl="1"/>
            <a:r>
              <a:rPr lang="en-GB" dirty="0" smtClean="0">
                <a:hlinkClick r:id="rId7"/>
              </a:rPr>
              <a:t>www.egi.eu</a:t>
            </a:r>
            <a:r>
              <a:rPr lang="en-GB" dirty="0" smtClean="0"/>
              <a:t> </a:t>
            </a:r>
            <a:endParaRPr lang="en-GB" dirty="0" smtClean="0"/>
          </a:p>
          <a:p>
            <a:r>
              <a:rPr lang="en-GB" dirty="0" smtClean="0"/>
              <a:t>EGI app DB</a:t>
            </a:r>
            <a:endParaRPr lang="en-GB" dirty="0" smtClean="0"/>
          </a:p>
          <a:p>
            <a:pPr lvl="1"/>
            <a:r>
              <a:rPr lang="en-GB" dirty="0" smtClean="0">
                <a:hlinkClick r:id="rId8"/>
              </a:rPr>
              <a:t>appdb.egi.eu</a:t>
            </a:r>
            <a:endParaRPr lang="en-GB" dirty="0" smtClean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</p:spPr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45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21/06/2012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915816" y="6356350"/>
            <a:ext cx="3312368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e-Infrastructures for Macedonian researchers</a:t>
            </a:r>
          </a:p>
        </p:txBody>
      </p:sp>
    </p:spTree>
    <p:extLst>
      <p:ext uri="{BB962C8B-B14F-4D97-AF65-F5344CB8AC3E}">
        <p14:creationId xmlns:p14="http://schemas.microsoft.com/office/powerpoint/2010/main" xmlns="" val="136938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GI-InSPIRE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7810</TotalTime>
  <Words>1943</Words>
  <Application>Microsoft Office PowerPoint</Application>
  <PresentationFormat>On-screen Show (4:3)</PresentationFormat>
  <Paragraphs>501</Paragraphs>
  <Slides>45</Slides>
  <Notes>17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EGI-InSPIRE 2</vt:lpstr>
      <vt:lpstr>Custom Design</vt:lpstr>
      <vt:lpstr>e-Science using Grid infrastructure</vt:lpstr>
      <vt:lpstr>Abbreviations</vt:lpstr>
      <vt:lpstr>Why build a European Grid Infrastructure?</vt:lpstr>
      <vt:lpstr>Infrastructure (Wikipedia)</vt:lpstr>
      <vt:lpstr>What is a Grid?</vt:lpstr>
      <vt:lpstr>C21: Digital Research</vt:lpstr>
      <vt:lpstr>Digital Agenda for Europe</vt:lpstr>
      <vt:lpstr>Slide 8</vt:lpstr>
      <vt:lpstr>EGI.eu</vt:lpstr>
      <vt:lpstr>EGI-InSPIRE Project</vt:lpstr>
      <vt:lpstr>Project Objectives</vt:lpstr>
      <vt:lpstr>Slide 12</vt:lpstr>
      <vt:lpstr>Installed Capacity</vt:lpstr>
      <vt:lpstr>VOs</vt:lpstr>
      <vt:lpstr>VOs from VO database</vt:lpstr>
      <vt:lpstr>VRC and VOs</vt:lpstr>
      <vt:lpstr>Some VRCs</vt:lpstr>
      <vt:lpstr>VO and user Statistics </vt:lpstr>
      <vt:lpstr>EGI Application Database</vt:lpstr>
      <vt:lpstr>Becoming a Grid User</vt:lpstr>
      <vt:lpstr>Step by step</vt:lpstr>
      <vt:lpstr>Step by step</vt:lpstr>
      <vt:lpstr>Grid Usage Model</vt:lpstr>
      <vt:lpstr>Grid Usage Model</vt:lpstr>
      <vt:lpstr>Macedonian Academic and Research Grid Initiative</vt:lpstr>
      <vt:lpstr>MARGI</vt:lpstr>
      <vt:lpstr>MARGI</vt:lpstr>
      <vt:lpstr>Grid Use Cases</vt:lpstr>
      <vt:lpstr>Grid Use Cases</vt:lpstr>
      <vt:lpstr>Use Case: Large Hadron Collider</vt:lpstr>
      <vt:lpstr>Use Case: Large Hadron Collider</vt:lpstr>
      <vt:lpstr>Use Case: GoNL</vt:lpstr>
      <vt:lpstr>Use Case: GoNL</vt:lpstr>
      <vt:lpstr>Use Case: Environmental Modelling</vt:lpstr>
      <vt:lpstr>Use Case: Environmental Modelling</vt:lpstr>
      <vt:lpstr>Use Case: ASTRA</vt:lpstr>
      <vt:lpstr>Use Case: ASTRA</vt:lpstr>
      <vt:lpstr>Use Case: ITER</vt:lpstr>
      <vt:lpstr>Use Case: ITER</vt:lpstr>
      <vt:lpstr>Use Case: DECIDE</vt:lpstr>
      <vt:lpstr>Use Case: DECIDE</vt:lpstr>
      <vt:lpstr>Use Case: CTA</vt:lpstr>
      <vt:lpstr>Use Case: CTA</vt:lpstr>
      <vt:lpstr>Conclusion</vt:lpstr>
      <vt:lpstr>Contacts</vt:lpstr>
    </vt:vector>
  </TitlesOfParts>
  <Company>Nikhef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EGI-InSPIRE Project Office</dc:creator>
  <cp:lastModifiedBy>Boro Jakimovski</cp:lastModifiedBy>
  <cp:revision>128</cp:revision>
  <dcterms:created xsi:type="dcterms:W3CDTF">2010-09-03T12:01:03Z</dcterms:created>
  <dcterms:modified xsi:type="dcterms:W3CDTF">2012-06-20T21:03:49Z</dcterms:modified>
</cp:coreProperties>
</file>