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7" r:id="rId4"/>
    <p:sldId id="279" r:id="rId5"/>
    <p:sldId id="280" r:id="rId6"/>
    <p:sldId id="278" r:id="rId7"/>
    <p:sldId id="281" r:id="rId8"/>
    <p:sldId id="282" r:id="rId9"/>
    <p:sldId id="283" r:id="rId10"/>
    <p:sldId id="285" r:id="rId11"/>
    <p:sldId id="286" r:id="rId12"/>
    <p:sldId id="288" r:id="rId13"/>
    <p:sldId id="289" r:id="rId14"/>
    <p:sldId id="290" r:id="rId15"/>
    <p:sldId id="291" r:id="rId16"/>
    <p:sldId id="293" r:id="rId17"/>
    <p:sldId id="294" r:id="rId18"/>
    <p:sldId id="295" r:id="rId19"/>
    <p:sldId id="29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3F17E-7169-40DF-BEDD-F1D715D7DEB0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8DEEA-084D-4F1C-9800-814C335172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2411-FD60-41BA-B152-8261C006C9F9}" type="datetime1">
              <a:rPr lang="en-US" smtClean="0"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68E27-4E69-444B-A56E-88D236596F4A}" type="datetime1">
              <a:rPr lang="en-US" smtClean="0"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80D7-EF32-41AF-BBC0-94E000C24196}" type="datetime1">
              <a:rPr lang="en-US" smtClean="0"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59A7A-5100-4ECB-8F30-997B2038CE01}" type="datetime1">
              <a:rPr lang="en-US" smtClean="0"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B5701-5EA5-4674-A82E-A3A3142742E0}" type="datetime1">
              <a:rPr lang="en-US" smtClean="0"/>
              <a:t>6/26/2012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6AE8-B0A3-4711-A361-E1B02E28FECC}" type="datetime1">
              <a:rPr lang="en-US" smtClean="0"/>
              <a:t>6/26/2012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F260-745C-4653-9126-6EDA478D4FD1}" type="datetime1">
              <a:rPr lang="en-US" smtClean="0"/>
              <a:t>6/26/2012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EE58-A213-4F36-9BBA-75C589D8E48E}" type="datetime1">
              <a:rPr lang="en-US" smtClean="0"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E7761-EBA1-4021-9C57-92BC445A2BB4}" type="datetime1">
              <a:rPr lang="en-US" smtClean="0"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66E3-8E83-49F3-B2A7-FFDDB1885940}" type="datetime1">
              <a:rPr lang="en-US" smtClean="0"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74DE-A191-4ADD-A033-F53C3B2B9A60}" type="datetime1">
              <a:rPr lang="en-US" smtClean="0"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DE3DC-BB4F-4436-A6CB-51D55920FF44}" type="datetime1">
              <a:rPr lang="en-US" smtClean="0"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GEO-RECAP - IDEALIST projects event , June 27, 2012, Tbilisi, Georgia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31C46-A91E-4805-82A5-54195E8412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ena.am" TargetMode="External"/><Relationship Id="rId7" Type="http://schemas.openxmlformats.org/officeDocument/2006/relationships/image" Target="../media/image3.jpeg"/><Relationship Id="rId2" Type="http://schemas.openxmlformats.org/officeDocument/2006/relationships/hyperlink" Target="http://www.asnet.a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na.ge/" TargetMode="External"/><Relationship Id="rId5" Type="http://schemas.openxmlformats.org/officeDocument/2006/relationships/hyperlink" Target="http://www.ict.az/" TargetMode="External"/><Relationship Id="rId4" Type="http://schemas.openxmlformats.org/officeDocument/2006/relationships/hyperlink" Target="http://www.azrena.org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goc.grid.sinica.edu.tw/gstat/GE-01-GRENA/www.grena.g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E-Infrastructure for Science in South Caucasus</a:t>
            </a:r>
            <a:endParaRPr lang="en-US" sz="3600" b="1" dirty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86200"/>
            <a:ext cx="6858000" cy="2133600"/>
          </a:xfrm>
        </p:spPr>
        <p:txBody>
          <a:bodyPr>
            <a:normAutofit fontScale="92500"/>
          </a:bodyPr>
          <a:lstStyle/>
          <a:p>
            <a:r>
              <a:rPr lang="en-US" sz="3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Prof. Ramaz </a:t>
            </a:r>
            <a:r>
              <a:rPr lang="en-US" sz="30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Kvatadze</a:t>
            </a:r>
            <a:endParaRPr lang="en-US" sz="30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r>
              <a:rPr lang="en-US" sz="3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Georgian Research and Educational Networking Association – GRENA</a:t>
            </a:r>
          </a:p>
          <a:p>
            <a:r>
              <a:rPr lang="en-US" sz="30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ramaz@grena.ge</a:t>
            </a:r>
          </a:p>
          <a:p>
            <a:endParaRPr lang="en-US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endParaRPr lang="en-US" b="1" dirty="0" smtClean="0"/>
          </a:p>
          <a:p>
            <a:endParaRPr lang="en-US" dirty="0"/>
          </a:p>
        </p:txBody>
      </p:sp>
      <p:pic>
        <p:nvPicPr>
          <p:cNvPr id="7" name="Picture 6" descr="FP7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28600"/>
            <a:ext cx="231798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1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8600"/>
            <a:ext cx="2656893" cy="114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6400800" cy="13255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Involved Organizations: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525963"/>
          </a:xfrm>
        </p:spPr>
        <p:txBody>
          <a:bodyPr>
            <a:normAutofit/>
          </a:bodyPr>
          <a:lstStyle/>
          <a:p>
            <a:pPr marL="344488" indent="-344488"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Academic Scientific Research Computer Network of Armenia – ASNET-AM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2"/>
              </a:rPr>
              <a:t>www.asnet.am</a:t>
            </a:r>
            <a:endParaRPr lang="en-US" sz="20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Armenian Research and Educational Networking Association – ARENA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3"/>
              </a:rPr>
              <a:t>www.arena.am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marL="344488" indent="-344488">
              <a:buFont typeface="Wingdings" pitchFamily="2" charset="2"/>
              <a:buChar char="Ø"/>
            </a:pPr>
            <a:r>
              <a:rPr lang="en-US" sz="2000" b="1" dirty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Azerbaijan Research and Educational Networking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Association – </a:t>
            </a:r>
            <a:r>
              <a:rPr lang="en-US" sz="20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AzRENA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4"/>
              </a:rPr>
              <a:t>www.azrena.org</a:t>
            </a:r>
            <a:endParaRPr lang="en-US" sz="20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AzScienceNet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of the Azerbaijan National Academy of Sciences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5"/>
              </a:rPr>
              <a:t>www.ict.az</a:t>
            </a:r>
            <a:endParaRPr lang="en-US" sz="20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Georgian Research and Educational Networking Association – GRENA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6"/>
              </a:rPr>
              <a:t>www.grena.ge</a:t>
            </a:r>
            <a:endParaRPr lang="en-US" sz="20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endParaRPr lang="en-US" sz="20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In all three countries there are dedicated organizations working on the development of E-Infrastructure at schools.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1985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Armenia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029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Academic Scientific Research Computer Network of Armenia – ASNET-AM was created in 1994 by the Institute for Informatics and Automation Problems of the National Academy of Sciences of the Republic of Armenia (IIAP NAS RA).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Armenian Research and Educational Networking Association – ARENA was founded in 2000.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ASNET-AM/ARENA is providing connectivity to the 52 research organizations, 35 universities and 7 libraries.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International connectivity: GEANT link 45 Mbps; in addition links from local providers are used.</a:t>
            </a:r>
          </a:p>
          <a:p>
            <a:pPr>
              <a:buFont typeface="Wingdings" pitchFamily="2" charset="2"/>
              <a:buChar char="Ø"/>
            </a:pPr>
            <a:endParaRPr lang="en-US" sz="2000" b="1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</a:rPr>
              <a:t>ASNET-AM/ARENA Network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2530" name="Object 8"/>
          <p:cNvGraphicFramePr>
            <a:graphicFrameLocks noChangeAspect="1"/>
          </p:cNvGraphicFramePr>
          <p:nvPr>
            <p:ph idx="1"/>
          </p:nvPr>
        </p:nvGraphicFramePr>
        <p:xfrm>
          <a:off x="974473" y="1447800"/>
          <a:ext cx="7271254" cy="4800600"/>
        </p:xfrm>
        <a:graphic>
          <a:graphicData uri="http://schemas.openxmlformats.org/presentationml/2006/ole">
            <p:oleObj spid="_x0000_s22530" r:id="rId3" imgW="17473041" imgH="11536883" progId="">
              <p:embed/>
            </p:oleObj>
          </a:graphicData>
        </a:graphic>
      </p:graphicFrame>
      <p:pic>
        <p:nvPicPr>
          <p:cNvPr id="6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ASNET-AM/ARENA Services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1524000"/>
            <a:ext cx="838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Pv4 &amp; IPv6 (dual-stack)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multiprotocol connectivity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Mobile broadband 3G access </a:t>
            </a:r>
            <a:endParaRPr lang="en-US" sz="2000" b="1" dirty="0" smtClean="0">
              <a:solidFill>
                <a:schemeClr val="accent1"/>
              </a:solidFill>
              <a:latin typeface="Tahoma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Managed and guarantied bandwidth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(</a:t>
            </a:r>
            <a:r>
              <a:rPr lang="en-US" sz="2000" b="1" dirty="0" err="1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QoS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IP Telephony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Access to 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distributed computing infrastructures in Armenia (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ArmCluster &amp; ArmGrid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   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Secure Data Transmission (VPN,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VTUN,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EoIP,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IP-IP,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VLAN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, IPVLAN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  <a:endParaRPr lang="en-US" sz="2000" b="1" dirty="0" smtClean="0">
              <a:solidFill>
                <a:schemeClr val="accent1"/>
              </a:solidFill>
              <a:latin typeface="Tahoma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Teleconferencing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, E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-learning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,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Virtual Desktop</a:t>
            </a:r>
            <a:endParaRPr lang="en-US" sz="2000" b="1" dirty="0" smtClean="0">
              <a:solidFill>
                <a:schemeClr val="accent1"/>
              </a:solidFill>
              <a:latin typeface="Tahoma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Mail Informer service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&amp;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WebSMS service</a:t>
            </a:r>
            <a:endParaRPr lang="en-US" sz="2000" b="1" dirty="0" smtClean="0">
              <a:solidFill>
                <a:schemeClr val="accent1"/>
              </a:solidFill>
              <a:latin typeface="Tahoma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Network monitoring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(Nfsen, Nagios, Cacti, Weathermap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IT 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Support &amp; Consulting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for State stakeholders (Ministry of Education and Science, National Academy of Sciences) and research and educational organizations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Media streaming (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Video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/Audio</a:t>
            </a:r>
            <a:r>
              <a:rPr lang="ru-RU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Webcast</a:t>
            </a: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  <a:endParaRPr lang="en-US" sz="2000" b="1" dirty="0"/>
          </a:p>
        </p:txBody>
      </p:sp>
      <p:pic>
        <p:nvPicPr>
          <p:cNvPr id="6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1731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Azerbaijan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Azerbaijan </a:t>
            </a:r>
            <a:r>
              <a:rPr lang="en-US" sz="2400" b="1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Research and Educational Networking 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Association – 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AzRENA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has been established in 2000 by Azerbaijan’s leading institutes and universities.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AzScienceNet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was established 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at the Institute of Information Technology of the Azerbaijan National Academy of Sciences.</a:t>
            </a:r>
            <a:endParaRPr lang="en-US" sz="2400" b="1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AzRENA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AzScienceNet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network connects 11 universities, 35 research institutes and 4 regional research centers.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International connectivity: GEANT link 45 Mbps; in addition links from local providers are used.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173162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solidFill>
                  <a:schemeClr val="accent1"/>
                </a:solidFill>
                <a:latin typeface="Tahoma" pitchFamily="34" charset="0"/>
              </a:rPr>
              <a:t>AzRENA</a:t>
            </a:r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</a:rPr>
              <a:t> Network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4578" name="Object 7"/>
          <p:cNvGraphicFramePr>
            <a:graphicFrameLocks noChangeAspect="1"/>
          </p:cNvGraphicFramePr>
          <p:nvPr>
            <p:ph idx="1"/>
          </p:nvPr>
        </p:nvGraphicFramePr>
        <p:xfrm>
          <a:off x="1143000" y="1290904"/>
          <a:ext cx="7086600" cy="4983786"/>
        </p:xfrm>
        <a:graphic>
          <a:graphicData uri="http://schemas.openxmlformats.org/presentationml/2006/ole">
            <p:oleObj spid="_x0000_s24578" name="Visio" r:id="rId3" imgW="5681404" imgH="3995557" progId="">
              <p:embed/>
            </p:oleObj>
          </a:graphicData>
        </a:graphic>
      </p:graphicFrame>
      <p:pic>
        <p:nvPicPr>
          <p:cNvPr id="6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173162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AzRENA</a:t>
            </a:r>
            <a:r>
              <a:rPr lang="en-US" sz="28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en-US" sz="2800" b="1" dirty="0" err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AzScienceNet</a:t>
            </a:r>
            <a:r>
              <a:rPr lang="en-US" sz="28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Services</a:t>
            </a:r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Internet connectivity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E-mail, Web-hosting, FTP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Virtual servers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Virtual Private Network (VPN)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Network traffic monitoring and analyses </a:t>
            </a:r>
            <a:r>
              <a:rPr lang="ru-RU" sz="24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(Nfsen, Nagios, Cacti, Weathermap</a:t>
            </a:r>
            <a:r>
              <a:rPr lang="en-US" sz="24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Computer Emergency Response Team - CERT-AZ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Technical support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E-Library service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GRID - distributed computing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HPC – high performance computing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Distance learning program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H.323 based videoconferences</a:t>
            </a: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Georgia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447800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Georgian Research and Educational Networking Association – GRENA has been established in 1999 by five major state universities, Georgian National Academy of Science and Open Society-Georgia Foundation.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GRENA is providing connectivity to 45 research and educational institutions.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International connectivity – fully guaranteed 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backuped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160 Mbps links from local providers. 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</a:rPr>
              <a:t>GRENA Network in Tbilisi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447800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" name="Content Placeholder 6" descr="netview_main_im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447800"/>
            <a:ext cx="7620000" cy="4445143"/>
          </a:xfrm>
          <a:prstGeom prst="rect">
            <a:avLst/>
          </a:prstGeom>
        </p:spPr>
      </p:pic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1731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GRENA - Services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1371599"/>
            <a:ext cx="83058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Internet connectivity, </a:t>
            </a:r>
            <a:r>
              <a:rPr lang="en-US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</a:t>
            </a:r>
            <a:r>
              <a:rPr lang="ru-RU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anaged and guarantied bandwidth</a:t>
            </a:r>
            <a:r>
              <a:rPr lang="en-US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(</a:t>
            </a:r>
            <a:r>
              <a:rPr lang="en-US" b="1" dirty="0" err="1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QoS</a:t>
            </a:r>
            <a:r>
              <a:rPr lang="en-US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  <a:endParaRPr lang="en-US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E-mail, Web-hosting, FTP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Virtual servers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Virtual Private Network (VPN)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Network traffic monitoring and analyses </a:t>
            </a:r>
            <a:r>
              <a:rPr lang="ru-RU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(Nfsen, Nagios, Cacti, Weathermap</a:t>
            </a:r>
            <a:r>
              <a:rPr lang="en-US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Computer Emergency Response Team - CERT-GE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GB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Performance and Enhancement Response Team - PERT</a:t>
            </a:r>
            <a:endParaRPr lang="en-US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Technical support – hot-line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Software licenses and security solutions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GRID - </a:t>
            </a:r>
            <a:r>
              <a:rPr lang="en-US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distributed computing </a:t>
            </a:r>
            <a:endParaRPr lang="en-US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HPC – high performance computing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Cisco Networking Academy (CCNA, CCNA Security, CCNP, CCIP courses)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Courses on LINUX operation system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Distance learning program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H.323 based videoconferences</a:t>
            </a:r>
          </a:p>
          <a:p>
            <a:pPr marL="344488" indent="-344488">
              <a:buFont typeface="Wingdings" pitchFamily="2" charset="2"/>
              <a:buChar char="Ø"/>
              <a:defRPr/>
            </a:pPr>
            <a:r>
              <a:rPr lang="en-US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Pearson VUE Authorized Center for student’s certification in IT field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1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</a:rPr>
              <a:t>GRID - Armenia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81534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defRPr/>
            </a:pPr>
            <a:r>
              <a:rPr lang="en-US" b="1" noProof="1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Number of GRID sites: 6, total CPUs 496 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1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en-US" sz="1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" name="Picture 3" descr="armgri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722119"/>
            <a:ext cx="6705600" cy="452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1731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</a:rPr>
              <a:t>GRID User Communities - Armenia</a:t>
            </a: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1371600"/>
            <a:ext cx="83058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Meteorology: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Implementation of the weather research and forecasting model (next-generation </a:t>
            </a:r>
            <a:r>
              <a:rPr lang="en-US" sz="2000" dirty="0" err="1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mesoscale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numerical weather prediction and atmospheric simulation system) for operational usage by Armenian </a:t>
            </a:r>
            <a:r>
              <a:rPr lang="en-US" sz="2000" dirty="0" err="1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meteo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office. 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Astrophysics: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 Development of the Armenian Virtual Observatory and integration in the International Virtual Observatories Alliance.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Quantum Physics: 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Experimental investigations in areas of quantum information technologies and new nonlinear materials.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High Energy Physics: 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Collaboration with the CERN HEP experiments (ATLAS and ALICE VOs support by </a:t>
            </a:r>
            <a:r>
              <a:rPr lang="en-US" sz="2000" dirty="0" err="1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ArmGrid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). 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Mathematics &amp; Informatics: </a:t>
            </a:r>
            <a:r>
              <a:rPr lang="en-US" sz="2000" dirty="0" smtClean="0">
                <a:solidFill>
                  <a:schemeClr val="accent1"/>
                </a:solidFill>
                <a:latin typeface="Tahoma"/>
                <a:cs typeface="Tahoma" pitchFamily="34" charset="0"/>
              </a:rPr>
              <a:t>Investigation of IT Infrastructure Library performance for computing GRIDs and development of the software prototype for effective adaptation of the library concepts to GRIDs; Systolic Algorithm Simulator; Development and realization of the decision-making parallel algorithms; Linear cryptanalysis.  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1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74638"/>
            <a:ext cx="5410200" cy="12493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</a:rPr>
              <a:t>GRID - Azerbaijan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600200"/>
            <a:ext cx="8153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 algn="just">
              <a:buFont typeface="Wingdings" pitchFamily="2" charset="2"/>
              <a:buChar char="Ø"/>
              <a:tabLst>
                <a:tab pos="7997825" algn="l"/>
              </a:tabLst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new blade servers : 160 cores (Xeon 2.6 GHZ) and storage : 72 TB was received in 2011.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High Energy Physics: Collaboration with the CERN LHC ATLAS experiment.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Physics: extensive simulations in 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photoelectronics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is planned.</a:t>
            </a: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9445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</a:rPr>
              <a:t>GRID - Georgia</a:t>
            </a:r>
            <a:endParaRPr lang="en-US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524000"/>
            <a:ext cx="8153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GRID site 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GE-01-GRENA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is located at GRENA and incorporated in the European GRID infrastructure. The average </a:t>
            </a:r>
            <a:r>
              <a:rPr lang="ru-RU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availability and reliability of the site is more than 99% 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Meteorology: Investigation of 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Advanced Research WRF (ARW) modeling system for weather research and forecasting. </a:t>
            </a:r>
            <a:endParaRPr lang="en-US" sz="2000" b="1" dirty="0" smtClean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4488" indent="-344488">
              <a:buFont typeface="Wingdings" pitchFamily="2" charset="2"/>
              <a:buChar char="Ø"/>
              <a:tabLst>
                <a:tab pos="7997825" algn="l"/>
              </a:tabLst>
              <a:defRPr/>
            </a:pP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Plasma Physics: Study of acceleration of charged particles in 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relativistic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plasma heated by 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ultra-intense pulses of </a:t>
            </a:r>
            <a:r>
              <a:rPr lang="en-US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laser beam. </a:t>
            </a:r>
          </a:p>
          <a:p>
            <a:pPr marL="344488" indent="-344488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GRENA together with Tbilisi State University submitted  project to the </a:t>
            </a:r>
            <a:r>
              <a:rPr lang="en-US" altLang="ja-JP" sz="20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Shota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20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Rustaveli</a:t>
            </a:r>
            <a:r>
              <a:rPr lang="en-US" altLang="ja-JP" sz="20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National Science Foundation for the development of GRID infrastructure and services in Georgia.</a:t>
            </a:r>
          </a:p>
          <a:p>
            <a:pPr>
              <a:buFont typeface="Wingdings" pitchFamily="2" charset="2"/>
              <a:buChar char="Ø"/>
              <a:defRPr/>
            </a:pPr>
            <a:endParaRPr lang="en-US" sz="1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1731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</a:rPr>
              <a:t>Using HPC infrastructure in Europe</a:t>
            </a: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524000"/>
            <a:ext cx="8153400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Armenia: Molecular Dynamics Study of Complex Systems</a:t>
            </a:r>
          </a:p>
          <a:p>
            <a:pPr marL="344488" indent="-344488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Parallel molecular dynamics simulation of Sodium 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dodecylsulfate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(SDS) – polymer systems (inverse 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micellar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lamellar) depending on the temperature and the polymer concentration. </a:t>
            </a:r>
          </a:p>
          <a:p>
            <a:pPr marL="344488" indent="-344488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Blue Gene P Supercomputer, Sofia, Bulgaria</a:t>
            </a:r>
          </a:p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Georgia: Modeling of some biochemical processes with the purpose of realization of their thin and purposeful synthesis</a:t>
            </a:r>
          </a:p>
          <a:p>
            <a:pPr marL="344488" indent="-344488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Quantitative description and modeling of the biochemical processes (e.g. point mutation process in DNA).</a:t>
            </a:r>
          </a:p>
          <a:p>
            <a:pPr marL="344488" indent="-344488">
              <a:lnSpc>
                <a:spcPct val="80000"/>
              </a:lnSpc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NCIT-Cluster, Bucharest, Romania</a:t>
            </a: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20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1"/>
                </a:solidFill>
                <a:latin typeface="Tahoma" pitchFamily="34" charset="0"/>
              </a:rPr>
              <a:t>Current European Commission FP7 Projects</a:t>
            </a:r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1371601"/>
            <a:ext cx="8382000" cy="423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European Grid Initiative: Integrated Sustainable Pan-European Infrastructure for Researchers in Europe (</a:t>
            </a:r>
            <a:r>
              <a:rPr lang="en-US" sz="2400" b="1" dirty="0" err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InSPIRE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- 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IIAP NAS RA, GRENA</a:t>
            </a:r>
          </a:p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High-Performance Computing Infrastructure for South East Europe’s Research Communities (HP-SEE) - 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IIAP NAS RA,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AzRENA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GRENA </a:t>
            </a:r>
          </a:p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Central and Eastern European Networking Engine (CEENGINE) - 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IIAP NAS RA, </a:t>
            </a:r>
            <a:r>
              <a:rPr lang="en-US" sz="24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AzRENA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GRENA</a:t>
            </a:r>
          </a:p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Policy Dialogue in ICT to an Upper Level for Reinforced EU-EECA Cooperation (PICTURE) - 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IIAP NAS RA, GRENA</a:t>
            </a:r>
            <a:r>
              <a:rPr lang="en-US" sz="2400" dirty="0" smtClean="0"/>
              <a:t> </a:t>
            </a:r>
            <a:endParaRPr lang="en-US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" name="Picture 6" descr="FP7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971800"/>
            <a:ext cx="126435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54864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Conclusions</a:t>
            </a:r>
            <a:endParaRPr lang="en-US" sz="3200" b="1" dirty="0">
              <a:solidFill>
                <a:schemeClr val="accent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1447800"/>
            <a:ext cx="8610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During last few years important development of E-Infrastructure in South Caucasus countries has been made, however there is still significant gap between the developed European countries and region.</a:t>
            </a:r>
          </a:p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Fraction of 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scientific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traffic is still low compare to commodity Internet, importance of GEANT network is not well recognized by the Governments.</a:t>
            </a:r>
          </a:p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More close cooperation is needed in the implementation of new services available at GEANT network. </a:t>
            </a:r>
          </a:p>
          <a:p>
            <a:pPr marL="344488" indent="-344488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Support from Governments and European Commission for the farther development of E-Infrastructure in South Caucasus countries is essential for the integration of scientific potential of the region in the European Research Area.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24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225425" indent="-225425">
              <a:buFont typeface="Wingdings" pitchFamily="2" charset="2"/>
              <a:buChar char="Ø"/>
            </a:pPr>
            <a:endParaRPr lang="en-US" sz="2800" b="1" dirty="0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31C46-A91E-4805-82A5-54195E84120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239000" cy="365125"/>
          </a:xfrm>
        </p:spPr>
        <p:txBody>
          <a:bodyPr/>
          <a:lstStyle/>
          <a:p>
            <a:r>
              <a:rPr lang="en-US" sz="160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GEO-RECAP - IDEALIST projects event , June 27, 2012, Tbilisi, Georgia</a:t>
            </a:r>
            <a:endParaRPr lang="en-US" sz="16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1828800"/>
            <a:ext cx="8229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marL="117475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marL="117475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marL="117475">
              <a:lnSpc>
                <a:spcPct val="80000"/>
              </a:lnSpc>
              <a:defRPr/>
            </a:pPr>
            <a:endParaRPr lang="en-US" sz="2000" b="1" dirty="0" smtClean="0">
              <a:solidFill>
                <a:schemeClr val="tx2"/>
              </a:solidFill>
            </a:endParaRPr>
          </a:p>
          <a:p>
            <a:pPr marL="117475" indent="0"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400" b="1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Thank </a:t>
            </a:r>
            <a:r>
              <a:rPr lang="en-US" sz="2400" b="1" dirty="0" smtClean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you for attention!</a:t>
            </a:r>
          </a:p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noProof="1" smtClean="0">
              <a:solidFill>
                <a:schemeClr val="accent1"/>
              </a:solidFill>
              <a:latin typeface="Tahoma" pitchFamily="34" charset="0"/>
              <a:cs typeface="Tahoma" pitchFamily="34" charset="0"/>
            </a:endParaRPr>
          </a:p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423988" indent="-44450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1" descr="D:\My Documents\GRENA-LOGOs\grena_new_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1808163" cy="777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1420</TotalTime>
  <Words>1336</Words>
  <Application>Microsoft Office PowerPoint</Application>
  <PresentationFormat>On-screen Show (4:3)</PresentationFormat>
  <Paragraphs>161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Visio</vt:lpstr>
      <vt:lpstr>E-Infrastructure for Science in South Caucasus</vt:lpstr>
      <vt:lpstr>Involved Organizations:</vt:lpstr>
      <vt:lpstr>Armenia</vt:lpstr>
      <vt:lpstr>ASNET-AM/ARENA Network</vt:lpstr>
      <vt:lpstr>ASNET-AM/ARENA Services</vt:lpstr>
      <vt:lpstr>Azerbaijan</vt:lpstr>
      <vt:lpstr>AzRENA Network</vt:lpstr>
      <vt:lpstr>AzRENA/AzScienceNet  Services</vt:lpstr>
      <vt:lpstr>Georgia</vt:lpstr>
      <vt:lpstr>GRENA Network in Tbilisi</vt:lpstr>
      <vt:lpstr>GRENA - Services</vt:lpstr>
      <vt:lpstr>GRID - Armenia</vt:lpstr>
      <vt:lpstr>GRID User Communities - Armenia</vt:lpstr>
      <vt:lpstr>GRID - Azerbaijan</vt:lpstr>
      <vt:lpstr>GRID - Georgia</vt:lpstr>
      <vt:lpstr>Using HPC infrastructure in Europe</vt:lpstr>
      <vt:lpstr>Current European Commission FP7 Projects</vt:lpstr>
      <vt:lpstr>Conclusions</vt:lpstr>
      <vt:lpstr>Slide 19</vt:lpstr>
    </vt:vector>
  </TitlesOfParts>
  <Company>GRENA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E-Infrastructure in South Caucasus</dc:title>
  <dc:creator>Ramaz Kvatadze</dc:creator>
  <cp:lastModifiedBy>Ramaz</cp:lastModifiedBy>
  <cp:revision>159</cp:revision>
  <dcterms:created xsi:type="dcterms:W3CDTF">2011-10-17T16:38:07Z</dcterms:created>
  <dcterms:modified xsi:type="dcterms:W3CDTF">2012-06-26T06:47:25Z</dcterms:modified>
</cp:coreProperties>
</file>