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17"/>
  </p:notesMasterIdLst>
  <p:handoutMasterIdLst>
    <p:handoutMasterId r:id="rId18"/>
  </p:handoutMasterIdLst>
  <p:sldIdLst>
    <p:sldId id="262" r:id="rId2"/>
    <p:sldId id="263" r:id="rId3"/>
    <p:sldId id="287" r:id="rId4"/>
    <p:sldId id="290" r:id="rId5"/>
    <p:sldId id="291" r:id="rId6"/>
    <p:sldId id="280" r:id="rId7"/>
    <p:sldId id="281" r:id="rId8"/>
    <p:sldId id="282" r:id="rId9"/>
    <p:sldId id="283" r:id="rId10"/>
    <p:sldId id="279" r:id="rId11"/>
    <p:sldId id="285" r:id="rId12"/>
    <p:sldId id="288" r:id="rId13"/>
    <p:sldId id="289" r:id="rId14"/>
    <p:sldId id="286" r:id="rId15"/>
    <p:sldId id="284" r:id="rId16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72" d="100"/>
          <a:sy n="72" d="100"/>
        </p:scale>
        <p:origin x="-1074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0C44348-D201-42AF-B2CB-9117086CD9F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CFFB1AC1-1B79-48AF-803B-52637D07D6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105150" y="506413"/>
            <a:ext cx="3660775" cy="2533650"/>
          </a:xfrm>
          <a:ln/>
        </p:spPr>
      </p:sp>
      <p:sp>
        <p:nvSpPr>
          <p:cNvPr id="36867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1314450" y="3209925"/>
            <a:ext cx="7235825" cy="304165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3105150" y="506413"/>
            <a:ext cx="3660775" cy="2533650"/>
          </a:xfrm>
          <a:ln/>
        </p:spPr>
      </p:sp>
      <p:sp>
        <p:nvSpPr>
          <p:cNvPr id="38915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1314450" y="3209925"/>
            <a:ext cx="7235825" cy="304165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370C2653-411C-4096-9176-5F22C56413C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1EC640DA-E2FE-41BC-BC5E-DA6BB934081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E881CE8D-05A3-4D70-8452-7374AAE9D1C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7A1F1F9D-0CD0-44C1-A049-47D053B99CC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21CCB4F6-5F6E-4BED-BB2C-560424FD543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1505E5C6-A008-4AF3-BEB8-AB6599C0910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50D67F3C-C6BA-4D72-81D1-0C4FCF78589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r>
              <a:rPr lang="en-US"/>
              <a:t>HP-SEE Dissemination – Tuzla (09-October-2012)					</a:t>
            </a:r>
            <a:fld id="{2A90A7FD-6264-4B8C-A204-E09200EAC51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5D1A6308-1346-4E3E-B936-333FBE75B85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9C3B0CDC-96C6-46C6-A9F2-4D66F1E60E8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65DA18B2-9882-46FD-B371-E024EC736A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5" r:id="rId5"/>
    <p:sldLayoutId id="2147483670" r:id="rId6"/>
    <p:sldLayoutId id="2147483664" r:id="rId7"/>
    <p:sldLayoutId id="2147483663" r:id="rId8"/>
    <p:sldLayoutId id="2147483671" r:id="rId9"/>
    <p:sldLayoutId id="2147483672" r:id="rId10"/>
    <p:sldLayoutId id="2147483662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survey.ipb.ac.rs/hp-see-pilot-call" TargetMode="Externa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sr-Latn-CS" smtClean="0"/>
              <a:t>HPC resursi i razvoj</a:t>
            </a:r>
            <a:endParaRPr lang="en-US" smtClean="0">
              <a:latin typeface="Arial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sr-Latn-CS" smtClean="0"/>
              <a:t>Mihajlo Savić</a:t>
            </a:r>
            <a:br>
              <a:rPr lang="sr-Latn-CS" smtClean="0"/>
            </a:br>
            <a:endParaRPr lang="sr-Latn-CS" smtClean="0"/>
          </a:p>
          <a:p>
            <a:pPr eaLnBrk="1" hangingPunct="1"/>
            <a:r>
              <a:rPr lang="sr-Latn-CS" smtClean="0"/>
              <a:t>Elektrotehnički fakultet</a:t>
            </a:r>
          </a:p>
          <a:p>
            <a:pPr eaLnBrk="1" hangingPunct="1"/>
            <a:r>
              <a:rPr lang="sr-Latn-CS" smtClean="0"/>
              <a:t>Univerzitet u Banjoj Luci</a:t>
            </a:r>
            <a:endParaRPr lang="en-US" smtClean="0"/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The HP-SEE initiative is co-funded by the European Commission under the FP7 Research Infrastructures contract no. 261499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HPC u BiH</a:t>
            </a:r>
            <a:endParaRPr lang="en-US" smtClean="0"/>
          </a:p>
        </p:txBody>
      </p:sp>
      <p:sp>
        <p:nvSpPr>
          <p:cNvPr id="16386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Nevesela situacija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Nedostatak: novca, rersursa, ljudi, podrške, ...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GRID projekat preživljava naporima pojedinaca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HPC resursi ne postoje u BiH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Mali klaster nije HPC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Nezavisni timovi čak i unutar jedne institucije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Primjer jednog fakulteta u BiH: dva tima rade na dva mala klastera, iako ih ne koriste u isto vrijeme ne prave jedan veći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Zavisnost od komercijalnog softvera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Dobijen na poklon ili na druge načine (za lokalnu upotrebu)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Radi sve dok ne treba da se pokrene na npr. 256 CPU a onda nastaje problem licenci</a:t>
            </a:r>
            <a:endParaRPr lang="en-US" sz="2400" smtClean="0">
              <a:latin typeface="Arial" charset="0"/>
            </a:endParaRP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sr-Latn-CS"/>
              <a:t>HP-SEE Dissemination Event</a:t>
            </a:r>
            <a:r>
              <a:rPr lang="en-US"/>
              <a:t> – Tuzla 09.10.2012.					</a:t>
            </a:r>
            <a:fld id="{3495C0F0-324D-4579-9517-9994C0F71ACA}" type="slidenum">
              <a:rPr lang="el-GR"/>
              <a:pPr defTabSz="958850"/>
              <a:t>2</a:t>
            </a:fld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</a:t>
            </a:r>
            <a:endParaRPr lang="en-US" smtClean="0"/>
          </a:p>
        </p:txBody>
      </p:sp>
      <p:sp>
        <p:nvSpPr>
          <p:cNvPr id="17410" name="Rectangle 6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PRACE projekat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Kreiranje vrhunskih superračunarskih resursa u Evropi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Izuzetno zahtjevan i skup projekat – nismo kandidati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Region JI Evrope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Relativno slabo razvijen – ali se radi na razvoju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HP-SEE – postepeno uvodjenje zemalja JIE regiona u PRACE infrastrukturu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Obrazovanje i podizanje nivoa svijesti o HPC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Projektovanje i izrada aplikacija pogodnih za HPC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Upotreba dostupnih resursa u regionu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Migracija aplikacija na PRACE infrastrukturu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Migracija nacionalnih superračunarskih resursa u PRACE</a:t>
            </a:r>
            <a:endParaRPr lang="en-US" sz="2400" smtClean="0">
              <a:latin typeface="Arial" charset="0"/>
            </a:endParaRPr>
          </a:p>
        </p:txBody>
      </p:sp>
      <p:sp>
        <p:nvSpPr>
          <p:cNvPr id="17411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7E5E5021-74A7-4FCE-9C19-E9879E2DA121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3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4763" y="53975"/>
            <a:ext cx="8135938" cy="1011238"/>
          </a:xfrm>
        </p:spPr>
        <p:txBody>
          <a:bodyPr lIns="95760" tIns="47880" rIns="95760" bIns="47880"/>
          <a:lstStyle/>
          <a:p>
            <a:pPr defTabSz="457200">
              <a:tabLst>
                <a:tab pos="0" algn="l"/>
                <a:tab pos="957263" algn="l"/>
                <a:tab pos="1916113" algn="l"/>
                <a:tab pos="2874963" algn="l"/>
                <a:tab pos="3833813" algn="l"/>
                <a:tab pos="4792663" algn="l"/>
                <a:tab pos="5751513" algn="l"/>
                <a:tab pos="6710363" algn="l"/>
                <a:tab pos="7669213" algn="l"/>
                <a:tab pos="8628063" algn="l"/>
                <a:tab pos="9586913" algn="l"/>
                <a:tab pos="10545763" algn="l"/>
              </a:tabLst>
            </a:pPr>
            <a:r>
              <a:rPr lang="sr-Latn-CS" sz="3000" smtClean="0"/>
              <a:t>Izračunavanja visokih performansi </a:t>
            </a:r>
            <a:br>
              <a:rPr lang="sr-Latn-CS" sz="3000" smtClean="0"/>
            </a:br>
            <a:r>
              <a:rPr lang="sr-Latn-CS" sz="3000" smtClean="0"/>
              <a:t>u</a:t>
            </a:r>
            <a:r>
              <a:rPr lang="en-US" sz="3000" smtClean="0"/>
              <a:t> B</a:t>
            </a:r>
            <a:r>
              <a:rPr lang="sr-Latn-CS" sz="3000" smtClean="0"/>
              <a:t>i</a:t>
            </a:r>
            <a:r>
              <a:rPr lang="en-US" sz="3000" smtClean="0"/>
              <a:t>H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2088" y="1652588"/>
            <a:ext cx="9520237" cy="4922837"/>
          </a:xfrm>
        </p:spPr>
        <p:txBody>
          <a:bodyPr lIns="95760" tIns="47880" rIns="95760" bIns="47880"/>
          <a:lstStyle/>
          <a:p>
            <a:pPr marL="357188" indent="-357188" defTabSz="457200">
              <a:lnSpc>
                <a:spcPct val="70000"/>
              </a:lnSpc>
              <a:spcBef>
                <a:spcPts val="50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2000" smtClean="0"/>
              <a:t>Nekoliko institucija rade zasebno na internim malim HPC projektima</a:t>
            </a:r>
            <a:endParaRPr lang="en-US" sz="2000" smtClean="0"/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en-US" smtClean="0"/>
              <a:t>Ad-hoc </a:t>
            </a:r>
            <a:r>
              <a:rPr lang="sr-Latn-CS" smtClean="0"/>
              <a:t>klasteri</a:t>
            </a:r>
            <a:r>
              <a:rPr lang="en-US" smtClean="0"/>
              <a:t> – </a:t>
            </a:r>
            <a:r>
              <a:rPr lang="sr-Latn-CS" smtClean="0"/>
              <a:t>klasteri radnih stanica (</a:t>
            </a:r>
            <a:r>
              <a:rPr lang="en-US" smtClean="0"/>
              <a:t>COW </a:t>
            </a:r>
            <a:r>
              <a:rPr lang="sr-Latn-CS" smtClean="0"/>
              <a:t>pristup)</a:t>
            </a:r>
            <a:endParaRPr lang="en-US" smtClean="0"/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mtClean="0"/>
              <a:t>Ograničena ekspertiza</a:t>
            </a:r>
            <a:r>
              <a:rPr lang="en-US" smtClean="0"/>
              <a:t> – </a:t>
            </a:r>
            <a:r>
              <a:rPr lang="sr-Latn-CS" smtClean="0"/>
              <a:t>često se rješava samo zaseban problem</a:t>
            </a:r>
            <a:endParaRPr lang="en-US" smtClean="0"/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mtClean="0"/>
              <a:t>Problemi sa heterogenim sistemima</a:t>
            </a:r>
            <a:r>
              <a:rPr lang="en-US" smtClean="0"/>
              <a:t> – arhite</a:t>
            </a:r>
            <a:r>
              <a:rPr lang="sr-Latn-CS" smtClean="0"/>
              <a:t>k</a:t>
            </a:r>
            <a:r>
              <a:rPr lang="en-US" smtClean="0"/>
              <a:t>ture </a:t>
            </a:r>
            <a:r>
              <a:rPr lang="sr-Latn-CS" smtClean="0"/>
              <a:t>i</a:t>
            </a:r>
            <a:r>
              <a:rPr lang="en-US" smtClean="0"/>
              <a:t> OS</a:t>
            </a:r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mtClean="0"/>
              <a:t>Realni</a:t>
            </a:r>
            <a:r>
              <a:rPr lang="en-US" smtClean="0"/>
              <a:t> HPC res</a:t>
            </a:r>
            <a:r>
              <a:rPr lang="sr-Latn-CS" smtClean="0"/>
              <a:t>ursi</a:t>
            </a:r>
            <a:r>
              <a:rPr lang="en-US" smtClean="0"/>
              <a:t> </a:t>
            </a:r>
            <a:r>
              <a:rPr lang="sr-Latn-CS" smtClean="0"/>
              <a:t>su preskupi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marL="357188" indent="-357188" defTabSz="457200">
              <a:lnSpc>
                <a:spcPct val="70000"/>
              </a:lnSpc>
              <a:spcBef>
                <a:spcPts val="50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2000" smtClean="0"/>
              <a:t>Potreba za razmjenom znanja i iskustva</a:t>
            </a:r>
            <a:endParaRPr lang="en-US" sz="2000" smtClean="0"/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mtClean="0"/>
              <a:t>Interna</a:t>
            </a:r>
            <a:r>
              <a:rPr lang="en-US" smtClean="0"/>
              <a:t> </a:t>
            </a:r>
            <a:r>
              <a:rPr lang="sr-Latn-CS" smtClean="0"/>
              <a:t>i</a:t>
            </a:r>
            <a:r>
              <a:rPr lang="en-US" smtClean="0"/>
              <a:t> interna</a:t>
            </a:r>
            <a:r>
              <a:rPr lang="sr-Latn-CS" smtClean="0"/>
              <a:t>cionalna</a:t>
            </a:r>
            <a:endParaRPr lang="en-US" smtClean="0"/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en-US" smtClean="0"/>
              <a:t>Tr</a:t>
            </a:r>
            <a:r>
              <a:rPr lang="sr-Latn-CS" smtClean="0"/>
              <a:t>eninzi</a:t>
            </a:r>
            <a:r>
              <a:rPr lang="en-US" smtClean="0"/>
              <a:t> </a:t>
            </a:r>
            <a:r>
              <a:rPr lang="sr-Latn-CS" smtClean="0"/>
              <a:t>i</a:t>
            </a:r>
            <a:r>
              <a:rPr lang="en-US" smtClean="0"/>
              <a:t> dis</a:t>
            </a:r>
            <a:r>
              <a:rPr lang="sr-Latn-CS" smtClean="0"/>
              <a:t>eminacije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marL="357188" indent="-357188" defTabSz="457200">
              <a:lnSpc>
                <a:spcPct val="70000"/>
              </a:lnSpc>
              <a:spcBef>
                <a:spcPts val="50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2000" smtClean="0"/>
              <a:t>Potreba za tješnjom saradnjom</a:t>
            </a:r>
            <a:endParaRPr lang="en-US" sz="2000" smtClean="0"/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mtClean="0"/>
              <a:t>Udruživanje resursa</a:t>
            </a:r>
            <a:endParaRPr lang="en-US" smtClean="0"/>
          </a:p>
          <a:p>
            <a:pPr marL="776288" lvl="1" indent="-298450" defTabSz="457200"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mtClean="0"/>
              <a:t>Dijeljenje beneficija</a:t>
            </a:r>
            <a:endParaRPr lang="en-US" smtClean="0"/>
          </a:p>
        </p:txBody>
      </p:sp>
      <p:sp>
        <p:nvSpPr>
          <p:cNvPr id="35844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</a:t>
            </a:r>
            <a:fld id="{FBCBB02C-ADD4-474D-A499-D7797BC88859}" type="slidenum">
              <a:rPr lang="el-GR" sz="1300" b="0">
                <a:solidFill>
                  <a:schemeClr val="bg1"/>
                </a:solidFill>
              </a:rPr>
              <a:pPr algn="ctr" eaLnBrk="0" hangingPunct="0"/>
              <a:t>4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2088" y="1652588"/>
            <a:ext cx="9520237" cy="4922837"/>
          </a:xfrm>
        </p:spPr>
        <p:txBody>
          <a:bodyPr lIns="95760" tIns="47880" rIns="95760" bIns="47880"/>
          <a:lstStyle/>
          <a:p>
            <a:pPr marL="357188" indent="-357188" defTabSz="457200">
              <a:lnSpc>
                <a:spcPct val="70000"/>
              </a:lnSpc>
              <a:spcBef>
                <a:spcPts val="50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en-US" b="1" smtClean="0"/>
              <a:t>HP-SEE</a:t>
            </a:r>
          </a:p>
          <a:p>
            <a:pPr marL="776288" lvl="1" indent="-298450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800" smtClean="0"/>
              <a:t>Neka vrsta</a:t>
            </a:r>
            <a:r>
              <a:rPr lang="en-US" sz="1800" smtClean="0"/>
              <a:t> “</a:t>
            </a:r>
            <a:r>
              <a:rPr lang="sr-Latn-CS" sz="1800" smtClean="0"/>
              <a:t>kišobrana</a:t>
            </a:r>
            <a:r>
              <a:rPr lang="en-US" sz="1800" smtClean="0"/>
              <a:t>" </a:t>
            </a:r>
            <a:r>
              <a:rPr lang="sr-Latn-CS" sz="1800" smtClean="0"/>
              <a:t>za razvoj</a:t>
            </a:r>
            <a:r>
              <a:rPr lang="en-US" sz="1800" smtClean="0"/>
              <a:t> HPC </a:t>
            </a:r>
            <a:r>
              <a:rPr lang="sr-Latn-CS" sz="1800" smtClean="0"/>
              <a:t>u</a:t>
            </a:r>
            <a:r>
              <a:rPr lang="en-US" sz="1800" smtClean="0"/>
              <a:t> region</a:t>
            </a:r>
            <a:r>
              <a:rPr lang="sr-Latn-CS" sz="1800" smtClean="0"/>
              <a:t>u</a:t>
            </a:r>
            <a:endParaRPr lang="en-US" sz="1800" smtClean="0"/>
          </a:p>
          <a:p>
            <a:pPr marL="776288" lvl="1" indent="-298450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800" b="1" smtClean="0"/>
              <a:t>Vrlo otvorena saradnja</a:t>
            </a:r>
            <a:endParaRPr lang="en-US" sz="1800" b="1" smtClean="0"/>
          </a:p>
          <a:p>
            <a:pPr marL="776288" lvl="1" indent="-298450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800" smtClean="0"/>
              <a:t>Naglasak na</a:t>
            </a:r>
            <a:r>
              <a:rPr lang="en-US" sz="1800" smtClean="0"/>
              <a:t> </a:t>
            </a:r>
            <a:r>
              <a:rPr lang="en-US" sz="1800" b="1" smtClean="0"/>
              <a:t>Computational Physics and Chemistry</a:t>
            </a:r>
            <a:r>
              <a:rPr lang="en-US" sz="1800" smtClean="0"/>
              <a:t> and Life Sciences</a:t>
            </a:r>
            <a:br>
              <a:rPr lang="en-US" sz="1800" smtClean="0"/>
            </a:br>
            <a:endParaRPr lang="en-US" sz="1800" smtClean="0"/>
          </a:p>
          <a:p>
            <a:pPr marL="357188" indent="-357188" defTabSz="457200">
              <a:lnSpc>
                <a:spcPct val="70000"/>
              </a:lnSpc>
              <a:spcBef>
                <a:spcPts val="50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2000" b="1" smtClean="0"/>
              <a:t>Pitanja</a:t>
            </a:r>
            <a:endParaRPr lang="en-US" sz="2000" b="1" smtClean="0"/>
          </a:p>
          <a:p>
            <a:pPr marL="776288" lvl="1" indent="-298450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800" smtClean="0"/>
              <a:t>Relativno visoke cijene konvencionalnih</a:t>
            </a:r>
            <a:r>
              <a:rPr lang="en-US" sz="1800" smtClean="0"/>
              <a:t> HPC infrastru</a:t>
            </a:r>
            <a:r>
              <a:rPr lang="sr-Latn-CS" sz="1800" smtClean="0"/>
              <a:t>ktura</a:t>
            </a:r>
            <a:r>
              <a:rPr lang="en-US" sz="1800" smtClean="0"/>
              <a:t> – </a:t>
            </a:r>
            <a:r>
              <a:rPr lang="sr-Latn-CS" sz="1800" smtClean="0"/>
              <a:t>korišćenje postojećih grid za testiranje</a:t>
            </a:r>
            <a:r>
              <a:rPr lang="en-US" sz="1800" smtClean="0"/>
              <a:t> – </a:t>
            </a:r>
            <a:r>
              <a:rPr lang="sr-Latn-CS" sz="1800" smtClean="0"/>
              <a:t>povećani značaj od</a:t>
            </a:r>
            <a:r>
              <a:rPr lang="en-US" sz="1800" smtClean="0"/>
              <a:t> NGI</a:t>
            </a:r>
            <a:br>
              <a:rPr lang="en-US" sz="1800" smtClean="0"/>
            </a:br>
            <a:endParaRPr lang="en-US" sz="1800" smtClean="0"/>
          </a:p>
          <a:p>
            <a:pPr marL="776288" lvl="1" indent="-298450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800" smtClean="0"/>
              <a:t>Ozbiljan nedostatak stručno osposobljenog kadra</a:t>
            </a:r>
            <a:endParaRPr lang="en-US" sz="1800" b="1" smtClean="0"/>
          </a:p>
          <a:p>
            <a:pPr marL="1195388" lvl="2" indent="-236538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400" smtClean="0"/>
              <a:t>Organizovanje niza treninga za početnike</a:t>
            </a:r>
            <a:r>
              <a:rPr lang="en-US" sz="1400" smtClean="0"/>
              <a:t> </a:t>
            </a:r>
            <a:r>
              <a:rPr lang="sr-Latn-CS" sz="1400" smtClean="0"/>
              <a:t>i</a:t>
            </a:r>
            <a:r>
              <a:rPr lang="en-US" sz="1400" smtClean="0"/>
              <a:t> </a:t>
            </a:r>
            <a:r>
              <a:rPr lang="sr-Latn-CS" sz="1400" smtClean="0"/>
              <a:t>one koji nisu programeri</a:t>
            </a:r>
            <a:r>
              <a:rPr lang="en-US" sz="1400" smtClean="0"/>
              <a:t> – </a:t>
            </a:r>
            <a:r>
              <a:rPr lang="sr-Latn-CS" sz="1400" smtClean="0"/>
              <a:t>molimo da </a:t>
            </a:r>
            <a:r>
              <a:rPr lang="sr-Latn-CS" sz="1400" b="1" smtClean="0"/>
              <a:t>nam se javite</a:t>
            </a:r>
            <a:r>
              <a:rPr lang="sr-Latn-CS" sz="1400" smtClean="0"/>
              <a:t> ako ste zainteresovani</a:t>
            </a:r>
            <a:r>
              <a:rPr lang="en-US" sz="1400" smtClean="0"/>
              <a:t> </a:t>
            </a:r>
            <a:br>
              <a:rPr lang="en-US" sz="1400" smtClean="0"/>
            </a:br>
            <a:endParaRPr lang="en-US" sz="1400" smtClean="0"/>
          </a:p>
          <a:p>
            <a:pPr marL="776288" lvl="1" indent="-298450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800" smtClean="0"/>
              <a:t>Nizak nivo svijesti i zainteresovanosti u BiH</a:t>
            </a:r>
            <a:r>
              <a:rPr lang="en-US" sz="1800" smtClean="0"/>
              <a:t> – </a:t>
            </a:r>
            <a:r>
              <a:rPr lang="sr-Latn-CS" sz="1800" smtClean="0"/>
              <a:t>istraživači ne koriste računarske resurse čak i kada je to moguće</a:t>
            </a:r>
            <a:endParaRPr lang="en-US" sz="1800" smtClean="0"/>
          </a:p>
          <a:p>
            <a:pPr marL="1195388" lvl="2" indent="-236538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en-US" sz="1400" smtClean="0"/>
              <a:t>Organi</a:t>
            </a:r>
            <a:r>
              <a:rPr lang="sr-Latn-CS" sz="1400" smtClean="0"/>
              <a:t>zacija ovakvih</a:t>
            </a:r>
            <a:r>
              <a:rPr lang="en-US" sz="1400" smtClean="0"/>
              <a:t> dis</a:t>
            </a:r>
            <a:r>
              <a:rPr lang="sr-Latn-CS" sz="1400" smtClean="0"/>
              <a:t>eminacijskih skupova da se upoznaju potencijalni korisnici</a:t>
            </a:r>
            <a:endParaRPr lang="en-US" sz="1400" smtClean="0"/>
          </a:p>
          <a:p>
            <a:pPr marL="776288" lvl="1" indent="-298450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800" smtClean="0"/>
              <a:t>Mrežna</a:t>
            </a:r>
            <a:r>
              <a:rPr lang="en-US" sz="1800" smtClean="0"/>
              <a:t> infrastru</a:t>
            </a:r>
            <a:r>
              <a:rPr lang="sr-Latn-CS" sz="1800" smtClean="0"/>
              <a:t>ktura često nezadovoljavajuća</a:t>
            </a:r>
            <a:endParaRPr lang="en-US" sz="1800" smtClean="0"/>
          </a:p>
          <a:p>
            <a:pPr marL="1195388" lvl="2" indent="-236538" defTabSz="457200">
              <a:lnSpc>
                <a:spcPct val="80000"/>
              </a:lnSpc>
              <a:spcBef>
                <a:spcPts val="450"/>
              </a:spcBef>
              <a:buFont typeface="Wingdings" pitchFamily="2" charset="2"/>
              <a:buChar char=""/>
              <a:tabLst>
                <a:tab pos="955675" algn="l"/>
                <a:tab pos="1914525" algn="l"/>
                <a:tab pos="2873375" algn="l"/>
                <a:tab pos="3832225" algn="l"/>
                <a:tab pos="4791075" algn="l"/>
                <a:tab pos="5749925" algn="l"/>
                <a:tab pos="6708775" algn="l"/>
                <a:tab pos="7667625" algn="l"/>
                <a:tab pos="8626475" algn="l"/>
                <a:tab pos="9585325" algn="l"/>
                <a:tab pos="10544175" algn="l"/>
              </a:tabLst>
            </a:pPr>
            <a:r>
              <a:rPr lang="sr-Latn-CS" sz="1400" smtClean="0"/>
              <a:t>Tijesna saradnja sa</a:t>
            </a:r>
            <a:r>
              <a:rPr lang="en-US" sz="1400" smtClean="0"/>
              <a:t> REN</a:t>
            </a:r>
            <a:r>
              <a:rPr lang="sr-Latn-CS" sz="1400" smtClean="0"/>
              <a:t>-ovima</a:t>
            </a:r>
            <a:r>
              <a:rPr lang="en-US" sz="1400" smtClean="0"/>
              <a:t> </a:t>
            </a:r>
            <a:r>
              <a:rPr lang="sr-Latn-CS" sz="1400" smtClean="0"/>
              <a:t>u rješavanju pitanja</a:t>
            </a:r>
            <a:endParaRPr lang="en-US" sz="140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-4763" y="53975"/>
            <a:ext cx="8135938" cy="1011238"/>
          </a:xfrm>
        </p:spPr>
        <p:txBody>
          <a:bodyPr lIns="95760" tIns="47880" rIns="95760" bIns="47880"/>
          <a:lstStyle/>
          <a:p>
            <a:pPr defTabSz="457200">
              <a:tabLst>
                <a:tab pos="0" algn="l"/>
                <a:tab pos="957263" algn="l"/>
                <a:tab pos="1916113" algn="l"/>
                <a:tab pos="2874963" algn="l"/>
                <a:tab pos="3833813" algn="l"/>
                <a:tab pos="4792663" algn="l"/>
                <a:tab pos="5751513" algn="l"/>
                <a:tab pos="6710363" algn="l"/>
                <a:tab pos="7669213" algn="l"/>
                <a:tab pos="8628063" algn="l"/>
                <a:tab pos="9586913" algn="l"/>
                <a:tab pos="10545763" algn="l"/>
              </a:tabLst>
            </a:pPr>
            <a:r>
              <a:rPr lang="en-US" sz="3000" smtClean="0"/>
              <a:t>HP-SEE </a:t>
            </a:r>
            <a:r>
              <a:rPr lang="sr-Latn-CS" sz="3000" smtClean="0"/>
              <a:t>u</a:t>
            </a:r>
            <a:r>
              <a:rPr lang="en-US" sz="3000" smtClean="0"/>
              <a:t> B</a:t>
            </a:r>
            <a:r>
              <a:rPr lang="sr-Latn-CS" sz="3000" smtClean="0"/>
              <a:t>i</a:t>
            </a:r>
            <a:r>
              <a:rPr lang="en-US" sz="3000" smtClean="0"/>
              <a:t>H</a:t>
            </a:r>
          </a:p>
        </p:txBody>
      </p:sp>
      <p:sp>
        <p:nvSpPr>
          <p:cNvPr id="37892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4ABBF68C-F0C2-4F11-862B-29482E327D8E}" type="slidenum">
              <a:rPr lang="el-GR" sz="1300" b="0">
                <a:solidFill>
                  <a:schemeClr val="bg1"/>
                </a:solidFill>
              </a:rPr>
              <a:pPr algn="ctr" eaLnBrk="0" hangingPunct="0"/>
              <a:t>5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 resursi</a:t>
            </a:r>
            <a:endParaRPr lang="en-US" smtClean="0"/>
          </a:p>
        </p:txBody>
      </p:sp>
      <p:sp>
        <p:nvSpPr>
          <p:cNvPr id="18434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4E4C08B6-1E9F-46A1-A224-6B6862434C1D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6</a:t>
            </a:fld>
            <a:endParaRPr lang="el-GR" sz="1300" b="0">
              <a:solidFill>
                <a:schemeClr val="bg1"/>
              </a:solidFill>
            </a:endParaRPr>
          </a:p>
        </p:txBody>
      </p:sp>
      <p:graphicFrame>
        <p:nvGraphicFramePr>
          <p:cNvPr id="17454" name="Group 46"/>
          <p:cNvGraphicFramePr>
            <a:graphicFrameLocks noGrp="1"/>
          </p:cNvGraphicFramePr>
          <p:nvPr>
            <p:ph idx="4294967295"/>
          </p:nvPr>
        </p:nvGraphicFramePr>
        <p:xfrm>
          <a:off x="192088" y="1652588"/>
          <a:ext cx="9467850" cy="4743450"/>
        </p:xfrm>
        <a:graphic>
          <a:graphicData uri="http://schemas.openxmlformats.org/drawingml/2006/table">
            <a:tbl>
              <a:tblPr/>
              <a:tblGrid>
                <a:gridCol w="3065462"/>
                <a:gridCol w="1501775"/>
                <a:gridCol w="2533650"/>
                <a:gridCol w="2366963"/>
              </a:tblGrid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ZEMLJA/TFLOPS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2010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2011-12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2013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GRČKA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80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BUGARSKA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30+8GPU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40+20GPU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RUMUNIJA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30+100GPU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MAĐARSKA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SRBIJA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40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UKUPNO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36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140+8GPU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5885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164A8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r-Latn-C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250+120GPU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 resursi – dostupni</a:t>
            </a:r>
            <a:endParaRPr lang="en-US" smtClean="0"/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Bugarska</a:t>
            </a:r>
          </a:p>
          <a:p>
            <a:pPr lvl="1"/>
            <a:r>
              <a:rPr lang="sr-Latn-CS" smtClean="0">
                <a:latin typeface="Arial" charset="0"/>
              </a:rPr>
              <a:t>IBM BlueGene/P – 8192 procesorska jezgra – 27 TFLOPS</a:t>
            </a:r>
          </a:p>
          <a:p>
            <a:pPr lvl="1"/>
            <a:r>
              <a:rPr lang="sr-Latn-CS" smtClean="0">
                <a:latin typeface="Arial" charset="0"/>
              </a:rPr>
              <a:t>Grid klaster – 576 jezgara – 3.2 TFLOPS</a:t>
            </a:r>
          </a:p>
          <a:p>
            <a:pPr lvl="1"/>
            <a:r>
              <a:rPr lang="sr-Latn-CS" smtClean="0">
                <a:latin typeface="Arial" charset="0"/>
              </a:rPr>
              <a:t>GPU klaster – 7 TFLOPS (SP)</a:t>
            </a:r>
          </a:p>
          <a:p>
            <a:r>
              <a:rPr lang="sr-Latn-CS" smtClean="0">
                <a:latin typeface="Arial" charset="0"/>
              </a:rPr>
              <a:t>Rumunija</a:t>
            </a:r>
          </a:p>
          <a:p>
            <a:pPr lvl="1"/>
            <a:r>
              <a:rPr lang="sr-Latn-CS" smtClean="0">
                <a:latin typeface="Arial" charset="0"/>
              </a:rPr>
              <a:t>IBM Radrunner hibrid – 368 jezgara, 592GB RAM – 4 TFLOPS</a:t>
            </a:r>
          </a:p>
          <a:p>
            <a:pPr lvl="1"/>
            <a:r>
              <a:rPr lang="sr-Latn-CS" smtClean="0">
                <a:latin typeface="Arial" charset="0"/>
              </a:rPr>
              <a:t>Biocomputing klaster – 2,7 TFLOPS</a:t>
            </a:r>
          </a:p>
          <a:p>
            <a:r>
              <a:rPr lang="sr-Latn-CS" smtClean="0">
                <a:latin typeface="Arial" charset="0"/>
              </a:rPr>
              <a:t>Mađarska</a:t>
            </a:r>
          </a:p>
          <a:p>
            <a:pPr lvl="1"/>
            <a:r>
              <a:rPr lang="en-US" smtClean="0"/>
              <a:t>SGI 1000 Ultraviolet, SMP (ccNUMA) </a:t>
            </a:r>
            <a:r>
              <a:rPr lang="sr-Latn-CS" smtClean="0">
                <a:latin typeface="Arial" charset="0"/>
              </a:rPr>
              <a:t>– 1128 jezgra – 10 TFLOPS</a:t>
            </a:r>
          </a:p>
          <a:p>
            <a:pPr lvl="1"/>
            <a:r>
              <a:rPr lang="en-US" smtClean="0"/>
              <a:t>HP cluster, CP4000BL </a:t>
            </a:r>
            <a:r>
              <a:rPr lang="sr-Latn-CS" smtClean="0">
                <a:latin typeface="Arial" charset="0"/>
              </a:rPr>
              <a:t>– 2304 jezgra – 14 TFLOPS</a:t>
            </a:r>
          </a:p>
          <a:p>
            <a:pPr lvl="1"/>
            <a:r>
              <a:rPr lang="en-US" smtClean="0"/>
              <a:t>SGI Altix ICE8400EX </a:t>
            </a:r>
            <a:r>
              <a:rPr lang="sr-Latn-CS" smtClean="0">
                <a:latin typeface="Arial" charset="0"/>
              </a:rPr>
              <a:t>– 1536 jezgra – 18 TFLOPS</a:t>
            </a:r>
          </a:p>
          <a:p>
            <a:r>
              <a:rPr lang="sr-Latn-CS" smtClean="0">
                <a:latin typeface="Arial" charset="0"/>
              </a:rPr>
              <a:t>Srbija</a:t>
            </a:r>
          </a:p>
          <a:p>
            <a:pPr lvl="1"/>
            <a:r>
              <a:rPr lang="sr-Latn-CS" smtClean="0">
                <a:latin typeface="Arial" charset="0"/>
              </a:rPr>
              <a:t>PARADOX klaster – 704 jezgra – 6,3 TFLOPS</a:t>
            </a:r>
            <a:endParaRPr lang="en-US" smtClean="0">
              <a:latin typeface="Arial" charset="0"/>
            </a:endParaRPr>
          </a:p>
        </p:txBody>
      </p:sp>
      <p:sp>
        <p:nvSpPr>
          <p:cNvPr id="19459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72CB8D53-784A-4FAC-8451-5CEE4B4E23D7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7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HP-SEE resursi - softver</a:t>
            </a:r>
            <a:endParaRPr lang="en-US" smtClean="0"/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Computational Physics</a:t>
            </a:r>
          </a:p>
          <a:p>
            <a:pPr lvl="1"/>
            <a:r>
              <a:rPr lang="en-GB" sz="2400" smtClean="0">
                <a:latin typeface="Arial" charset="0"/>
              </a:rPr>
              <a:t>ATLAS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BLACS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BLAS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FFTW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GAMESS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GotoBLAS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Intel MKL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MPICH-1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MPICH-2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NAG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OpenCV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OpenFOAM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OpenMP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ROOT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ScaLapack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GB" sz="2400" smtClean="0">
                <a:latin typeface="Arial" charset="0"/>
              </a:rPr>
              <a:t>SPRNG</a:t>
            </a:r>
          </a:p>
          <a:p>
            <a:r>
              <a:rPr lang="sr-Latn-CS" sz="2800" smtClean="0">
                <a:latin typeface="Arial" charset="0"/>
              </a:rPr>
              <a:t>Computational Chemistry</a:t>
            </a:r>
          </a:p>
          <a:p>
            <a:pPr lvl="1"/>
            <a:r>
              <a:rPr lang="en-US" sz="2400" smtClean="0">
                <a:latin typeface="Arial" charset="0"/>
              </a:rPr>
              <a:t>AMBER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BLAS/CotoBLAS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CPMD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CUDA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FFTW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GAMESS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Caussian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GROMACS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LAPACK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MMTSB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MPI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NAMD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NWChem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OpenFOAM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OpenMP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RRDiool/CD-PHP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SCALAPACK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VMD</a:t>
            </a:r>
            <a:endParaRPr lang="sr-Latn-CS" sz="2400" smtClean="0">
              <a:latin typeface="Arial" charset="0"/>
            </a:endParaRPr>
          </a:p>
          <a:p>
            <a:r>
              <a:rPr lang="sr-Latn-CS" sz="2800" smtClean="0">
                <a:latin typeface="Arial" charset="0"/>
              </a:rPr>
              <a:t>Life Sciences</a:t>
            </a:r>
          </a:p>
          <a:p>
            <a:pPr lvl="1"/>
            <a:r>
              <a:rPr lang="en-US" sz="2400" smtClean="0">
                <a:latin typeface="Arial" charset="0"/>
              </a:rPr>
              <a:t>NEURON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NAMD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BLAST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PySci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libSVM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Bioperl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Pthreads</a:t>
            </a:r>
            <a:r>
              <a:rPr lang="sr-Latn-CS" sz="2400" smtClean="0">
                <a:latin typeface="Arial" charset="0"/>
              </a:rPr>
              <a:t>, </a:t>
            </a:r>
            <a:r>
              <a:rPr lang="en-US" sz="2400" smtClean="0">
                <a:latin typeface="Arial" charset="0"/>
              </a:rPr>
              <a:t>WS-PGRADE</a:t>
            </a:r>
          </a:p>
        </p:txBody>
      </p:sp>
      <p:sp>
        <p:nvSpPr>
          <p:cNvPr id="20483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A854A7AF-600F-4857-863C-FE7A1D073D64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8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Gdje smo tu mi?</a:t>
            </a:r>
            <a:endParaRPr lang="en-US" smtClean="0"/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Univerzitet u Banjoj Luci 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Tim: Mašinski, Prirodnomatematički, Tehnološki fakultet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Podrška: Elektrotehnički fakultet</a:t>
            </a:r>
            <a:br>
              <a:rPr lang="sr-Latn-CS" sz="2400" smtClean="0">
                <a:latin typeface="Arial" charset="0"/>
              </a:rPr>
            </a:br>
            <a:endParaRPr lang="sr-Latn-CS" sz="24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CFDOF – Computational Fluid Dynamics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Simulacija sagorjevanja – projektovanje univerzalnog gorionika</a:t>
            </a:r>
            <a:br>
              <a:rPr lang="sr-Latn-CS" sz="2400" smtClean="0">
                <a:latin typeface="Arial" charset="0"/>
              </a:rPr>
            </a:br>
            <a:endParaRPr lang="sr-Latn-CS" sz="24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SFHG – </a:t>
            </a:r>
            <a:r>
              <a:rPr lang="en-US" sz="2800" smtClean="0">
                <a:latin typeface="Arial" charset="0"/>
              </a:rPr>
              <a:t>Self Avoiding Hamiltonian Walk on Gaskets</a:t>
            </a:r>
            <a:endParaRPr lang="sr-Latn-CS" sz="2800" smtClean="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Izračunavanje putanja po fraktalnim strukturama</a:t>
            </a:r>
          </a:p>
          <a:p>
            <a:pPr>
              <a:lnSpc>
                <a:spcPct val="80000"/>
              </a:lnSpc>
            </a:pPr>
            <a:endParaRPr lang="sr-Latn-CS" sz="2800" smtClean="0">
              <a:latin typeface="Arial" charset="0"/>
            </a:endParaRP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Obrazovanje i obuka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Elektrotehnički fakultet Banja Luka</a:t>
            </a:r>
            <a:endParaRPr lang="en-US" sz="2400" smtClean="0">
              <a:latin typeface="Arial" charset="0"/>
            </a:endParaRPr>
          </a:p>
        </p:txBody>
      </p:sp>
      <p:sp>
        <p:nvSpPr>
          <p:cNvPr id="21507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19A26E9A-8F5E-4E4F-A483-7BD95A6BF960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9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Gdje možemo biti?</a:t>
            </a:r>
            <a:endParaRPr lang="en-US" smtClean="0"/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Otvoreni za saradnju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Bitna strana projekta – </a:t>
            </a:r>
            <a:r>
              <a:rPr lang="sr-Latn-CS" sz="2400" b="1" smtClean="0">
                <a:latin typeface="Arial" charset="0"/>
              </a:rPr>
              <a:t>svi</a:t>
            </a:r>
            <a:r>
              <a:rPr lang="sr-Latn-CS" sz="2400" smtClean="0">
                <a:latin typeface="Arial" charset="0"/>
              </a:rPr>
              <a:t> su otvoreni za saradnju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Svako pitanje je dobro pitanje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Svi su dobrodošli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Pristup HPC resursima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Moguć je pristup svim navedenih resursima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Jednostavna procedura</a:t>
            </a:r>
          </a:p>
          <a:p>
            <a:pPr>
              <a:lnSpc>
                <a:spcPct val="80000"/>
              </a:lnSpc>
            </a:pPr>
            <a:r>
              <a:rPr lang="sr-Latn-CS" sz="2800" smtClean="0">
                <a:latin typeface="Arial" charset="0"/>
              </a:rPr>
              <a:t>Pomoć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Pri projektovanju, izradi ili promjeni aplikacija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Pri korišćenju resursa i infrasrtukture</a:t>
            </a:r>
          </a:p>
          <a:p>
            <a:pPr lvl="1">
              <a:lnSpc>
                <a:spcPct val="90000"/>
              </a:lnSpc>
            </a:pPr>
            <a:r>
              <a:rPr lang="sr-Latn-CS" sz="2400" smtClean="0">
                <a:latin typeface="Arial" charset="0"/>
              </a:rPr>
              <a:t>Pri projektovanju i nabavci opreme</a:t>
            </a:r>
            <a:endParaRPr lang="en-US" sz="2400" smtClean="0">
              <a:latin typeface="Arial" charset="0"/>
            </a:endParaRPr>
          </a:p>
        </p:txBody>
      </p:sp>
      <p:sp>
        <p:nvSpPr>
          <p:cNvPr id="22531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37D9A46B-9060-4DC2-8548-E40DAEC09879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10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Primjeri HP-SEE aplikacija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b="1" smtClean="0"/>
              <a:t>FuzzyCmeans</a:t>
            </a:r>
            <a:r>
              <a:rPr lang="en-US" smtClean="0"/>
              <a:t> - Parallel Fuzzy C Means for classification/Feature detection category (RO)</a:t>
            </a:r>
          </a:p>
          <a:p>
            <a:pPr>
              <a:lnSpc>
                <a:spcPct val="80000"/>
              </a:lnSpc>
            </a:pPr>
            <a:r>
              <a:rPr lang="en-US" b="1" smtClean="0"/>
              <a:t>HAG</a:t>
            </a:r>
            <a:r>
              <a:rPr lang="en-US" smtClean="0"/>
              <a:t> - High energy physics Algorithms on GPU (RO)</a:t>
            </a:r>
          </a:p>
          <a:p>
            <a:pPr>
              <a:lnSpc>
                <a:spcPct val="80000"/>
              </a:lnSpc>
            </a:pPr>
            <a:r>
              <a:rPr lang="en-US" b="1" smtClean="0"/>
              <a:t>NUQG</a:t>
            </a:r>
            <a:r>
              <a:rPr lang="en-US" smtClean="0"/>
              <a:t> - Numerical study of ultra-cold quantum gases (RS)</a:t>
            </a:r>
          </a:p>
          <a:p>
            <a:pPr>
              <a:lnSpc>
                <a:spcPct val="80000"/>
              </a:lnSpc>
            </a:pPr>
            <a:r>
              <a:rPr lang="en-US" b="1" smtClean="0"/>
              <a:t>CompChem </a:t>
            </a:r>
            <a:r>
              <a:rPr lang="en-US" smtClean="0"/>
              <a:t>- Quantum Mechanical, Molecular Mechanics, and Molecular Dynamics computation in chemistry (RS)</a:t>
            </a:r>
          </a:p>
          <a:p>
            <a:pPr>
              <a:lnSpc>
                <a:spcPct val="80000"/>
              </a:lnSpc>
            </a:pPr>
            <a:r>
              <a:rPr lang="en-US" b="1" smtClean="0"/>
              <a:t>FMD-PA</a:t>
            </a:r>
            <a:r>
              <a:rPr lang="en-US" smtClean="0"/>
              <a:t> - Design of fullerene and metal-diothiolene-based materials for photonic applications (GR)</a:t>
            </a:r>
          </a:p>
          <a:p>
            <a:pPr>
              <a:lnSpc>
                <a:spcPct val="80000"/>
              </a:lnSpc>
            </a:pPr>
            <a:r>
              <a:rPr lang="en-US" b="1" smtClean="0"/>
              <a:t>DNAMA</a:t>
            </a:r>
            <a:r>
              <a:rPr lang="en-US" smtClean="0"/>
              <a:t> - DNA Multicore Analysis (ME)</a:t>
            </a:r>
          </a:p>
          <a:p>
            <a:pPr>
              <a:lnSpc>
                <a:spcPct val="80000"/>
              </a:lnSpc>
            </a:pPr>
            <a:r>
              <a:rPr lang="en-US" b="1" smtClean="0"/>
              <a:t>CMSLTM</a:t>
            </a:r>
            <a:r>
              <a:rPr lang="en-US" smtClean="0"/>
              <a:t> - Computational Models of Short and Long Term Memory (GR)</a:t>
            </a:r>
          </a:p>
          <a:p>
            <a:pPr>
              <a:lnSpc>
                <a:spcPct val="80000"/>
              </a:lnSpc>
            </a:pPr>
            <a:r>
              <a:rPr lang="en-US" b="1" smtClean="0"/>
              <a:t>miRs</a:t>
            </a:r>
            <a:r>
              <a:rPr lang="en-US" smtClean="0"/>
              <a:t> - Searching for novel miRNA genes and their targets (GR)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Primjer obrazovanja</a:t>
            </a:r>
            <a:endParaRPr lang="en-US" smtClean="0"/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/>
              <a:t>U okviru predmeta Operativni sistemi 2 na ETF BL</a:t>
            </a:r>
          </a:p>
          <a:p>
            <a:pPr lvl="1"/>
            <a:r>
              <a:rPr lang="sr-Latn-CS" smtClean="0"/>
              <a:t>Studenti uče osnove paralelnog programiranja</a:t>
            </a:r>
          </a:p>
          <a:p>
            <a:r>
              <a:rPr lang="sr-Latn-CS" smtClean="0"/>
              <a:t>Obavezan dio obaveznog predmeta</a:t>
            </a:r>
          </a:p>
          <a:p>
            <a:pPr lvl="1"/>
            <a:r>
              <a:rPr lang="sr-Latn-CS" smtClean="0"/>
              <a:t>Paralelno programiranje </a:t>
            </a:r>
          </a:p>
          <a:p>
            <a:r>
              <a:rPr lang="sr-Latn-CS" smtClean="0"/>
              <a:t>Projektni zadatak </a:t>
            </a:r>
          </a:p>
          <a:p>
            <a:pPr lvl="1"/>
            <a:r>
              <a:rPr lang="sr-Latn-CS" smtClean="0"/>
              <a:t>Relativno jednostavna paralelna aplikacija</a:t>
            </a:r>
          </a:p>
          <a:p>
            <a:r>
              <a:rPr lang="sr-Latn-CS" smtClean="0"/>
              <a:t>Alati za izradu</a:t>
            </a:r>
          </a:p>
          <a:p>
            <a:pPr lvl="1"/>
            <a:r>
              <a:rPr lang="sr-Latn-CS" smtClean="0"/>
              <a:t>MPI – za message passing</a:t>
            </a:r>
          </a:p>
          <a:p>
            <a:pPr lvl="1"/>
            <a:r>
              <a:rPr lang="sr-Latn-CS" smtClean="0"/>
              <a:t>OpenMP – za shared memory</a:t>
            </a:r>
          </a:p>
          <a:p>
            <a:r>
              <a:rPr lang="sr-Latn-CS" b="1" smtClean="0"/>
              <a:t>Infrastruktura</a:t>
            </a:r>
            <a:endParaRPr lang="sr-Latn-CS" smtClean="0"/>
          </a:p>
          <a:p>
            <a:pPr lvl="1"/>
            <a:r>
              <a:rPr lang="sr-Latn-CS" smtClean="0"/>
              <a:t>GRID i HP-SEE</a:t>
            </a:r>
          </a:p>
          <a:p>
            <a:pPr lvl="1"/>
            <a:r>
              <a:rPr lang="sr-Latn-CS" smtClean="0"/>
              <a:t>Postoji poseban dio HP-SEE infrastrukture za obuku – manji resursi ali bez čekanja i pristupne procedure</a:t>
            </a:r>
            <a:endParaRPr lang="en-US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Primjer naših korisnika</a:t>
            </a:r>
            <a:endParaRPr lang="en-US" smtClean="0"/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Republički hidrometeorološki zavod RS</a:t>
            </a:r>
          </a:p>
          <a:p>
            <a:pPr lvl="1"/>
            <a:r>
              <a:rPr lang="sr-Latn-CS" smtClean="0">
                <a:latin typeface="Arial" charset="0"/>
              </a:rPr>
              <a:t>SEE-GRID-SCI projekat – saradnja sa Federalnim HMZ</a:t>
            </a:r>
          </a:p>
          <a:p>
            <a:pPr lvl="1"/>
            <a:r>
              <a:rPr lang="sr-Latn-CS" smtClean="0">
                <a:latin typeface="Arial" charset="0"/>
              </a:rPr>
              <a:t>Operativna vremenska prognoza – WRF i ETA modeli</a:t>
            </a:r>
          </a:p>
          <a:p>
            <a:pPr lvl="1"/>
            <a:r>
              <a:rPr lang="sr-Latn-CS" smtClean="0">
                <a:latin typeface="Arial" charset="0"/>
              </a:rPr>
              <a:t>Analiza vremenskih prilika (Fen efekat)</a:t>
            </a:r>
          </a:p>
          <a:p>
            <a:r>
              <a:rPr lang="sr-Latn-CS" smtClean="0">
                <a:latin typeface="Arial" charset="0"/>
              </a:rPr>
              <a:t>PARSIMLOC</a:t>
            </a:r>
          </a:p>
          <a:p>
            <a:pPr lvl="1"/>
            <a:r>
              <a:rPr lang="sr-Latn-CS" smtClean="0">
                <a:latin typeface="Arial" charset="0"/>
              </a:rPr>
              <a:t>Paralelno upoređivanje dva koda i pronalaženje sličnih dijelova koda</a:t>
            </a:r>
          </a:p>
          <a:p>
            <a:r>
              <a:rPr lang="sr-Latn-CS" smtClean="0">
                <a:latin typeface="Arial" charset="0"/>
              </a:rPr>
              <a:t>PFEforCBIR</a:t>
            </a:r>
          </a:p>
          <a:p>
            <a:pPr lvl="1"/>
            <a:r>
              <a:rPr lang="sr-Latn-CS" smtClean="0">
                <a:latin typeface="Arial" charset="0"/>
              </a:rPr>
              <a:t>Paralelni feature extraction na kolekcijama slika</a:t>
            </a:r>
          </a:p>
          <a:p>
            <a:pPr lvl="1"/>
            <a:r>
              <a:rPr lang="sr-Latn-CS" smtClean="0">
                <a:latin typeface="Arial" charset="0"/>
              </a:rPr>
              <a:t>Poređenje slika po sličnosti</a:t>
            </a:r>
          </a:p>
          <a:p>
            <a:r>
              <a:rPr lang="en-US" smtClean="0">
                <a:latin typeface="Arial" charset="0"/>
              </a:rPr>
              <a:t>OAAforDCPP</a:t>
            </a:r>
            <a:endParaRPr lang="sr-Latn-CS" smtClean="0">
              <a:latin typeface="Arial" charset="0"/>
            </a:endParaRPr>
          </a:p>
          <a:p>
            <a:pPr lvl="1"/>
            <a:r>
              <a:rPr lang="en-US" smtClean="0">
                <a:latin typeface="Arial" charset="0"/>
              </a:rPr>
              <a:t>Optimal Assets Allocation for Defined Contribution Pension Plans </a:t>
            </a:r>
            <a:endParaRPr lang="sr-Latn-CS" smtClean="0">
              <a:latin typeface="Arial" charset="0"/>
            </a:endParaRPr>
          </a:p>
          <a:p>
            <a:pPr lvl="1"/>
            <a:r>
              <a:rPr lang="sr-Latn-CS" smtClean="0">
                <a:latin typeface="Arial" charset="0"/>
              </a:rPr>
              <a:t>PMF Sarajevo</a:t>
            </a: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FFFF00"/>
                </a:solidFill>
              </a:rPr>
              <a:t>Pilot poziv za aplikacije</a:t>
            </a:r>
            <a:endParaRPr lang="en-US" i="1" smtClean="0">
              <a:solidFill>
                <a:srgbClr val="FFFF00"/>
              </a:solidFill>
            </a:endParaRP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mtClean="0">
                <a:latin typeface="Arial" charset="0"/>
              </a:rPr>
              <a:t>Cilj je proširenje pristupa na nove naučne zajednice</a:t>
            </a:r>
          </a:p>
          <a:p>
            <a:r>
              <a:rPr lang="sr-Latn-CS" smtClean="0">
                <a:latin typeface="Arial" charset="0"/>
              </a:rPr>
              <a:t>Oblasti: </a:t>
            </a:r>
          </a:p>
          <a:p>
            <a:pPr lvl="1"/>
            <a:r>
              <a:rPr lang="en-US" smtClean="0">
                <a:latin typeface="Arial" charset="0"/>
              </a:rPr>
              <a:t>Computational Chemistry, </a:t>
            </a:r>
            <a:endParaRPr lang="sr-Latn-CS" smtClean="0">
              <a:latin typeface="Arial" charset="0"/>
            </a:endParaRPr>
          </a:p>
          <a:p>
            <a:pPr lvl="1"/>
            <a:r>
              <a:rPr lang="en-US" smtClean="0">
                <a:latin typeface="Arial" charset="0"/>
              </a:rPr>
              <a:t>Computational Physics, </a:t>
            </a:r>
            <a:endParaRPr lang="sr-Latn-CS" smtClean="0">
              <a:latin typeface="Arial" charset="0"/>
            </a:endParaRPr>
          </a:p>
          <a:p>
            <a:pPr lvl="1"/>
            <a:r>
              <a:rPr lang="en-US" smtClean="0">
                <a:latin typeface="Arial" charset="0"/>
              </a:rPr>
              <a:t>Life Sciences</a:t>
            </a:r>
            <a:endParaRPr lang="sr-Latn-CS" smtClean="0">
              <a:latin typeface="Arial" charset="0"/>
            </a:endParaRPr>
          </a:p>
          <a:p>
            <a:pPr lvl="1"/>
            <a:r>
              <a:rPr lang="en-US" smtClean="0">
                <a:latin typeface="Arial" charset="0"/>
              </a:rPr>
              <a:t>Earth and Space Sciences</a:t>
            </a:r>
            <a:endParaRPr lang="sr-Latn-CS" smtClean="0">
              <a:latin typeface="Arial" charset="0"/>
            </a:endParaRPr>
          </a:p>
          <a:p>
            <a:pPr lvl="1"/>
            <a:r>
              <a:rPr lang="en-US" b="1" smtClean="0">
                <a:solidFill>
                  <a:srgbClr val="FF0000"/>
                </a:solidFill>
                <a:latin typeface="Arial" charset="0"/>
              </a:rPr>
              <a:t>Engineering</a:t>
            </a:r>
            <a:endParaRPr lang="sr-Latn-CS" b="1" smtClean="0">
              <a:solidFill>
                <a:srgbClr val="FF0000"/>
              </a:solidFill>
              <a:latin typeface="Arial" charset="0"/>
            </a:endParaRPr>
          </a:p>
          <a:p>
            <a:r>
              <a:rPr lang="sr-Latn-CS" smtClean="0">
                <a:solidFill>
                  <a:srgbClr val="FF0000"/>
                </a:solidFill>
                <a:latin typeface="Arial" charset="0"/>
              </a:rPr>
              <a:t>Besplatan pristup HPC resursima</a:t>
            </a:r>
          </a:p>
          <a:p>
            <a:pPr lvl="1"/>
            <a:r>
              <a:rPr lang="sr-Latn-CS" smtClean="0">
                <a:solidFill>
                  <a:srgbClr val="FF0000"/>
                </a:solidFill>
                <a:latin typeface="Arial" charset="0"/>
              </a:rPr>
              <a:t>4.6 miliona CPU-jezgro časova</a:t>
            </a:r>
          </a:p>
          <a:p>
            <a:pPr lvl="1"/>
            <a:r>
              <a:rPr lang="sr-Latn-CS" smtClean="0">
                <a:solidFill>
                  <a:srgbClr val="FF0000"/>
                </a:solidFill>
                <a:latin typeface="Arial" charset="0"/>
              </a:rPr>
              <a:t>1.8 miliona GPU časova</a:t>
            </a:r>
          </a:p>
          <a:p>
            <a:r>
              <a:rPr lang="sr-Latn-CS" smtClean="0">
                <a:latin typeface="Arial" charset="0"/>
              </a:rPr>
              <a:t>Kako pristupiti?</a:t>
            </a:r>
          </a:p>
          <a:p>
            <a:pPr lvl="1"/>
            <a:r>
              <a:rPr lang="sr-Latn-CS" smtClean="0">
                <a:latin typeface="Arial" charset="0"/>
              </a:rPr>
              <a:t>Popunite obrazac na </a:t>
            </a:r>
            <a:r>
              <a:rPr lang="en-US" smtClean="0">
                <a:hlinkClick r:id="rId2"/>
              </a:rPr>
              <a:t>http://survey.ipb.ac.rs/hp-see-pilot-call</a:t>
            </a:r>
            <a:r>
              <a:rPr lang="en-US" smtClean="0"/>
              <a:t> </a:t>
            </a:r>
            <a:endParaRPr lang="sr-Latn-CS" smtClean="0">
              <a:latin typeface="Arial" charset="0"/>
            </a:endParaRPr>
          </a:p>
          <a:p>
            <a:pPr lvl="1"/>
            <a:r>
              <a:rPr lang="sr-Latn-CS" smtClean="0">
                <a:latin typeface="Arial" charset="0"/>
              </a:rPr>
              <a:t>Ili email na: Mihajlo Savić </a:t>
            </a:r>
            <a:r>
              <a:rPr lang="sr-Latn-CS" b="1" smtClean="0">
                <a:latin typeface="Arial" charset="0"/>
              </a:rPr>
              <a:t>m@etfbl.net</a:t>
            </a:r>
            <a:endParaRPr lang="en-US" b="1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r-Latn-CS" smtClean="0"/>
              <a:t>Zaključak</a:t>
            </a:r>
            <a:endParaRPr lang="en-US" smtClean="0"/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sr-Latn-CS" sz="2800" smtClean="0">
                <a:latin typeface="Arial" charset="0"/>
              </a:rPr>
              <a:t>Teška ekonomska situacija – minorni HPC resursi</a:t>
            </a:r>
          </a:p>
          <a:p>
            <a:r>
              <a:rPr lang="sr-Latn-CS" sz="2800" smtClean="0">
                <a:latin typeface="Arial" charset="0"/>
              </a:rPr>
              <a:t>Problemi</a:t>
            </a:r>
          </a:p>
          <a:p>
            <a:pPr lvl="1"/>
            <a:r>
              <a:rPr lang="sr-Latn-CS" sz="2400" smtClean="0">
                <a:latin typeface="Arial" charset="0"/>
              </a:rPr>
              <a:t>Interni i eksterni odliv mozgova</a:t>
            </a:r>
          </a:p>
          <a:p>
            <a:pPr lvl="1"/>
            <a:r>
              <a:rPr lang="sr-Latn-CS" sz="2400" smtClean="0">
                <a:latin typeface="Arial" charset="0"/>
              </a:rPr>
              <a:t>Loša infrastruktura</a:t>
            </a:r>
          </a:p>
          <a:p>
            <a:pPr lvl="1"/>
            <a:r>
              <a:rPr lang="sr-Latn-CS" sz="2400" smtClean="0">
                <a:latin typeface="Arial" charset="0"/>
              </a:rPr>
              <a:t>Nedostatak informacija i znanja</a:t>
            </a:r>
          </a:p>
          <a:p>
            <a:r>
              <a:rPr lang="sr-Latn-CS" sz="2800" smtClean="0">
                <a:latin typeface="Arial" charset="0"/>
              </a:rPr>
              <a:t>Rješenja</a:t>
            </a:r>
          </a:p>
          <a:p>
            <a:pPr lvl="1"/>
            <a:r>
              <a:rPr lang="sr-Latn-CS" sz="2400" smtClean="0">
                <a:latin typeface="Arial" charset="0"/>
              </a:rPr>
              <a:t>Učešće u ozbiljnim naučnoistraživačkim projektima</a:t>
            </a:r>
          </a:p>
          <a:p>
            <a:pPr lvl="1"/>
            <a:r>
              <a:rPr lang="sr-Latn-CS" sz="2400" smtClean="0">
                <a:latin typeface="Arial" charset="0"/>
              </a:rPr>
              <a:t>Pristup postojećoj regionalnoj i panevropskoj infrastrukturi</a:t>
            </a:r>
          </a:p>
          <a:p>
            <a:pPr lvl="1"/>
            <a:r>
              <a:rPr lang="sr-Latn-CS" sz="2400" smtClean="0">
                <a:latin typeface="Arial" charset="0"/>
              </a:rPr>
              <a:t>Bolja saradnja i unutar i van granica</a:t>
            </a:r>
          </a:p>
          <a:p>
            <a:pPr lvl="1"/>
            <a:r>
              <a:rPr lang="sr-Latn-CS" sz="2400" smtClean="0">
                <a:latin typeface="Arial" charset="0"/>
              </a:rPr>
              <a:t>Ponuditi ljudima nešto više od svakodnevnice</a:t>
            </a:r>
          </a:p>
          <a:p>
            <a:pPr lvl="1"/>
            <a:endParaRPr lang="en-US" sz="2400" smtClean="0">
              <a:latin typeface="Arial" charset="0"/>
            </a:endParaRPr>
          </a:p>
        </p:txBody>
      </p:sp>
      <p:sp>
        <p:nvSpPr>
          <p:cNvPr id="27651" name="Footer Placeholder 3"/>
          <p:cNvSpPr txBox="1">
            <a:spLocks noGrp="1"/>
          </p:cNvSpPr>
          <p:nvPr/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algn="ctr" defTabSz="958850" eaLnBrk="0" hangingPunct="0"/>
            <a:r>
              <a:rPr lang="sr-Latn-CS" sz="1300" b="0">
                <a:solidFill>
                  <a:schemeClr val="bg1"/>
                </a:solidFill>
              </a:rPr>
              <a:t>HP-SEE Dissemination Event</a:t>
            </a:r>
            <a:r>
              <a:rPr lang="en-US" sz="1300" b="0">
                <a:solidFill>
                  <a:schemeClr val="bg1"/>
                </a:solidFill>
              </a:rPr>
              <a:t> – Tuzla 09.10.2012.						</a:t>
            </a:r>
            <a:fld id="{182D218C-F08F-46E8-A09F-B305CDAAE088}" type="slidenum">
              <a:rPr lang="el-GR" sz="1300" b="0">
                <a:solidFill>
                  <a:schemeClr val="bg1"/>
                </a:solidFill>
              </a:rPr>
              <a:pPr algn="ctr" defTabSz="958850" eaLnBrk="0" hangingPunct="0"/>
              <a:t>15</a:t>
            </a:fld>
            <a:endParaRPr lang="el-GR" sz="1300" b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1459</TotalTime>
  <Words>947</Words>
  <Application>Microsoft Office PowerPoint</Application>
  <PresentationFormat>A4 Paper (210x297 mm)</PresentationFormat>
  <Paragraphs>196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</vt:lpstr>
      <vt:lpstr>Verdana</vt:lpstr>
      <vt:lpstr>Wingdings</vt:lpstr>
      <vt:lpstr>Times New Roman</vt:lpstr>
      <vt:lpstr>Tahoma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HPC resursi i razvoj</vt:lpstr>
      <vt:lpstr>HPC u BiH</vt:lpstr>
      <vt:lpstr>HP-SEE</vt:lpstr>
      <vt:lpstr>Izračunavanja visokih performansi  u BiH</vt:lpstr>
      <vt:lpstr>HP-SEE Neka vrsta “kišobrana" za razvoj HPC u regionu Vrlo otvorena saradnja Naglasak na Computational Physics and Chemistry and Life Sciences  Pitanja Relativno visoke cijene konvencionalnih HPC infrastruktura – korišćenje postojećih grid za testiranje – povećani značaj od NGI  Ozbiljan nedostatak stručno osposobljenog kadra Organizovanje niza treninga za početnike i one koji nisu programeri – molimo da nam se javite ako ste zainteresovani   Nizak nivo svijesti i zainteresovanosti u BiH – istraživači ne koriste računarske resurse čak i kada je to moguće Organizacija ovakvih diseminacijskih skupova da se upoznaju potencijalni korisnici Mrežna infrastruktura često nezadovoljavajuća Tijesna saradnja sa REN-ovima u rješavanju pitanja</vt:lpstr>
      <vt:lpstr>HP-SEE resursi</vt:lpstr>
      <vt:lpstr>HP-SEE resursi – dostupni</vt:lpstr>
      <vt:lpstr>HP-SEE resursi - softver</vt:lpstr>
      <vt:lpstr>Gdje smo tu mi?</vt:lpstr>
      <vt:lpstr>Gdje možemo biti?</vt:lpstr>
      <vt:lpstr>Primjeri HP-SEE aplikacija</vt:lpstr>
      <vt:lpstr>Primjer obrazovanja</vt:lpstr>
      <vt:lpstr>Primjer naših korisnika</vt:lpstr>
      <vt:lpstr>Pilot poziv za aplikacije</vt:lpstr>
      <vt:lpstr>Zaključak</vt:lpstr>
    </vt:vector>
  </TitlesOfParts>
  <Company>ETFBL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HPC resursi i razvoj</dc:title>
  <dc:creator>Mihajlo Savic</dc:creator>
  <cp:lastModifiedBy>badaboom</cp:lastModifiedBy>
  <cp:revision>51</cp:revision>
  <dcterms:created xsi:type="dcterms:W3CDTF">2004-04-29T08:03:52Z</dcterms:created>
  <dcterms:modified xsi:type="dcterms:W3CDTF">2012-10-11T07:16:17Z</dcterms:modified>
</cp:coreProperties>
</file>