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660" r:id="rId4"/>
  </p:sldMasterIdLst>
  <p:notesMasterIdLst>
    <p:notesMasterId r:id="rId34"/>
  </p:notesMasterIdLst>
  <p:handoutMasterIdLst>
    <p:handoutMasterId r:id="rId35"/>
  </p:handoutMasterIdLst>
  <p:sldIdLst>
    <p:sldId id="268" r:id="rId5"/>
    <p:sldId id="275" r:id="rId6"/>
    <p:sldId id="330" r:id="rId7"/>
    <p:sldId id="326" r:id="rId8"/>
    <p:sldId id="332" r:id="rId9"/>
    <p:sldId id="342" r:id="rId10"/>
    <p:sldId id="310" r:id="rId11"/>
    <p:sldId id="317" r:id="rId12"/>
    <p:sldId id="320" r:id="rId13"/>
    <p:sldId id="308" r:id="rId14"/>
    <p:sldId id="322" r:id="rId15"/>
    <p:sldId id="323" r:id="rId16"/>
    <p:sldId id="314" r:id="rId17"/>
    <p:sldId id="334" r:id="rId18"/>
    <p:sldId id="335" r:id="rId19"/>
    <p:sldId id="336" r:id="rId20"/>
    <p:sldId id="337" r:id="rId21"/>
    <p:sldId id="343" r:id="rId22"/>
    <p:sldId id="338" r:id="rId23"/>
    <p:sldId id="339" r:id="rId24"/>
    <p:sldId id="340" r:id="rId25"/>
    <p:sldId id="341" r:id="rId26"/>
    <p:sldId id="329" r:id="rId27"/>
    <p:sldId id="325" r:id="rId28"/>
    <p:sldId id="315" r:id="rId29"/>
    <p:sldId id="316" r:id="rId30"/>
    <p:sldId id="311" r:id="rId31"/>
    <p:sldId id="319" r:id="rId32"/>
    <p:sldId id="324" r:id="rId3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800000"/>
    <a:srgbClr val="00FF00"/>
    <a:srgbClr val="99CCFF"/>
    <a:srgbClr val="9C4E4E"/>
    <a:srgbClr val="5E2001"/>
    <a:srgbClr val="133E57"/>
    <a:srgbClr val="184259"/>
    <a:srgbClr val="7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35" autoAdjust="0"/>
    <p:restoredTop sz="94652" autoAdjust="0"/>
  </p:normalViewPr>
  <p:slideViewPr>
    <p:cSldViewPr snapToGrid="0">
      <p:cViewPr>
        <p:scale>
          <a:sx n="65" d="100"/>
          <a:sy n="65" d="100"/>
        </p:scale>
        <p:origin x="3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4" d="100"/>
          <a:sy n="84" d="100"/>
        </p:scale>
        <p:origin x="382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tableStyles" Target="tableStyles.xml"/><Relationship Id="rId21" Type="http://schemas.openxmlformats.org/officeDocument/2006/relationships/slide" Target="slides/slide17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72BF7510-B9ED-40E0-8274-4F64AD62B83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5E24B0-B97F-4932-93CD-4307D6181DCF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0AA17F-CB06-445B-ACD3-321E84E51A80}" type="datetimeFigureOut">
              <a:rPr lang="en-US" smtClean="0"/>
              <a:t>5/29/2023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FC3A0DF-A8A7-4EF4-96E5-757FFFC2A93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BEC987-E8F6-4FD2-BFB2-04815BD1D2F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078EF9-7F2B-4B20-A25C-9E80C16977B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114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6141C0-BF72-4A20-AFA7-D05563D549B7}" type="datetimeFigureOut">
              <a:rPr lang="en-US" smtClean="0"/>
              <a:t>5/29/2023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AF9CF-D1E5-49FD-94F7-B246BB67E24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2858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6094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7598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8947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8007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55091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3841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9446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4494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6780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1354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8898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9246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6828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9166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5583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82255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43677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076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76289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6144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028497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61889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19800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080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874146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152569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23650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6936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AAF9CF-D1E5-49FD-94F7-B246BB67E246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3204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82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4588"/>
            <a:ext cx="10840914" cy="796845"/>
          </a:xfrm>
        </p:spPr>
        <p:txBody>
          <a:bodyPr anchor="ctr" anchorCtr="0">
            <a:normAutofit/>
          </a:bodyPr>
          <a:lstStyle>
            <a:lvl1pPr>
              <a:defRPr sz="3000">
                <a:latin typeface="Bahnschrift SemiBold" panose="020B0502040204020203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1" y="971433"/>
            <a:ext cx="10840914" cy="5187320"/>
          </a:xfrm>
        </p:spPr>
        <p:txBody>
          <a:bodyPr anchor="t" anchorCtr="0"/>
          <a:lstStyle>
            <a:lvl1pPr marL="342900" indent="-342900">
              <a:buClr>
                <a:schemeClr val="tx1">
                  <a:lumMod val="75000"/>
                </a:schemeClr>
              </a:buClr>
              <a:buFont typeface="Courier New" panose="02070309020205020404" pitchFamily="49" charset="0"/>
              <a:buChar char="o"/>
              <a:defRPr sz="2000">
                <a:latin typeface="Bahnschrift" panose="020B0502040204020203" pitchFamily="34" charset="0"/>
              </a:defRPr>
            </a:lvl1pPr>
            <a:lvl2pPr marL="742950" indent="-285750">
              <a:buClr>
                <a:schemeClr val="tx1">
                  <a:lumMod val="75000"/>
                </a:schemeClr>
              </a:buClr>
              <a:buFont typeface="Courier New" panose="02070309020205020404" pitchFamily="49" charset="0"/>
              <a:buChar char="o"/>
              <a:defRPr sz="1800">
                <a:latin typeface="Bahnschrift" panose="020B0502040204020203" pitchFamily="34" charset="0"/>
              </a:defRPr>
            </a:lvl2pPr>
            <a:lvl3pPr marL="1200150" indent="-285750">
              <a:buClr>
                <a:schemeClr val="tx1">
                  <a:lumMod val="75000"/>
                </a:schemeClr>
              </a:buClr>
              <a:buFont typeface="Courier New" panose="02070309020205020404" pitchFamily="49" charset="0"/>
              <a:buChar char="o"/>
              <a:defRPr sz="1600">
                <a:latin typeface="Bahnschrift" panose="020B0502040204020203" pitchFamily="34" charset="0"/>
              </a:defRPr>
            </a:lvl3pPr>
            <a:lvl4pPr marL="1543050" indent="-171450">
              <a:buClr>
                <a:schemeClr val="tx1">
                  <a:lumMod val="75000"/>
                </a:schemeClr>
              </a:buClr>
              <a:buFont typeface="Courier New" panose="02070309020205020404" pitchFamily="49" charset="0"/>
              <a:buChar char="o"/>
              <a:defRPr/>
            </a:lvl4pPr>
            <a:lvl5pPr marL="2000250" indent="-171450">
              <a:buClr>
                <a:schemeClr val="tx1">
                  <a:lumMod val="75000"/>
                </a:schemeClr>
              </a:buClr>
              <a:buFont typeface="Courier New" panose="02070309020205020404" pitchFamily="49" charset="0"/>
              <a:buChar char="o"/>
              <a:defRPr/>
            </a:lvl5pPr>
          </a:lstStyle>
          <a:p>
            <a:pPr lvl="0"/>
            <a:r>
              <a:rPr lang="en-US" noProof="0" dirty="0" smtClean="0"/>
              <a:t>Click to edit Master text styles</a:t>
            </a:r>
          </a:p>
          <a:p>
            <a:pPr lvl="1"/>
            <a:r>
              <a:rPr lang="en-US" noProof="0" dirty="0" smtClean="0"/>
              <a:t>Second level</a:t>
            </a:r>
          </a:p>
          <a:p>
            <a:pPr lvl="2"/>
            <a:r>
              <a:rPr lang="en-US" noProof="0" dirty="0" smtClean="0"/>
              <a:t>Third level</a:t>
            </a:r>
          </a:p>
          <a:p>
            <a:pPr lvl="3"/>
            <a:r>
              <a:rPr lang="en-US" noProof="0" dirty="0" smtClean="0"/>
              <a:t>Fourth level</a:t>
            </a:r>
          </a:p>
          <a:p>
            <a:pPr lvl="4"/>
            <a:r>
              <a:rPr lang="en-US" noProof="0" dirty="0" smtClean="0"/>
              <a:t>Fifth level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759554" y="6257365"/>
            <a:ext cx="1600200" cy="377825"/>
          </a:xfrm>
        </p:spPr>
        <p:txBody>
          <a:bodyPr/>
          <a:lstStyle/>
          <a:p>
            <a:fld id="{E3A83581-5F31-4B0F-9A2C-D35BF6215523}" type="datetime1">
              <a:rPr lang="en-US" noProof="0" smtClean="0"/>
              <a:t>5/29/2023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10097" y="6257365"/>
            <a:ext cx="7827659" cy="3778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28F7C25-BFB6-430F-87B6-7D0D2C7493D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2343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" name="Slide Number Placeholder 6"/>
          <p:cNvSpPr txBox="1">
            <a:spLocks/>
          </p:cNvSpPr>
          <p:nvPr userDrawn="1"/>
        </p:nvSpPr>
        <p:spPr>
          <a:xfrm>
            <a:off x="10703414" y="6257365"/>
            <a:ext cx="126065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0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5D99DD2A-B520-4620-9B43-64B657BA2D42}" type="slidenum">
              <a:rPr lang="en-US" sz="1400" smtClean="0">
                <a:latin typeface="Bahnschrift" panose="020B0502040204020203" pitchFamily="34" charset="0"/>
              </a:rPr>
              <a:pPr/>
              <a:t>‹#›</a:t>
            </a:fld>
            <a:endParaRPr lang="en-US" sz="1400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262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9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1277" y="2012543"/>
            <a:ext cx="8683625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  <a:latin typeface="Bahnschrift SemiBold" panose="020B0502040204020203" pitchFamily="34" charset="0"/>
              </a:defRPr>
            </a:lvl1pPr>
          </a:lstStyle>
          <a:p>
            <a:r>
              <a:rPr lang="en-US" noProof="0" dirty="0" smtClean="0"/>
              <a:t>Click to edit Master title style</a:t>
            </a:r>
            <a:endParaRPr lang="en-US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1276" y="4864313"/>
            <a:ext cx="8683625" cy="732840"/>
          </a:xfrm>
        </p:spPr>
        <p:txBody>
          <a:bodyPr anchor="t">
            <a:normAutofit/>
          </a:bodyPr>
          <a:lstStyle>
            <a:lvl1pPr marL="0" indent="0" algn="r">
              <a:buNone/>
              <a:defRPr sz="2400" b="1" i="0" cap="all">
                <a:solidFill>
                  <a:schemeClr val="tx1"/>
                </a:solidFill>
                <a:latin typeface="Bahnschrift" panose="020B0502040204020203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 smtClean="0"/>
              <a:t>Click to edit Master subtitle style</a:t>
            </a:r>
            <a:endParaRPr lang="en-US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803150" y="6248400"/>
            <a:ext cx="1600200" cy="377825"/>
          </a:xfrm>
        </p:spPr>
        <p:txBody>
          <a:bodyPr/>
          <a:lstStyle/>
          <a:p>
            <a:fld id="{D65063BA-CAEF-492B-AAAF-D731D0207B3E}" type="datetime1">
              <a:rPr lang="en-US" noProof="0" smtClean="0"/>
              <a:t>5/29/2023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832991" y="6248400"/>
            <a:ext cx="4893958" cy="377825"/>
          </a:xfrm>
        </p:spPr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403350" y="6248400"/>
            <a:ext cx="551167" cy="377825"/>
          </a:xfrm>
        </p:spPr>
        <p:txBody>
          <a:bodyPr/>
          <a:lstStyle>
            <a:lvl1pPr>
              <a:defRPr sz="1400">
                <a:latin typeface="Bahnschrift" panose="020B0502040204020203" pitchFamily="34" charset="0"/>
              </a:defRPr>
            </a:lvl1pPr>
          </a:lstStyle>
          <a:p>
            <a:fld id="{5D99DD2A-B520-4620-9B43-64B657BA2D4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29371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2450" y="1874308"/>
            <a:ext cx="3814235" cy="1260000"/>
          </a:xfrm>
        </p:spPr>
        <p:txBody>
          <a:bodyPr anchor="ctr" anchorCtr="0">
            <a:noAutofit/>
          </a:bodyPr>
          <a:lstStyle>
            <a:lvl1pPr algn="r">
              <a:defRPr sz="3000" b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0" y="0"/>
            <a:ext cx="7543800" cy="6856214"/>
          </a:xfrm>
        </p:spPr>
        <p:txBody>
          <a:bodyPr anchor="ctr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2450" y="3134308"/>
            <a:ext cx="3814235" cy="20166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46CA0E-8A78-4C94-810F-D8169E664BDD}" type="datetime1">
              <a:rPr lang="en-US" noProof="0" smtClean="0"/>
              <a:t>5/29/2023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0063388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Description and Con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840914" cy="1260000"/>
          </a:xfrm>
        </p:spPr>
        <p:txBody>
          <a:bodyPr anchor="ctr" anchorCtr="0">
            <a:normAutofit/>
          </a:bodyPr>
          <a:lstStyle>
            <a:lvl1pPr>
              <a:defRPr sz="30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1881824"/>
            <a:ext cx="10840914" cy="1032826"/>
          </a:xfrm>
        </p:spPr>
        <p:txBody>
          <a:bodyPr anchor="t" anchorCtr="0">
            <a:noAutofit/>
          </a:bodyPr>
          <a:lstStyle>
            <a:lvl1pPr marL="0" indent="0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91C615-6F41-4809-B71E-18379F7C173A}" type="datetime1">
              <a:rPr lang="en-US" noProof="0" smtClean="0"/>
              <a:t>5/29/2023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7DAE59-9D63-4159-8F3E-560C31F19A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16192" y="3837470"/>
            <a:ext cx="1310050" cy="959003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4249143D-80A5-4E4C-BBFD-F253500CE226}"/>
              </a:ext>
            </a:extLst>
          </p:cNvPr>
          <p:cNvSpPr>
            <a:spLocks noGrp="1"/>
          </p:cNvSpPr>
          <p:nvPr>
            <p:ph type="body" idx="13"/>
          </p:nvPr>
        </p:nvSpPr>
        <p:spPr>
          <a:xfrm>
            <a:off x="685799" y="2914650"/>
            <a:ext cx="10840914" cy="502126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B06123F0-984B-4EF8-9945-3621C401B7A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65366" y="3837470"/>
            <a:ext cx="1310050" cy="959003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A669C074-A9BE-4B07-ACEE-3B34AAC8B9E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548424" y="3837470"/>
            <a:ext cx="1310050" cy="959003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9" name="Text Placeholder 5">
            <a:extLst>
              <a:ext uri="{FF2B5EF4-FFF2-40B4-BE49-F238E27FC236}">
                <a16:creationId xmlns:a16="http://schemas.microsoft.com/office/drawing/2014/main" id="{84A40D78-D6DD-41A7-A132-9D48DF8649A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382308" y="3837470"/>
            <a:ext cx="1310050" cy="959003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18" name="Text Placeholder 5">
            <a:extLst>
              <a:ext uri="{FF2B5EF4-FFF2-40B4-BE49-F238E27FC236}">
                <a16:creationId xmlns:a16="http://schemas.microsoft.com/office/drawing/2014/main" id="{4A9CFAA7-850F-4C92-A9BE-56452E5CA04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299250" y="3837470"/>
            <a:ext cx="1310050" cy="959003"/>
          </a:xfrm>
        </p:spPr>
        <p:txBody>
          <a:bodyPr>
            <a:noAutofit/>
          </a:bodyPr>
          <a:lstStyle>
            <a:lvl1pPr marL="0" indent="0" algn="ctr">
              <a:buNone/>
              <a:defRPr sz="1200"/>
            </a:lvl1pPr>
            <a:lvl3pPr algn="ctr">
              <a:defRPr sz="1200"/>
            </a:lvl3pPr>
            <a:lvl5pPr marL="1828800" indent="0"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C5A0CF1-9FE7-4149-97DC-5221639144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-185517" y="1242483"/>
            <a:ext cx="504000" cy="0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36392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7326" y="995967"/>
            <a:ext cx="6238874" cy="1260000"/>
          </a:xfrm>
        </p:spPr>
        <p:txBody>
          <a:bodyPr anchor="ctr" anchorCtr="0">
            <a:noAutofit/>
          </a:bodyPr>
          <a:lstStyle>
            <a:lvl1pPr algn="r">
              <a:defRPr sz="3000" b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8014200" y="995968"/>
            <a:ext cx="3492000" cy="4866064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5849" y="2255967"/>
            <a:ext cx="6610351" cy="3476618"/>
          </a:xfrm>
        </p:spPr>
        <p:txBody>
          <a:bodyPr anchor="t">
            <a:normAutofit/>
          </a:bodyPr>
          <a:lstStyle>
            <a:lvl1pPr marL="0" indent="0" algn="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EC646-21A2-4B10-B5C8-556A6DF10266}" type="datetime1">
              <a:rPr lang="en-US" noProof="0" smtClean="0"/>
              <a:t>5/29/2023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9693825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Righ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57974" y="995968"/>
            <a:ext cx="4848225" cy="1260000"/>
          </a:xfrm>
        </p:spPr>
        <p:txBody>
          <a:bodyPr anchor="ctr" anchorCtr="0">
            <a:normAutofit/>
          </a:bodyPr>
          <a:lstStyle>
            <a:lvl1pPr algn="l">
              <a:defRPr sz="3000" b="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 bwMode="blackGray">
          <a:xfrm>
            <a:off x="727574" y="914400"/>
            <a:ext cx="5749425" cy="4818185"/>
          </a:xfrm>
          <a:prstGeom prst="roundRect">
            <a:avLst>
              <a:gd name="adj" fmla="val 2371"/>
            </a:avLst>
          </a:prstGeom>
          <a:solidFill>
            <a:schemeClr val="bg2">
              <a:lumMod val="75000"/>
              <a:lumOff val="25000"/>
            </a:schemeClr>
          </a:solidFill>
          <a:ln w="28575" cap="sq" cmpd="sng">
            <a:solidFill>
              <a:schemeClr val="accent3">
                <a:lumMod val="50000"/>
              </a:schemeClr>
            </a:solidFill>
            <a:miter lim="800000"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57974" y="2255968"/>
            <a:ext cx="4848225" cy="347661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81AD84-6954-48B2-8029-B5C75DEEAE39}" type="datetime1">
              <a:rPr lang="en-US" noProof="0" smtClean="0"/>
              <a:t>5/29/2023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29592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 bwMode="white">
          <a:xfrm>
            <a:off x="10571243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noProof="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 bwMode="white">
          <a:xfrm>
            <a:off x="100262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noProof="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320801" y="609601"/>
            <a:ext cx="9550399" cy="2743199"/>
          </a:xfrm>
        </p:spPr>
        <p:txBody>
          <a:bodyPr anchor="ctr">
            <a:normAutofit/>
          </a:bodyPr>
          <a:lstStyle>
            <a:lvl1pPr algn="ctr">
              <a:defRPr sz="3000" b="0" i="1" cap="none"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26408" y="3352800"/>
            <a:ext cx="9339184" cy="3810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AD7857E-8E0E-4AC1-ABDC-E42462C788DE}"/>
              </a:ext>
            </a:extLst>
          </p:cNvPr>
          <p:cNvSpPr/>
          <p:nvPr userDrawn="1"/>
        </p:nvSpPr>
        <p:spPr>
          <a:xfrm>
            <a:off x="1750844" y="3962401"/>
            <a:ext cx="8690313" cy="1908173"/>
          </a:xfrm>
          <a:prstGeom prst="roundRect">
            <a:avLst>
              <a:gd name="adj" fmla="val 6552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57375" y="4021138"/>
            <a:ext cx="8486775" cy="176053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BA3ED-8407-41C4-8936-A5F788CE11A9}" type="datetime1">
              <a:rPr lang="en-US" noProof="0" smtClean="0"/>
              <a:t>5/29/2023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smtClean="0"/>
              <a:t>Add a Footer</a:t>
            </a:r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153409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>
            <a:extLst>
              <a:ext uri="{FF2B5EF4-FFF2-40B4-BE49-F238E27FC236}">
                <a16:creationId xmlns:a16="http://schemas.microsoft.com/office/drawing/2014/main" id="{A1E35E73-B2F7-41DF-AAD2-58E6BE271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599"/>
            <a:ext cx="10840914" cy="1260000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1869599"/>
            <a:ext cx="5202071" cy="91622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870201"/>
            <a:ext cx="5202071" cy="2916000"/>
          </a:xfrm>
          <a:prstGeom prst="roundRect">
            <a:avLst>
              <a:gd name="adj" fmla="val 2496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98270" y="1869599"/>
            <a:ext cx="5228444" cy="916228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98270" y="2870201"/>
            <a:ext cx="5202071" cy="2916000"/>
          </a:xfrm>
          <a:prstGeom prst="roundRect">
            <a:avLst>
              <a:gd name="adj" fmla="val 2798"/>
            </a:avLst>
          </a:prstGeom>
          <a:ln w="28575">
            <a:solidFill>
              <a:schemeClr val="accent3">
                <a:lumMod val="50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anchor="t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E546FE-5610-4348-BE43-67B951C0C447}" type="datetime1">
              <a:rPr lang="en-US" noProof="0" smtClean="0"/>
              <a:t>5/29/2023</a:t>
            </a:fld>
            <a:endParaRPr lang="en-US" noProof="0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031B0A9-3E16-4C5B-A6CE-045BCB91A0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3976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69611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44449DE-635B-4B23-9B8B-C95A5B8764DB}"/>
              </a:ext>
            </a:extLst>
          </p:cNvPr>
          <p:cNvSpPr/>
          <p:nvPr userDrawn="1"/>
        </p:nvSpPr>
        <p:spPr>
          <a:xfrm>
            <a:off x="663356" y="1790228"/>
            <a:ext cx="10863358" cy="4080348"/>
          </a:xfrm>
          <a:prstGeom prst="roundRect">
            <a:avLst>
              <a:gd name="adj" fmla="val 2634"/>
            </a:avLst>
          </a:prstGeom>
          <a:solidFill>
            <a:schemeClr val="accent3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1869600"/>
            <a:ext cx="5040000" cy="3921601"/>
          </a:xfrm>
          <a:prstGeom prst="roundRect">
            <a:avLst>
              <a:gd name="adj" fmla="val 1970"/>
            </a:avLst>
          </a:prstGeom>
          <a:ln w="28575">
            <a:noFill/>
          </a:ln>
          <a:effectLst/>
        </p:spPr>
        <p:txBody>
          <a:bodyPr anchor="t" anchorCtr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8644" y="1869601"/>
            <a:ext cx="5040000" cy="3921600"/>
          </a:xfrm>
          <a:prstGeom prst="roundRect">
            <a:avLst>
              <a:gd name="adj" fmla="val 2211"/>
            </a:avLst>
          </a:prstGeom>
          <a:ln w="28575">
            <a:noFill/>
          </a:ln>
          <a:effectLst/>
        </p:spPr>
        <p:txBody>
          <a:bodyPr anchor="t" anchorCtr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90A82B-135F-476F-B42E-E82E0ADB800E}" type="datetime1">
              <a:rPr lang="en-US" noProof="0" smtClean="0"/>
              <a:t>5/29/2023</a:t>
            </a:fld>
            <a:endParaRPr lang="en-US" noProof="0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8539E0A-8009-4A6E-A7A1-5AEFA52206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/>
          </p:cNvCxnSpPr>
          <p:nvPr userDrawn="1"/>
        </p:nvCxnSpPr>
        <p:spPr>
          <a:xfrm flipV="1">
            <a:off x="57150" y="996911"/>
            <a:ext cx="3666" cy="491143"/>
          </a:xfrm>
          <a:prstGeom prst="line">
            <a:avLst/>
          </a:prstGeom>
          <a:ln w="127000" cap="sq">
            <a:solidFill>
              <a:schemeClr val="accent3"/>
            </a:solidFill>
            <a:miter lim="800000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352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85801" y="609601"/>
            <a:ext cx="10840913" cy="3124199"/>
          </a:xfrm>
        </p:spPr>
        <p:txBody>
          <a:bodyPr anchor="ctr">
            <a:normAutofit/>
          </a:bodyPr>
          <a:lstStyle>
            <a:lvl1pPr algn="l">
              <a:defRPr sz="3000" b="0" cap="none"/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3733800"/>
            <a:ext cx="10840914" cy="2057400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8D79F1-1913-439C-A4EA-EF89BE687CB1}" type="datetime1">
              <a:rPr lang="en-US" noProof="0" smtClean="0"/>
              <a:t>5/29/2023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3326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840914" cy="1260000"/>
          </a:xfrm>
        </p:spPr>
        <p:txBody>
          <a:bodyPr>
            <a:normAutofit/>
          </a:bodyPr>
          <a:lstStyle>
            <a:lvl1pPr>
              <a:defRPr sz="3000"/>
            </a:lvl1pPr>
          </a:lstStyle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040CDC-4984-4B5C-9D0E-65039DA64511}" type="datetime1">
              <a:rPr lang="en-US" noProof="0" smtClean="0"/>
              <a:t>5/29/2023</a:t>
            </a:fld>
            <a:endParaRPr lang="en-US" noProof="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510649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86D83B-5418-4B4F-8858-624018C7DB6B}" type="datetime1">
              <a:rPr lang="en-US" noProof="0" smtClean="0"/>
              <a:t>5/29/2023</a:t>
            </a:fld>
            <a:endParaRPr lang="en-US" noProof="0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453706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blackGray">
      <p:bgPr>
        <a:gradFill flip="none" rotWithShape="1">
          <a:gsLst>
            <a:gs pos="0">
              <a:schemeClr val="accent3">
                <a:lumMod val="89000"/>
              </a:schemeClr>
            </a:gs>
            <a:gs pos="23000">
              <a:schemeClr val="accent3">
                <a:lumMod val="89000"/>
              </a:schemeClr>
            </a:gs>
            <a:gs pos="69000">
              <a:schemeClr val="accent3">
                <a:lumMod val="75000"/>
              </a:schemeClr>
            </a:gs>
            <a:gs pos="97000">
              <a:schemeClr val="accent3">
                <a:lumMod val="5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white">
          <a:xfrm>
            <a:off x="685801" y="609600"/>
            <a:ext cx="10840914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 smtClean="0"/>
              <a:t>Click to edit Master title style</a:t>
            </a:r>
            <a:endParaRPr lang="en-US" noProof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 bwMode="white">
          <a:xfrm>
            <a:off x="685801" y="2142067"/>
            <a:ext cx="10840914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07852D1-DE3B-4E2E-93F6-A08423B11A1C}" type="datetime1">
              <a:rPr lang="en-US" noProof="0" smtClean="0"/>
              <a:t>5/29/2023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 noProof="0" dirty="0"/>
              <a:t>Add a Footer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59" y="5870575"/>
            <a:ext cx="1260655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5D99DD2A-B520-4620-9B43-64B657BA2D42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0090699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8" r:id="rId3"/>
    <p:sldLayoutId id="2147483679" r:id="rId4"/>
    <p:sldLayoutId id="2147483669" r:id="rId5"/>
    <p:sldLayoutId id="2147483680" r:id="rId6"/>
    <p:sldLayoutId id="2147483672" r:id="rId7"/>
    <p:sldLayoutId id="2147483665" r:id="rId8"/>
    <p:sldLayoutId id="2147483664" r:id="rId9"/>
    <p:sldLayoutId id="2147483671" r:id="rId10"/>
    <p:sldLayoutId id="2147483666" r:id="rId11"/>
    <p:sldLayoutId id="2147483667" r:id="rId12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wmf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em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emf"/><Relationship Id="rId5" Type="http://schemas.openxmlformats.org/officeDocument/2006/relationships/image" Target="../media/image22.emf"/><Relationship Id="rId4" Type="http://schemas.openxmlformats.org/officeDocument/2006/relationships/image" Target="../media/image21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emf"/><Relationship Id="rId5" Type="http://schemas.openxmlformats.org/officeDocument/2006/relationships/image" Target="../media/image25.emf"/><Relationship Id="rId4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emf"/><Relationship Id="rId4" Type="http://schemas.openxmlformats.org/officeDocument/2006/relationships/image" Target="../media/image27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1.emf"/><Relationship Id="rId4" Type="http://schemas.openxmlformats.org/officeDocument/2006/relationships/image" Target="../media/image60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40.png"/><Relationship Id="rId5" Type="http://schemas.openxmlformats.org/officeDocument/2006/relationships/image" Target="../media/image530.png"/><Relationship Id="rId4" Type="http://schemas.openxmlformats.org/officeDocument/2006/relationships/image" Target="../media/image520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62.emf"/><Relationship Id="rId7" Type="http://schemas.openxmlformats.org/officeDocument/2006/relationships/image" Target="../media/image66.em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emf"/><Relationship Id="rId5" Type="http://schemas.openxmlformats.org/officeDocument/2006/relationships/image" Target="../media/image64.emf"/><Relationship Id="rId4" Type="http://schemas.openxmlformats.org/officeDocument/2006/relationships/image" Target="../media/image63.emf"/><Relationship Id="rId9" Type="http://schemas.openxmlformats.org/officeDocument/2006/relationships/image" Target="../media/image2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A Guide to 'Splavovi,' Belgrade's Booming Nightlife Scene | Condé Nast  Travel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5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52A3D91-AB3F-4EDF-B87E-FDDF6C5DC4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32972" y="96020"/>
            <a:ext cx="8683625" cy="1525730"/>
          </a:xfrm>
        </p:spPr>
        <p:txBody>
          <a:bodyPr>
            <a:noAutofit/>
          </a:bodyPr>
          <a:lstStyle/>
          <a:p>
            <a:r>
              <a:rPr lang="en-US" dirty="0" smtClean="0"/>
              <a:t>Rainer J Fries</a:t>
            </a:r>
          </a:p>
          <a:p>
            <a:r>
              <a:rPr lang="en-US" sz="2000" i="1" dirty="0" smtClean="0">
                <a:latin typeface="Bahnschrift SemiCondensed" panose="020B0502040204020203" pitchFamily="34" charset="0"/>
              </a:rPr>
              <a:t>Texas A&amp;M </a:t>
            </a:r>
            <a:r>
              <a:rPr lang="en-US" sz="2000" i="1" dirty="0" smtClean="0">
                <a:latin typeface="Bahnschrift SemiCondensed" panose="020B0502040204020203" pitchFamily="34" charset="0"/>
              </a:rPr>
              <a:t>University</a:t>
            </a:r>
          </a:p>
          <a:p>
            <a:r>
              <a:rPr lang="en-US" sz="2000" i="1" dirty="0" smtClean="0">
                <a:latin typeface="Bahnschrift SemiCondensed" panose="020B0502040204020203" pitchFamily="34" charset="0"/>
              </a:rPr>
              <a:t>FIAS</a:t>
            </a:r>
            <a:endParaRPr lang="en-US" sz="2000" i="1" dirty="0" smtClean="0">
              <a:latin typeface="Bahnschrift SemiCondensed" panose="020B0502040204020203" pitchFamily="34" charset="0"/>
            </a:endParaRPr>
          </a:p>
          <a:p>
            <a:endParaRPr lang="en-US" sz="5000" i="1" dirty="0" smtClean="0">
              <a:latin typeface="Bahnschrift SemiCondensed" panose="020B0502040204020203" pitchFamily="34" charset="0"/>
            </a:endParaRPr>
          </a:p>
          <a:p>
            <a:endParaRPr lang="en-US" dirty="0">
              <a:latin typeface="Bahnschrift SemiCondensed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99DD2A-B520-4620-9B43-64B657BA2D42}" type="slidenum">
              <a:rPr lang="en-US" noProof="0" smtClean="0"/>
              <a:t>1</a:t>
            </a:fld>
            <a:endParaRPr lang="en-US" noProof="0" dirty="0"/>
          </a:p>
        </p:txBody>
      </p:sp>
      <p:pic>
        <p:nvPicPr>
          <p:cNvPr id="6" name="Picture 5" descr="NSF_Log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893824" y="5621275"/>
            <a:ext cx="1103994" cy="11039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10" y="5621275"/>
            <a:ext cx="1769114" cy="110399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710" y="3469872"/>
            <a:ext cx="2104268" cy="210426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635B398-1E7F-44AD-8356-8345134C9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710" y="96020"/>
            <a:ext cx="8123412" cy="1283418"/>
          </a:xfrm>
          <a:noFill/>
        </p:spPr>
        <p:txBody>
          <a:bodyPr>
            <a:normAutofit fontScale="90000"/>
          </a:bodyPr>
          <a:lstStyle/>
          <a:p>
            <a:pPr algn="l"/>
            <a:r>
              <a:rPr lang="en-US" sz="4000" b="1" dirty="0" err="1">
                <a:latin typeface="Bahnschrift" panose="020B0502040204020203" pitchFamily="34" charset="0"/>
              </a:rPr>
              <a:t>Hadronization</a:t>
            </a:r>
            <a:r>
              <a:rPr lang="en-US" sz="4000" b="1" dirty="0">
                <a:latin typeface="Bahnschrift" panose="020B0502040204020203" pitchFamily="34" charset="0"/>
              </a:rPr>
              <a:t> </a:t>
            </a:r>
            <a:r>
              <a:rPr lang="en-US" sz="4000" b="1" dirty="0" smtClean="0">
                <a:latin typeface="Bahnschrift" panose="020B0502040204020203" pitchFamily="34" charset="0"/>
              </a:rPr>
              <a:t/>
            </a:r>
            <a:br>
              <a:rPr lang="en-US" sz="4000" b="1" dirty="0" smtClean="0">
                <a:latin typeface="Bahnschrift" panose="020B0502040204020203" pitchFamily="34" charset="0"/>
              </a:rPr>
            </a:br>
            <a:r>
              <a:rPr lang="en-US" sz="4000" b="1" dirty="0" smtClean="0">
                <a:latin typeface="Bahnschrift" panose="020B0502040204020203" pitchFamily="34" charset="0"/>
              </a:rPr>
              <a:t>in </a:t>
            </a:r>
            <a:r>
              <a:rPr lang="en-US" sz="4000" b="1" dirty="0">
                <a:latin typeface="Bahnschrift" panose="020B0502040204020203" pitchFamily="34" charset="0"/>
              </a:rPr>
              <a:t>Vacuum and in Medium</a:t>
            </a:r>
            <a:endParaRPr lang="en-US" sz="36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4452625" y="6173272"/>
            <a:ext cx="73885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Bahnschrift Light Condensed" panose="020B0502040204020203" pitchFamily="34" charset="0"/>
              </a:rPr>
              <a:t>Exploring Quark-Gluon Plasma through soft and hard probes</a:t>
            </a:r>
            <a:endParaRPr lang="en-US" sz="2800" dirty="0" smtClean="0">
              <a:solidFill>
                <a:srgbClr val="99CCFF"/>
              </a:solidFill>
              <a:latin typeface="Bahnschrift Light Condensed" panose="020B0502040204020203" pitchFamily="34" charset="0"/>
            </a:endParaRPr>
          </a:p>
        </p:txBody>
      </p:sp>
      <p:pic>
        <p:nvPicPr>
          <p:cNvPr id="12" name="Picture 2" descr="https://www.gsi.de/fileadmin/_processed_/4/d/csm_Emmi_logo_web_4188b28e40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7818" y="5621275"/>
            <a:ext cx="1239572" cy="11039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74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 txBox="1">
            <a:spLocks/>
          </p:cNvSpPr>
          <p:nvPr/>
        </p:nvSpPr>
        <p:spPr bwMode="white">
          <a:xfrm>
            <a:off x="685800" y="1080677"/>
            <a:ext cx="6533413" cy="2784051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>
            <a:lvl1pPr marL="342900" indent="-3429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  <a:defRPr sz="2000" kern="1200" cap="none">
                <a:solidFill>
                  <a:schemeClr val="tx1"/>
                </a:solidFill>
                <a:effectLst/>
                <a:latin typeface="Bahnschrift" panose="020B0502040204020203" pitchFamily="34" charset="0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  <a:defRPr sz="1800" kern="1200" cap="none">
                <a:solidFill>
                  <a:schemeClr val="tx1"/>
                </a:solidFill>
                <a:effectLst/>
                <a:latin typeface="Bahnschrift" panose="020B0502040204020203" pitchFamily="34" charset="0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  <a:defRPr sz="1600" kern="1200" cap="none">
                <a:solidFill>
                  <a:schemeClr val="tx1"/>
                </a:solidFill>
                <a:effectLst/>
                <a:latin typeface="Bahnschrift" panose="020B0502040204020203" pitchFamily="34" charset="0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>
                  <a:lumMod val="75000"/>
                </a:schemeClr>
              </a:buClr>
              <a:buSzPct val="100000"/>
              <a:buFont typeface="Courier New" panose="02070309020205020404" pitchFamily="49" charset="0"/>
              <a:buChar char="o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lvl="0">
              <a:buClr>
                <a:prstClr val="white">
                  <a:lumMod val="75000"/>
                </a:prstClr>
              </a:buClr>
            </a:pPr>
            <a:r>
              <a:rPr lang="en-US" dirty="0" smtClean="0">
                <a:solidFill>
                  <a:prstClr val="white"/>
                </a:solidFill>
              </a:rPr>
              <a:t>No solutions based on first principles.</a:t>
            </a:r>
          </a:p>
          <a:p>
            <a:pPr lvl="0">
              <a:buClr>
                <a:prstClr val="white">
                  <a:lumMod val="75000"/>
                </a:prstClr>
              </a:buClr>
            </a:pPr>
            <a:endParaRPr lang="en-US" dirty="0">
              <a:solidFill>
                <a:prstClr val="white"/>
              </a:solidFill>
            </a:endParaRPr>
          </a:p>
          <a:p>
            <a:pPr lvl="0">
              <a:buClr>
                <a:prstClr val="white">
                  <a:lumMod val="75000"/>
                </a:prstClr>
              </a:buClr>
            </a:pPr>
            <a:r>
              <a:rPr lang="en-US" dirty="0" smtClean="0">
                <a:solidFill>
                  <a:prstClr val="white"/>
                </a:solidFill>
              </a:rPr>
              <a:t>For Monte Carlo calculations: need models based on reasonable assumptions that describe data comprehensively</a:t>
            </a:r>
          </a:p>
          <a:p>
            <a:pPr lvl="0">
              <a:buClr>
                <a:prstClr val="white">
                  <a:lumMod val="75000"/>
                </a:prstClr>
              </a:buClr>
            </a:pPr>
            <a:endParaRPr lang="en-US" dirty="0" smtClean="0">
              <a:solidFill>
                <a:prstClr val="white"/>
              </a:solidFill>
            </a:endParaRPr>
          </a:p>
          <a:p>
            <a:pPr lvl="0">
              <a:buClr>
                <a:prstClr val="white">
                  <a:lumMod val="75000"/>
                </a:prstClr>
              </a:buClr>
            </a:pPr>
            <a:r>
              <a:rPr lang="en-US" dirty="0" smtClean="0">
                <a:solidFill>
                  <a:prstClr val="white"/>
                </a:solidFill>
              </a:rPr>
              <a:t>Some features in heavy ion collisions not addressed in standard models like Lund string fragmentation.</a:t>
            </a:r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 err="1" smtClean="0"/>
              <a:t>Hadronization</a:t>
            </a:r>
            <a:r>
              <a:rPr lang="en-US" dirty="0" smtClean="0"/>
              <a:t> Problem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55742" y="4221341"/>
            <a:ext cx="4801425" cy="2035929"/>
          </a:xfrm>
        </p:spPr>
        <p:txBody>
          <a:bodyPr>
            <a:noAutofit/>
          </a:bodyPr>
          <a:lstStyle/>
          <a:p>
            <a:pPr lvl="0">
              <a:buClr>
                <a:prstClr val="white">
                  <a:lumMod val="75000"/>
                </a:prstClr>
              </a:buClr>
            </a:pPr>
            <a:r>
              <a:rPr lang="en-US" dirty="0" smtClean="0">
                <a:solidFill>
                  <a:prstClr val="white"/>
                </a:solidFill>
              </a:rPr>
              <a:t>Renewed </a:t>
            </a:r>
            <a:r>
              <a:rPr lang="en-US" dirty="0">
                <a:solidFill>
                  <a:prstClr val="white"/>
                </a:solidFill>
              </a:rPr>
              <a:t>interest in </a:t>
            </a:r>
            <a:r>
              <a:rPr lang="en-US" dirty="0" err="1">
                <a:solidFill>
                  <a:prstClr val="white"/>
                </a:solidFill>
              </a:rPr>
              <a:t>Hadronization</a:t>
            </a:r>
            <a:r>
              <a:rPr lang="en-US" dirty="0">
                <a:solidFill>
                  <a:prstClr val="white"/>
                </a:solidFill>
              </a:rPr>
              <a:t> </a:t>
            </a:r>
          </a:p>
          <a:p>
            <a:pPr>
              <a:buClr>
                <a:prstClr val="white">
                  <a:lumMod val="75000"/>
                </a:prstClr>
              </a:buClr>
            </a:pPr>
            <a:endParaRPr lang="en-US" dirty="0" smtClean="0">
              <a:solidFill>
                <a:prstClr val="white"/>
              </a:solidFill>
            </a:endParaRPr>
          </a:p>
          <a:p>
            <a:pPr>
              <a:buClr>
                <a:prstClr val="white">
                  <a:lumMod val="75000"/>
                </a:prstClr>
              </a:buClr>
            </a:pPr>
            <a:r>
              <a:rPr lang="en-US" dirty="0" smtClean="0">
                <a:solidFill>
                  <a:prstClr val="white"/>
                </a:solidFill>
              </a:rPr>
              <a:t>Even in </a:t>
            </a:r>
            <a:r>
              <a:rPr lang="en-US" dirty="0" err="1" smtClean="0">
                <a:solidFill>
                  <a:prstClr val="white"/>
                </a:solidFill>
              </a:rPr>
              <a:t>p+p</a:t>
            </a:r>
            <a:r>
              <a:rPr lang="en-US" dirty="0" smtClean="0">
                <a:solidFill>
                  <a:prstClr val="white"/>
                </a:solidFill>
              </a:rPr>
              <a:t> some new data is challenging models.</a:t>
            </a:r>
            <a:endParaRPr lang="en-US" dirty="0">
              <a:solidFill>
                <a:prstClr val="white"/>
              </a:solidFill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8745" y="376690"/>
            <a:ext cx="4544979" cy="3316306"/>
          </a:xfrm>
          <a:prstGeom prst="rect">
            <a:avLst/>
          </a:prstGeom>
        </p:spPr>
      </p:pic>
      <p:sp>
        <p:nvSpPr>
          <p:cNvPr id="87" name="TextBox 86"/>
          <p:cNvSpPr txBox="1"/>
          <p:nvPr/>
        </p:nvSpPr>
        <p:spPr>
          <a:xfrm>
            <a:off x="10398420" y="376690"/>
            <a:ext cx="1695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9CCFF"/>
                </a:solidFill>
                <a:latin typeface="Bahnschrift SemiCondensed" panose="020B0502040204020203" pitchFamily="34" charset="0"/>
              </a:rPr>
              <a:t>arXiv:2203.11601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4651" y="4445095"/>
            <a:ext cx="2311910" cy="1940164"/>
          </a:xfrm>
          <a:prstGeom prst="rect">
            <a:avLst/>
          </a:prstGeom>
        </p:spPr>
      </p:pic>
      <p:pic>
        <p:nvPicPr>
          <p:cNvPr id="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909" y="4327572"/>
            <a:ext cx="4259560" cy="2057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77620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</a:t>
            </a:r>
            <a:r>
              <a:rPr lang="en-US" dirty="0" err="1" smtClean="0"/>
              <a:t>Hadronization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3406351"/>
            <a:ext cx="10840914" cy="2746904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87" name="Picture 8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4249" y="1108512"/>
            <a:ext cx="1763774" cy="2782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79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</a:t>
            </a:r>
            <a:r>
              <a:rPr lang="en-US" dirty="0" err="1" smtClean="0"/>
              <a:t>Hadronization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71433"/>
            <a:ext cx="7091502" cy="5187320"/>
          </a:xfrm>
        </p:spPr>
        <p:txBody>
          <a:bodyPr>
            <a:noAutofit/>
          </a:bodyPr>
          <a:lstStyle/>
          <a:p>
            <a:r>
              <a:rPr lang="en-US" dirty="0" smtClean="0"/>
              <a:t>A hybrid of string </a:t>
            </a:r>
            <a:r>
              <a:rPr lang="en-US" dirty="0"/>
              <a:t>fragmentation and </a:t>
            </a:r>
            <a:r>
              <a:rPr lang="en-US" dirty="0" smtClean="0"/>
              <a:t>recombination.</a:t>
            </a:r>
          </a:p>
          <a:p>
            <a:endParaRPr lang="en-US" dirty="0" smtClean="0"/>
          </a:p>
          <a:p>
            <a:r>
              <a:rPr lang="en-US" dirty="0" smtClean="0"/>
              <a:t>Interpolates </a:t>
            </a:r>
            <a:r>
              <a:rPr lang="en-US" dirty="0" smtClean="0"/>
              <a:t>smoothly </a:t>
            </a:r>
            <a:r>
              <a:rPr lang="en-US" dirty="0"/>
              <a:t>in between, </a:t>
            </a:r>
            <a:r>
              <a:rPr lang="en-US" dirty="0" smtClean="0"/>
              <a:t>two limits:</a:t>
            </a:r>
          </a:p>
          <a:p>
            <a:pPr lvl="1"/>
            <a:r>
              <a:rPr lang="en-US" dirty="0" smtClean="0"/>
              <a:t>Dilute </a:t>
            </a:r>
            <a:r>
              <a:rPr lang="en-US" dirty="0"/>
              <a:t>systems → </a:t>
            </a:r>
            <a:r>
              <a:rPr lang="en-US" dirty="0" smtClean="0"/>
              <a:t>Dominance of string </a:t>
            </a:r>
            <a:r>
              <a:rPr lang="en-US" dirty="0"/>
              <a:t>fragmentation</a:t>
            </a:r>
          </a:p>
          <a:p>
            <a:pPr lvl="1"/>
            <a:r>
              <a:rPr lang="en-US" dirty="0"/>
              <a:t>Dense systems → </a:t>
            </a:r>
            <a:r>
              <a:rPr lang="en-US" dirty="0" smtClean="0"/>
              <a:t>Dominance of quark recombination</a:t>
            </a:r>
          </a:p>
          <a:p>
            <a:endParaRPr lang="en-US" dirty="0" smtClean="0"/>
          </a:p>
          <a:p>
            <a:r>
              <a:rPr lang="en-US" dirty="0" smtClean="0"/>
              <a:t>Use a physics criterion to separate the domains: recombination probabilities vanish for large phase space distances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Monte </a:t>
            </a:r>
            <a:r>
              <a:rPr lang="en-US" dirty="0"/>
              <a:t>Carlo </a:t>
            </a:r>
            <a:r>
              <a:rPr lang="en-US" dirty="0" smtClean="0"/>
              <a:t>implementation available, </a:t>
            </a:r>
            <a:r>
              <a:rPr lang="en-US" dirty="0" err="1" smtClean="0"/>
              <a:t>e.g</a:t>
            </a:r>
            <a:r>
              <a:rPr lang="en-US" dirty="0" smtClean="0"/>
              <a:t> implemented in JETSCAPE since v2.0.</a:t>
            </a:r>
          </a:p>
          <a:p>
            <a:endParaRPr lang="en-US" dirty="0" smtClean="0"/>
          </a:p>
          <a:p>
            <a:endParaRPr lang="en-US" dirty="0"/>
          </a:p>
        </p:txBody>
      </p:sp>
      <p:grpSp>
        <p:nvGrpSpPr>
          <p:cNvPr id="7" name="Group 4"/>
          <p:cNvGrpSpPr>
            <a:grpSpLocks/>
          </p:cNvGrpSpPr>
          <p:nvPr/>
        </p:nvGrpSpPr>
        <p:grpSpPr bwMode="auto">
          <a:xfrm>
            <a:off x="9507678" y="2297264"/>
            <a:ext cx="2519362" cy="719137"/>
            <a:chOff x="3968" y="2886"/>
            <a:chExt cx="1587" cy="453"/>
          </a:xfrm>
        </p:grpSpPr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4920" y="2886"/>
              <a:ext cx="272" cy="272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0"/>
                    <a:invGamma/>
                  </a:srgbClr>
                </a:gs>
              </a:gsLst>
              <a:lin ang="18900000" scaled="1"/>
            </a:gradFill>
            <a:ln w="28575">
              <a:solidFill>
                <a:srgbClr val="00CC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9" name="Oval 6"/>
            <p:cNvSpPr>
              <a:spLocks noChangeArrowheads="1"/>
            </p:cNvSpPr>
            <p:nvPr/>
          </p:nvSpPr>
          <p:spPr bwMode="auto">
            <a:xfrm>
              <a:off x="5283" y="3067"/>
              <a:ext cx="272" cy="272"/>
            </a:xfrm>
            <a:prstGeom prst="ellipse">
              <a:avLst/>
            </a:prstGeom>
            <a:gradFill rotWithShape="1">
              <a:gsLst>
                <a:gs pos="0">
                  <a:srgbClr val="00CC00"/>
                </a:gs>
                <a:gs pos="100000">
                  <a:srgbClr val="00CC00">
                    <a:gamma/>
                    <a:shade val="0"/>
                    <a:invGamma/>
                  </a:srgbClr>
                </a:gs>
              </a:gsLst>
              <a:lin ang="18900000" scaled="1"/>
            </a:gradFill>
            <a:ln w="28575">
              <a:solidFill>
                <a:srgbClr val="00CC00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0" name="Oval 7"/>
            <p:cNvSpPr>
              <a:spLocks noChangeArrowheads="1"/>
            </p:cNvSpPr>
            <p:nvPr/>
          </p:nvSpPr>
          <p:spPr bwMode="auto">
            <a:xfrm>
              <a:off x="4966" y="3022"/>
              <a:ext cx="46" cy="45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1" name="Oval 8"/>
            <p:cNvSpPr>
              <a:spLocks noChangeArrowheads="1"/>
            </p:cNvSpPr>
            <p:nvPr/>
          </p:nvSpPr>
          <p:spPr bwMode="auto">
            <a:xfrm>
              <a:off x="5057" y="2931"/>
              <a:ext cx="46" cy="45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2" name="Oval 9"/>
            <p:cNvSpPr>
              <a:spLocks noChangeArrowheads="1"/>
            </p:cNvSpPr>
            <p:nvPr/>
          </p:nvSpPr>
          <p:spPr bwMode="auto">
            <a:xfrm>
              <a:off x="5057" y="3067"/>
              <a:ext cx="46" cy="45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5419" y="3113"/>
              <a:ext cx="46" cy="45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5374" y="3249"/>
              <a:ext cx="46" cy="45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5" name="Line 12"/>
            <p:cNvSpPr>
              <a:spLocks noChangeShapeType="1"/>
            </p:cNvSpPr>
            <p:nvPr/>
          </p:nvSpPr>
          <p:spPr bwMode="auto">
            <a:xfrm>
              <a:off x="3968" y="3067"/>
              <a:ext cx="816" cy="0"/>
            </a:xfrm>
            <a:prstGeom prst="line">
              <a:avLst/>
            </a:prstGeom>
            <a:noFill/>
            <a:ln w="571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 lIns="90000" tIns="46800" rIns="90000" bIns="46800" anchor="ctr" anchorCtr="1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6" name="Group 13"/>
          <p:cNvGrpSpPr>
            <a:grpSpLocks/>
          </p:cNvGrpSpPr>
          <p:nvPr/>
        </p:nvGrpSpPr>
        <p:grpSpPr bwMode="auto">
          <a:xfrm>
            <a:off x="8067815" y="2440139"/>
            <a:ext cx="576263" cy="647700"/>
            <a:chOff x="3061" y="3021"/>
            <a:chExt cx="363" cy="408"/>
          </a:xfrm>
        </p:grpSpPr>
        <p:sp>
          <p:nvSpPr>
            <p:cNvPr id="17" name="Oval 14"/>
            <p:cNvSpPr>
              <a:spLocks noChangeArrowheads="1"/>
            </p:cNvSpPr>
            <p:nvPr/>
          </p:nvSpPr>
          <p:spPr bwMode="auto">
            <a:xfrm>
              <a:off x="3061" y="3021"/>
              <a:ext cx="227" cy="22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18" name="Oval 15"/>
            <p:cNvSpPr>
              <a:spLocks noChangeArrowheads="1"/>
            </p:cNvSpPr>
            <p:nvPr/>
          </p:nvSpPr>
          <p:spPr bwMode="auto">
            <a:xfrm>
              <a:off x="3288" y="3203"/>
              <a:ext cx="136" cy="22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348678" y="2152801"/>
            <a:ext cx="1944687" cy="1077913"/>
            <a:chOff x="692654" y="4803203"/>
            <a:chExt cx="1944687" cy="1077913"/>
          </a:xfrm>
        </p:grpSpPr>
        <p:sp>
          <p:nvSpPr>
            <p:cNvPr id="20" name="Oval 17"/>
            <p:cNvSpPr>
              <a:spLocks noChangeArrowheads="1"/>
            </p:cNvSpPr>
            <p:nvPr/>
          </p:nvSpPr>
          <p:spPr bwMode="auto">
            <a:xfrm>
              <a:off x="838704" y="4873053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1" name="Oval 18"/>
            <p:cNvSpPr>
              <a:spLocks noChangeArrowheads="1"/>
            </p:cNvSpPr>
            <p:nvPr/>
          </p:nvSpPr>
          <p:spPr bwMode="auto">
            <a:xfrm>
              <a:off x="983166" y="5161978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2" name="Oval 19"/>
            <p:cNvSpPr>
              <a:spLocks noChangeArrowheads="1"/>
            </p:cNvSpPr>
            <p:nvPr/>
          </p:nvSpPr>
          <p:spPr bwMode="auto">
            <a:xfrm>
              <a:off x="1126041" y="4873053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3" name="Oval 20"/>
            <p:cNvSpPr>
              <a:spLocks noChangeArrowheads="1"/>
            </p:cNvSpPr>
            <p:nvPr/>
          </p:nvSpPr>
          <p:spPr bwMode="auto">
            <a:xfrm>
              <a:off x="838704" y="5088953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4" name="Oval 21"/>
            <p:cNvSpPr>
              <a:spLocks noChangeArrowheads="1"/>
            </p:cNvSpPr>
            <p:nvPr/>
          </p:nvSpPr>
          <p:spPr bwMode="auto">
            <a:xfrm>
              <a:off x="694241" y="4946078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5" name="Oval 22"/>
            <p:cNvSpPr>
              <a:spLocks noChangeArrowheads="1"/>
            </p:cNvSpPr>
            <p:nvPr/>
          </p:nvSpPr>
          <p:spPr bwMode="auto">
            <a:xfrm>
              <a:off x="1270504" y="501751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6" name="Oval 23"/>
            <p:cNvSpPr>
              <a:spLocks noChangeArrowheads="1"/>
            </p:cNvSpPr>
            <p:nvPr/>
          </p:nvSpPr>
          <p:spPr bwMode="auto">
            <a:xfrm>
              <a:off x="1054604" y="501751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7" name="Oval 24"/>
            <p:cNvSpPr>
              <a:spLocks noChangeArrowheads="1"/>
            </p:cNvSpPr>
            <p:nvPr/>
          </p:nvSpPr>
          <p:spPr bwMode="auto">
            <a:xfrm>
              <a:off x="1413379" y="5019103"/>
              <a:ext cx="73025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8" name="Oval 25"/>
            <p:cNvSpPr>
              <a:spLocks noChangeArrowheads="1"/>
            </p:cNvSpPr>
            <p:nvPr/>
          </p:nvSpPr>
          <p:spPr bwMode="auto">
            <a:xfrm>
              <a:off x="1629279" y="5306441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29" name="Oval 26"/>
            <p:cNvSpPr>
              <a:spLocks noChangeArrowheads="1"/>
            </p:cNvSpPr>
            <p:nvPr/>
          </p:nvSpPr>
          <p:spPr bwMode="auto">
            <a:xfrm>
              <a:off x="1629279" y="516356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0" name="Oval 27"/>
            <p:cNvSpPr>
              <a:spLocks noChangeArrowheads="1"/>
            </p:cNvSpPr>
            <p:nvPr/>
          </p:nvSpPr>
          <p:spPr bwMode="auto">
            <a:xfrm>
              <a:off x="1484816" y="5235003"/>
              <a:ext cx="73025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1" name="Oval 28"/>
            <p:cNvSpPr>
              <a:spLocks noChangeArrowheads="1"/>
            </p:cNvSpPr>
            <p:nvPr/>
          </p:nvSpPr>
          <p:spPr bwMode="auto">
            <a:xfrm>
              <a:off x="1845179" y="4874641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2" name="Oval 29"/>
            <p:cNvSpPr>
              <a:spLocks noChangeArrowheads="1"/>
            </p:cNvSpPr>
            <p:nvPr/>
          </p:nvSpPr>
          <p:spPr bwMode="auto">
            <a:xfrm>
              <a:off x="1557841" y="4874641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3" name="Oval 30"/>
            <p:cNvSpPr>
              <a:spLocks noChangeArrowheads="1"/>
            </p:cNvSpPr>
            <p:nvPr/>
          </p:nvSpPr>
          <p:spPr bwMode="auto">
            <a:xfrm>
              <a:off x="1918204" y="5235003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4" name="Oval 31"/>
            <p:cNvSpPr>
              <a:spLocks noChangeArrowheads="1"/>
            </p:cNvSpPr>
            <p:nvPr/>
          </p:nvSpPr>
          <p:spPr bwMode="auto">
            <a:xfrm>
              <a:off x="1989641" y="5019103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5" name="Oval 32"/>
            <p:cNvSpPr>
              <a:spLocks noChangeArrowheads="1"/>
            </p:cNvSpPr>
            <p:nvPr/>
          </p:nvSpPr>
          <p:spPr bwMode="auto">
            <a:xfrm>
              <a:off x="1773741" y="5019103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6" name="Oval 33"/>
            <p:cNvSpPr>
              <a:spLocks noChangeArrowheads="1"/>
            </p:cNvSpPr>
            <p:nvPr/>
          </p:nvSpPr>
          <p:spPr bwMode="auto">
            <a:xfrm>
              <a:off x="1341941" y="5163566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7" name="Oval 34"/>
            <p:cNvSpPr>
              <a:spLocks noChangeArrowheads="1"/>
            </p:cNvSpPr>
            <p:nvPr/>
          </p:nvSpPr>
          <p:spPr bwMode="auto">
            <a:xfrm>
              <a:off x="1413379" y="5450903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8" name="Oval 35"/>
            <p:cNvSpPr>
              <a:spLocks noChangeArrowheads="1"/>
            </p:cNvSpPr>
            <p:nvPr/>
          </p:nvSpPr>
          <p:spPr bwMode="auto">
            <a:xfrm>
              <a:off x="1845179" y="5450903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39" name="Oval 36"/>
            <p:cNvSpPr>
              <a:spLocks noChangeArrowheads="1"/>
            </p:cNvSpPr>
            <p:nvPr/>
          </p:nvSpPr>
          <p:spPr bwMode="auto">
            <a:xfrm>
              <a:off x="1845179" y="559536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0" name="Oval 37"/>
            <p:cNvSpPr>
              <a:spLocks noChangeArrowheads="1"/>
            </p:cNvSpPr>
            <p:nvPr/>
          </p:nvSpPr>
          <p:spPr bwMode="auto">
            <a:xfrm>
              <a:off x="2061079" y="537946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1" name="Oval 38"/>
            <p:cNvSpPr>
              <a:spLocks noChangeArrowheads="1"/>
            </p:cNvSpPr>
            <p:nvPr/>
          </p:nvSpPr>
          <p:spPr bwMode="auto">
            <a:xfrm>
              <a:off x="1629279" y="5522341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2" name="Oval 39"/>
            <p:cNvSpPr>
              <a:spLocks noChangeArrowheads="1"/>
            </p:cNvSpPr>
            <p:nvPr/>
          </p:nvSpPr>
          <p:spPr bwMode="auto">
            <a:xfrm>
              <a:off x="837116" y="5306441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3" name="Oval 40"/>
            <p:cNvSpPr>
              <a:spLocks noChangeArrowheads="1"/>
            </p:cNvSpPr>
            <p:nvPr/>
          </p:nvSpPr>
          <p:spPr bwMode="auto">
            <a:xfrm>
              <a:off x="981579" y="559536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4" name="Oval 41"/>
            <p:cNvSpPr>
              <a:spLocks noChangeArrowheads="1"/>
            </p:cNvSpPr>
            <p:nvPr/>
          </p:nvSpPr>
          <p:spPr bwMode="auto">
            <a:xfrm>
              <a:off x="1124454" y="5306441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5" name="Oval 42"/>
            <p:cNvSpPr>
              <a:spLocks noChangeArrowheads="1"/>
            </p:cNvSpPr>
            <p:nvPr/>
          </p:nvSpPr>
          <p:spPr bwMode="auto">
            <a:xfrm>
              <a:off x="837116" y="5522341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6" name="Oval 43"/>
            <p:cNvSpPr>
              <a:spLocks noChangeArrowheads="1"/>
            </p:cNvSpPr>
            <p:nvPr/>
          </p:nvSpPr>
          <p:spPr bwMode="auto">
            <a:xfrm>
              <a:off x="692654" y="5379466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7" name="Oval 44"/>
            <p:cNvSpPr>
              <a:spLocks noChangeArrowheads="1"/>
            </p:cNvSpPr>
            <p:nvPr/>
          </p:nvSpPr>
          <p:spPr bwMode="auto">
            <a:xfrm>
              <a:off x="1268916" y="5450903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8" name="Oval 45"/>
            <p:cNvSpPr>
              <a:spLocks noChangeArrowheads="1"/>
            </p:cNvSpPr>
            <p:nvPr/>
          </p:nvSpPr>
          <p:spPr bwMode="auto">
            <a:xfrm>
              <a:off x="1053016" y="5450903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49" name="Oval 46"/>
            <p:cNvSpPr>
              <a:spLocks noChangeArrowheads="1"/>
            </p:cNvSpPr>
            <p:nvPr/>
          </p:nvSpPr>
          <p:spPr bwMode="auto">
            <a:xfrm>
              <a:off x="2134104" y="5306441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0" name="Oval 47"/>
            <p:cNvSpPr>
              <a:spLocks noChangeArrowheads="1"/>
            </p:cNvSpPr>
            <p:nvPr/>
          </p:nvSpPr>
          <p:spPr bwMode="auto">
            <a:xfrm>
              <a:off x="2278566" y="559536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1" name="Oval 48"/>
            <p:cNvSpPr>
              <a:spLocks noChangeArrowheads="1"/>
            </p:cNvSpPr>
            <p:nvPr/>
          </p:nvSpPr>
          <p:spPr bwMode="auto">
            <a:xfrm>
              <a:off x="2421441" y="5306441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2" name="Oval 49"/>
            <p:cNvSpPr>
              <a:spLocks noChangeArrowheads="1"/>
            </p:cNvSpPr>
            <p:nvPr/>
          </p:nvSpPr>
          <p:spPr bwMode="auto">
            <a:xfrm>
              <a:off x="2134104" y="5522341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3" name="Oval 50"/>
            <p:cNvSpPr>
              <a:spLocks noChangeArrowheads="1"/>
            </p:cNvSpPr>
            <p:nvPr/>
          </p:nvSpPr>
          <p:spPr bwMode="auto">
            <a:xfrm>
              <a:off x="1989641" y="5379466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4" name="Oval 51"/>
            <p:cNvSpPr>
              <a:spLocks noChangeArrowheads="1"/>
            </p:cNvSpPr>
            <p:nvPr/>
          </p:nvSpPr>
          <p:spPr bwMode="auto">
            <a:xfrm>
              <a:off x="2565904" y="5450903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5" name="Oval 52"/>
            <p:cNvSpPr>
              <a:spLocks noChangeArrowheads="1"/>
            </p:cNvSpPr>
            <p:nvPr/>
          </p:nvSpPr>
          <p:spPr bwMode="auto">
            <a:xfrm>
              <a:off x="2350004" y="5450903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6" name="Oval 53"/>
            <p:cNvSpPr>
              <a:spLocks noChangeArrowheads="1"/>
            </p:cNvSpPr>
            <p:nvPr/>
          </p:nvSpPr>
          <p:spPr bwMode="auto">
            <a:xfrm>
              <a:off x="2134104" y="4803203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7" name="Oval 54"/>
            <p:cNvSpPr>
              <a:spLocks noChangeArrowheads="1"/>
            </p:cNvSpPr>
            <p:nvPr/>
          </p:nvSpPr>
          <p:spPr bwMode="auto">
            <a:xfrm>
              <a:off x="2278566" y="5092128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8" name="Oval 55"/>
            <p:cNvSpPr>
              <a:spLocks noChangeArrowheads="1"/>
            </p:cNvSpPr>
            <p:nvPr/>
          </p:nvSpPr>
          <p:spPr bwMode="auto">
            <a:xfrm>
              <a:off x="2421441" y="4803203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59" name="Oval 56"/>
            <p:cNvSpPr>
              <a:spLocks noChangeArrowheads="1"/>
            </p:cNvSpPr>
            <p:nvPr/>
          </p:nvSpPr>
          <p:spPr bwMode="auto">
            <a:xfrm>
              <a:off x="2134104" y="5019103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0" name="Oval 57"/>
            <p:cNvSpPr>
              <a:spLocks noChangeArrowheads="1"/>
            </p:cNvSpPr>
            <p:nvPr/>
          </p:nvSpPr>
          <p:spPr bwMode="auto">
            <a:xfrm>
              <a:off x="1989641" y="4876228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1" name="Oval 58"/>
            <p:cNvSpPr>
              <a:spLocks noChangeArrowheads="1"/>
            </p:cNvSpPr>
            <p:nvPr/>
          </p:nvSpPr>
          <p:spPr bwMode="auto">
            <a:xfrm>
              <a:off x="2565904" y="494766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2" name="Oval 59"/>
            <p:cNvSpPr>
              <a:spLocks noChangeArrowheads="1"/>
            </p:cNvSpPr>
            <p:nvPr/>
          </p:nvSpPr>
          <p:spPr bwMode="auto">
            <a:xfrm>
              <a:off x="2350004" y="494766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3" name="Oval 60"/>
            <p:cNvSpPr>
              <a:spLocks noChangeArrowheads="1"/>
            </p:cNvSpPr>
            <p:nvPr/>
          </p:nvSpPr>
          <p:spPr bwMode="auto">
            <a:xfrm>
              <a:off x="1054604" y="5088953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4" name="Oval 61"/>
            <p:cNvSpPr>
              <a:spLocks noChangeArrowheads="1"/>
            </p:cNvSpPr>
            <p:nvPr/>
          </p:nvSpPr>
          <p:spPr bwMode="auto">
            <a:xfrm>
              <a:off x="1199066" y="5377878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5" name="Oval 62"/>
            <p:cNvSpPr>
              <a:spLocks noChangeArrowheads="1"/>
            </p:cNvSpPr>
            <p:nvPr/>
          </p:nvSpPr>
          <p:spPr bwMode="auto">
            <a:xfrm>
              <a:off x="1341941" y="5088953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6" name="Oval 63"/>
            <p:cNvSpPr>
              <a:spLocks noChangeArrowheads="1"/>
            </p:cNvSpPr>
            <p:nvPr/>
          </p:nvSpPr>
          <p:spPr bwMode="auto">
            <a:xfrm>
              <a:off x="1054604" y="5304853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7" name="Oval 64"/>
            <p:cNvSpPr>
              <a:spLocks noChangeArrowheads="1"/>
            </p:cNvSpPr>
            <p:nvPr/>
          </p:nvSpPr>
          <p:spPr bwMode="auto">
            <a:xfrm>
              <a:off x="910141" y="5161978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8" name="Oval 65"/>
            <p:cNvSpPr>
              <a:spLocks noChangeArrowheads="1"/>
            </p:cNvSpPr>
            <p:nvPr/>
          </p:nvSpPr>
          <p:spPr bwMode="auto">
            <a:xfrm>
              <a:off x="1486404" y="523341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69" name="Oval 66"/>
            <p:cNvSpPr>
              <a:spLocks noChangeArrowheads="1"/>
            </p:cNvSpPr>
            <p:nvPr/>
          </p:nvSpPr>
          <p:spPr bwMode="auto">
            <a:xfrm>
              <a:off x="1270504" y="523341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0" name="Oval 67"/>
            <p:cNvSpPr>
              <a:spLocks noChangeArrowheads="1"/>
            </p:cNvSpPr>
            <p:nvPr/>
          </p:nvSpPr>
          <p:spPr bwMode="auto">
            <a:xfrm>
              <a:off x="1270504" y="5304853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1" name="Oval 68"/>
            <p:cNvSpPr>
              <a:spLocks noChangeArrowheads="1"/>
            </p:cNvSpPr>
            <p:nvPr/>
          </p:nvSpPr>
          <p:spPr bwMode="auto">
            <a:xfrm>
              <a:off x="1414966" y="5593778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2" name="Oval 69"/>
            <p:cNvSpPr>
              <a:spLocks noChangeArrowheads="1"/>
            </p:cNvSpPr>
            <p:nvPr/>
          </p:nvSpPr>
          <p:spPr bwMode="auto">
            <a:xfrm>
              <a:off x="1845179" y="5161978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3" name="Oval 70"/>
            <p:cNvSpPr>
              <a:spLocks noChangeArrowheads="1"/>
            </p:cNvSpPr>
            <p:nvPr/>
          </p:nvSpPr>
          <p:spPr bwMode="auto">
            <a:xfrm>
              <a:off x="1270504" y="5520753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4" name="Oval 71"/>
            <p:cNvSpPr>
              <a:spLocks noChangeArrowheads="1"/>
            </p:cNvSpPr>
            <p:nvPr/>
          </p:nvSpPr>
          <p:spPr bwMode="auto">
            <a:xfrm>
              <a:off x="1126041" y="5377878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5" name="Oval 72"/>
            <p:cNvSpPr>
              <a:spLocks noChangeArrowheads="1"/>
            </p:cNvSpPr>
            <p:nvPr/>
          </p:nvSpPr>
          <p:spPr bwMode="auto">
            <a:xfrm>
              <a:off x="1702304" y="544931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6" name="Oval 73"/>
            <p:cNvSpPr>
              <a:spLocks noChangeArrowheads="1"/>
            </p:cNvSpPr>
            <p:nvPr/>
          </p:nvSpPr>
          <p:spPr bwMode="auto">
            <a:xfrm>
              <a:off x="1486404" y="544931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7" name="Oval 74"/>
            <p:cNvSpPr>
              <a:spLocks noChangeArrowheads="1"/>
            </p:cNvSpPr>
            <p:nvPr/>
          </p:nvSpPr>
          <p:spPr bwMode="auto">
            <a:xfrm>
              <a:off x="1486404" y="5520753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8" name="Oval 75"/>
            <p:cNvSpPr>
              <a:spLocks noChangeArrowheads="1"/>
            </p:cNvSpPr>
            <p:nvPr/>
          </p:nvSpPr>
          <p:spPr bwMode="auto">
            <a:xfrm>
              <a:off x="1630866" y="5809678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79" name="Oval 76"/>
            <p:cNvSpPr>
              <a:spLocks noChangeArrowheads="1"/>
            </p:cNvSpPr>
            <p:nvPr/>
          </p:nvSpPr>
          <p:spPr bwMode="auto">
            <a:xfrm>
              <a:off x="2061079" y="5161978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0" name="Oval 77"/>
            <p:cNvSpPr>
              <a:spLocks noChangeArrowheads="1"/>
            </p:cNvSpPr>
            <p:nvPr/>
          </p:nvSpPr>
          <p:spPr bwMode="auto">
            <a:xfrm>
              <a:off x="1486404" y="5736653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1" name="Oval 78"/>
            <p:cNvSpPr>
              <a:spLocks noChangeArrowheads="1"/>
            </p:cNvSpPr>
            <p:nvPr/>
          </p:nvSpPr>
          <p:spPr bwMode="auto">
            <a:xfrm>
              <a:off x="1341941" y="5593778"/>
              <a:ext cx="73025" cy="71438"/>
            </a:xfrm>
            <a:prstGeom prst="ellipse">
              <a:avLst/>
            </a:prstGeom>
            <a:solidFill>
              <a:srgbClr val="FF0000"/>
            </a:solidFill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2" name="Oval 79"/>
            <p:cNvSpPr>
              <a:spLocks noChangeArrowheads="1"/>
            </p:cNvSpPr>
            <p:nvPr/>
          </p:nvSpPr>
          <p:spPr bwMode="auto">
            <a:xfrm>
              <a:off x="1918204" y="566521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  <p:sp>
          <p:nvSpPr>
            <p:cNvPr id="83" name="Oval 80"/>
            <p:cNvSpPr>
              <a:spLocks noChangeArrowheads="1"/>
            </p:cNvSpPr>
            <p:nvPr/>
          </p:nvSpPr>
          <p:spPr bwMode="auto">
            <a:xfrm>
              <a:off x="1702304" y="5665216"/>
              <a:ext cx="71437" cy="71438"/>
            </a:xfrm>
            <a:prstGeom prst="ellipse">
              <a:avLst/>
            </a:prstGeom>
            <a:gradFill rotWithShape="1">
              <a:gsLst>
                <a:gs pos="0">
                  <a:schemeClr val="accent1"/>
                </a:gs>
                <a:gs pos="100000">
                  <a:schemeClr val="bg1"/>
                </a:gs>
              </a:gsLst>
              <a:path path="rect">
                <a:fillToRect t="100000" r="100000"/>
              </a:path>
            </a:gradFill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lIns="90000" tIns="46800" rIns="90000" bIns="46800" anchor="ctr"/>
            <a:lstStyle/>
            <a:p>
              <a:endParaRPr lang="en-US">
                <a:solidFill>
                  <a:srgbClr val="000000"/>
                </a:solidFill>
              </a:endParaRPr>
            </a:p>
          </p:txBody>
        </p:sp>
      </p:grpSp>
      <p:grpSp>
        <p:nvGrpSpPr>
          <p:cNvPr id="84" name="Group 83"/>
          <p:cNvGrpSpPr/>
          <p:nvPr/>
        </p:nvGrpSpPr>
        <p:grpSpPr>
          <a:xfrm>
            <a:off x="8158561" y="288164"/>
            <a:ext cx="2496184" cy="1512950"/>
            <a:chOff x="1064889" y="2973922"/>
            <a:chExt cx="3324400" cy="1923303"/>
          </a:xfrm>
        </p:grpSpPr>
        <p:pic>
          <p:nvPicPr>
            <p:cNvPr id="85" name="Picture 8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4889" y="2973922"/>
              <a:ext cx="3324400" cy="1923303"/>
            </a:xfrm>
            <a:prstGeom prst="rect">
              <a:avLst/>
            </a:prstGeom>
          </p:spPr>
        </p:pic>
        <p:sp>
          <p:nvSpPr>
            <p:cNvPr id="86" name="Rectangle 85"/>
            <p:cNvSpPr/>
            <p:nvPr/>
          </p:nvSpPr>
          <p:spPr bwMode="auto">
            <a:xfrm>
              <a:off x="3577471" y="4020532"/>
              <a:ext cx="811817" cy="876693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4" name="TextBox 3"/>
          <p:cNvSpPr txBox="1"/>
          <p:nvPr/>
        </p:nvSpPr>
        <p:spPr>
          <a:xfrm>
            <a:off x="679449" y="4616700"/>
            <a:ext cx="65404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9CCFF"/>
                </a:solidFill>
                <a:latin typeface="Bahnschrift SemiCondensed" panose="020B0502040204020203" pitchFamily="34" charset="0"/>
              </a:rPr>
              <a:t>K. C. Han, R. J. Fries, C. M. </a:t>
            </a:r>
            <a:r>
              <a:rPr lang="en-US" dirty="0" err="1" smtClean="0">
                <a:solidFill>
                  <a:srgbClr val="99CCFF"/>
                </a:solidFill>
                <a:latin typeface="Bahnschrift SemiCondensed" panose="020B0502040204020203" pitchFamily="34" charset="0"/>
              </a:rPr>
              <a:t>Ko</a:t>
            </a:r>
            <a:r>
              <a:rPr lang="en-US" dirty="0" smtClean="0">
                <a:solidFill>
                  <a:srgbClr val="99CCFF"/>
                </a:solidFill>
                <a:latin typeface="Bahnschrift SemiCondensed" panose="020B0502040204020203" pitchFamily="34" charset="0"/>
              </a:rPr>
              <a:t>, Jet </a:t>
            </a:r>
            <a:r>
              <a:rPr lang="en-US" dirty="0">
                <a:solidFill>
                  <a:srgbClr val="99CCFF"/>
                </a:solidFill>
                <a:latin typeface="Bahnschrift SemiCondensed" panose="020B0502040204020203" pitchFamily="34" charset="0"/>
              </a:rPr>
              <a:t>Fragmentation via Recombination of Parton </a:t>
            </a:r>
            <a:r>
              <a:rPr lang="en-US" dirty="0" smtClean="0">
                <a:solidFill>
                  <a:srgbClr val="99CCFF"/>
                </a:solidFill>
                <a:latin typeface="Bahnschrift SemiCondensed" panose="020B0502040204020203" pitchFamily="34" charset="0"/>
              </a:rPr>
              <a:t>Showers, </a:t>
            </a:r>
            <a:r>
              <a:rPr lang="en-US" dirty="0" err="1" smtClean="0">
                <a:solidFill>
                  <a:srgbClr val="99CCFF"/>
                </a:solidFill>
                <a:latin typeface="Bahnschrift SemiCondensed" panose="020B0502040204020203" pitchFamily="34" charset="0"/>
              </a:rPr>
              <a:t>Phys.Rev.C</a:t>
            </a:r>
            <a:r>
              <a:rPr lang="en-US" dirty="0" smtClean="0">
                <a:solidFill>
                  <a:srgbClr val="99CCFF"/>
                </a:solidFill>
                <a:latin typeface="Bahnschrift SemiCondensed" panose="020B0502040204020203" pitchFamily="34" charset="0"/>
              </a:rPr>
              <a:t> 93, 045207 </a:t>
            </a:r>
            <a:r>
              <a:rPr lang="en-US" dirty="0">
                <a:solidFill>
                  <a:srgbClr val="99CCFF"/>
                </a:solidFill>
                <a:latin typeface="Bahnschrift SemiCondensed" panose="020B0502040204020203" pitchFamily="34" charset="0"/>
              </a:rPr>
              <a:t>(2016) </a:t>
            </a:r>
          </a:p>
        </p:txBody>
      </p:sp>
      <p:pic>
        <p:nvPicPr>
          <p:cNvPr id="88" name="Picture 8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4370" y="3652252"/>
            <a:ext cx="2817990" cy="2643300"/>
          </a:xfrm>
          <a:prstGeom prst="rect">
            <a:avLst/>
          </a:prstGeom>
        </p:spPr>
      </p:pic>
      <p:sp>
        <p:nvSpPr>
          <p:cNvPr id="89" name="TextBox 88"/>
          <p:cNvSpPr txBox="1"/>
          <p:nvPr/>
        </p:nvSpPr>
        <p:spPr>
          <a:xfrm>
            <a:off x="10024663" y="4253074"/>
            <a:ext cx="1443024" cy="369332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ACD4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String regime</a:t>
            </a:r>
            <a:endParaRPr lang="en-US" dirty="0">
              <a:solidFill>
                <a:srgbClr val="ACD4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849072" y="5827444"/>
            <a:ext cx="2308645" cy="369332"/>
          </a:xfrm>
          <a:prstGeom prst="rect">
            <a:avLst/>
          </a:prstGeom>
          <a:solidFill>
            <a:schemeClr val="bg1">
              <a:lumMod val="65000"/>
              <a:lumOff val="35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ACD4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Recombination regime</a:t>
            </a:r>
            <a:endParaRPr lang="en-US" dirty="0">
              <a:solidFill>
                <a:srgbClr val="ACD4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9590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</a:t>
            </a:r>
            <a:r>
              <a:rPr lang="en-US" dirty="0" err="1" smtClean="0"/>
              <a:t>Hadronization</a:t>
            </a:r>
            <a:r>
              <a:rPr lang="en-US" dirty="0"/>
              <a:t> </a:t>
            </a:r>
            <a:r>
              <a:rPr lang="en-US" dirty="0" smtClean="0"/>
              <a:t>Work Flow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71433"/>
            <a:ext cx="10840914" cy="5187320"/>
          </a:xfrm>
        </p:spPr>
        <p:txBody>
          <a:bodyPr>
            <a:noAutofit/>
          </a:bodyPr>
          <a:lstStyle/>
          <a:p>
            <a:r>
              <a:rPr lang="en-US" dirty="0" smtClean="0"/>
              <a:t>.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4508" y="971433"/>
            <a:ext cx="3768743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" panose="020B0502040204020203" pitchFamily="34" charset="0"/>
              </a:rPr>
              <a:t>Input:</a:t>
            </a:r>
          </a:p>
          <a:p>
            <a:r>
              <a:rPr lang="en-US" dirty="0" smtClean="0">
                <a:latin typeface="Bahnschrift" panose="020B0502040204020203" pitchFamily="34" charset="0"/>
              </a:rPr>
              <a:t>Provide </a:t>
            </a:r>
            <a:r>
              <a:rPr lang="en-US" dirty="0" err="1" smtClean="0">
                <a:latin typeface="Bahnschrift" panose="020B0502040204020203" pitchFamily="34" charset="0"/>
              </a:rPr>
              <a:t>partons</a:t>
            </a:r>
            <a:r>
              <a:rPr lang="en-US" dirty="0" smtClean="0">
                <a:latin typeface="Bahnschrift" panose="020B0502040204020203" pitchFamily="34" charset="0"/>
              </a:rPr>
              <a:t> with </a:t>
            </a:r>
            <a:r>
              <a:rPr lang="en-US" dirty="0" err="1" smtClean="0">
                <a:latin typeface="Bahnschrift" panose="020B0502040204020203" pitchFamily="34" charset="0"/>
              </a:rPr>
              <a:t>virtualities</a:t>
            </a:r>
            <a:r>
              <a:rPr lang="en-US" dirty="0" smtClean="0">
                <a:latin typeface="Bahnschrift" panose="020B0502040204020203" pitchFamily="34" charset="0"/>
              </a:rPr>
              <a:t> below some cutoff, with space-time information and color tags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587432" y="2318309"/>
            <a:ext cx="3722433" cy="1477328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" panose="020B0502040204020203" pitchFamily="34" charset="0"/>
              </a:rPr>
              <a:t>Recombination Step:</a:t>
            </a:r>
          </a:p>
          <a:p>
            <a:r>
              <a:rPr lang="en-US" dirty="0" smtClean="0">
                <a:latin typeface="Bahnschrift" panose="020B0502040204020203" pitchFamily="34" charset="0"/>
              </a:rPr>
              <a:t>Go through the system sampling the recombination probabilities for all possible q-</a:t>
            </a:r>
            <a:r>
              <a:rPr lang="en-US" dirty="0" err="1" smtClean="0">
                <a:latin typeface="Bahnschrift" panose="020B0502040204020203" pitchFamily="34" charset="0"/>
              </a:rPr>
              <a:t>qbar</a:t>
            </a:r>
            <a:r>
              <a:rPr lang="en-US" dirty="0" smtClean="0">
                <a:latin typeface="Bahnschrift" panose="020B0502040204020203" pitchFamily="34" charset="0"/>
              </a:rPr>
              <a:t> and q-q-q bound states.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169811" y="3967069"/>
            <a:ext cx="3807475" cy="120032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" panose="020B0502040204020203" pitchFamily="34" charset="0"/>
              </a:rPr>
              <a:t>Intermediate Step:</a:t>
            </a:r>
          </a:p>
          <a:p>
            <a:r>
              <a:rPr lang="en-US" dirty="0" smtClean="0">
                <a:latin typeface="Bahnschrift" panose="020B0502040204020203" pitchFamily="34" charset="0"/>
              </a:rPr>
              <a:t>Recombined hadrons and remnant </a:t>
            </a:r>
            <a:r>
              <a:rPr lang="en-US" dirty="0" err="1" smtClean="0">
                <a:latin typeface="Bahnschrift" panose="020B0502040204020203" pitchFamily="34" charset="0"/>
              </a:rPr>
              <a:t>partons</a:t>
            </a:r>
            <a:r>
              <a:rPr lang="en-US" dirty="0" smtClean="0">
                <a:latin typeface="Bahnschrift" panose="020B0502040204020203" pitchFamily="34" charset="0"/>
              </a:rPr>
              <a:t> in a string system (only color singlets were removed).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031465" y="5352922"/>
            <a:ext cx="366881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" panose="020B0502040204020203" pitchFamily="34" charset="0"/>
              </a:rPr>
              <a:t>Fragmentation Step:</a:t>
            </a:r>
          </a:p>
          <a:p>
            <a:r>
              <a:rPr lang="en-US" dirty="0" smtClean="0">
                <a:latin typeface="Bahnschrift" panose="020B0502040204020203" pitchFamily="34" charset="0"/>
              </a:rPr>
              <a:t>Remnant </a:t>
            </a:r>
            <a:r>
              <a:rPr lang="en-US" dirty="0" err="1" smtClean="0">
                <a:latin typeface="Bahnschrift" panose="020B0502040204020203" pitchFamily="34" charset="0"/>
              </a:rPr>
              <a:t>partons</a:t>
            </a:r>
            <a:r>
              <a:rPr lang="en-US" dirty="0" smtClean="0">
                <a:latin typeface="Bahnschrift" panose="020B0502040204020203" pitchFamily="34" charset="0"/>
              </a:rPr>
              <a:t> tend to be farther apart in phase space. </a:t>
            </a:r>
            <a:r>
              <a:rPr lang="en-US" dirty="0" err="1" smtClean="0">
                <a:latin typeface="Bahnschrift" panose="020B0502040204020203" pitchFamily="34" charset="0"/>
              </a:rPr>
              <a:t>Fragement</a:t>
            </a:r>
            <a:r>
              <a:rPr lang="en-US" dirty="0" smtClean="0">
                <a:latin typeface="Bahnschrift" panose="020B0502040204020203" pitchFamily="34" charset="0"/>
              </a:rPr>
              <a:t> using PYTHIA 8.</a:t>
            </a:r>
            <a:endParaRPr lang="en-US" dirty="0"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6343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 animBg="1"/>
      <p:bldP spid="88" grpId="0" animBg="1"/>
      <p:bldP spid="8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Hybrid </a:t>
            </a:r>
            <a:r>
              <a:rPr lang="en-US" dirty="0" err="1" smtClean="0"/>
              <a:t>Hadronization</a:t>
            </a:r>
            <a:r>
              <a:rPr lang="en-US" dirty="0"/>
              <a:t> </a:t>
            </a:r>
            <a:r>
              <a:rPr lang="en-US" dirty="0" smtClean="0"/>
              <a:t>Work Flow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71433"/>
            <a:ext cx="10840914" cy="5187320"/>
          </a:xfrm>
        </p:spPr>
        <p:txBody>
          <a:bodyPr>
            <a:noAutofit/>
          </a:bodyPr>
          <a:lstStyle/>
          <a:p>
            <a:r>
              <a:rPr lang="en-US" dirty="0" smtClean="0"/>
              <a:t>.</a:t>
            </a: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64508" y="971433"/>
            <a:ext cx="3768743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" panose="020B0502040204020203" pitchFamily="34" charset="0"/>
              </a:rPr>
              <a:t>Input:</a:t>
            </a:r>
          </a:p>
          <a:p>
            <a:r>
              <a:rPr lang="en-US" dirty="0" smtClean="0">
                <a:latin typeface="Bahnschrift" panose="020B0502040204020203" pitchFamily="34" charset="0"/>
              </a:rPr>
              <a:t>Provide </a:t>
            </a:r>
            <a:r>
              <a:rPr lang="en-US" dirty="0" err="1" smtClean="0">
                <a:latin typeface="Bahnschrift" panose="020B0502040204020203" pitchFamily="34" charset="0"/>
              </a:rPr>
              <a:t>partons</a:t>
            </a:r>
            <a:r>
              <a:rPr lang="en-US" dirty="0" smtClean="0">
                <a:latin typeface="Bahnschrift" panose="020B0502040204020203" pitchFamily="34" charset="0"/>
              </a:rPr>
              <a:t> with </a:t>
            </a:r>
            <a:r>
              <a:rPr lang="en-US" dirty="0" err="1" smtClean="0">
                <a:latin typeface="Bahnschrift" panose="020B0502040204020203" pitchFamily="34" charset="0"/>
              </a:rPr>
              <a:t>virtualities</a:t>
            </a:r>
            <a:r>
              <a:rPr lang="en-US" dirty="0" smtClean="0">
                <a:latin typeface="Bahnschrift" panose="020B0502040204020203" pitchFamily="34" charset="0"/>
              </a:rPr>
              <a:t> below some cutoff, with space-time information and color tags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87" name="TextBox 86"/>
          <p:cNvSpPr txBox="1"/>
          <p:nvPr/>
        </p:nvSpPr>
        <p:spPr>
          <a:xfrm>
            <a:off x="2587432" y="2318309"/>
            <a:ext cx="3722433" cy="1477328"/>
          </a:xfrm>
          <a:prstGeom prst="rect">
            <a:avLst/>
          </a:prstGeom>
          <a:solidFill>
            <a:srgbClr val="800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" panose="020B0502040204020203" pitchFamily="34" charset="0"/>
              </a:rPr>
              <a:t>Recombination Step:</a:t>
            </a:r>
          </a:p>
          <a:p>
            <a:r>
              <a:rPr lang="en-US" dirty="0" smtClean="0">
                <a:latin typeface="Bahnschrift" panose="020B0502040204020203" pitchFamily="34" charset="0"/>
              </a:rPr>
              <a:t>Go through the system sampling the recombination probabilities for all possible q-</a:t>
            </a:r>
            <a:r>
              <a:rPr lang="en-US" dirty="0" err="1" smtClean="0">
                <a:latin typeface="Bahnschrift" panose="020B0502040204020203" pitchFamily="34" charset="0"/>
              </a:rPr>
              <a:t>qbar</a:t>
            </a:r>
            <a:r>
              <a:rPr lang="en-US" dirty="0" smtClean="0">
                <a:latin typeface="Bahnschrift" panose="020B0502040204020203" pitchFamily="34" charset="0"/>
              </a:rPr>
              <a:t> and q-q-q bound states.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88" name="TextBox 87"/>
          <p:cNvSpPr txBox="1"/>
          <p:nvPr/>
        </p:nvSpPr>
        <p:spPr>
          <a:xfrm>
            <a:off x="5169811" y="3967069"/>
            <a:ext cx="3807475" cy="1200329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" panose="020B0502040204020203" pitchFamily="34" charset="0"/>
              </a:rPr>
              <a:t>Intermediate Step:</a:t>
            </a:r>
          </a:p>
          <a:p>
            <a:r>
              <a:rPr lang="en-US" dirty="0" smtClean="0">
                <a:latin typeface="Bahnschrift" panose="020B0502040204020203" pitchFamily="34" charset="0"/>
              </a:rPr>
              <a:t>Recombined hadrons and remnant </a:t>
            </a:r>
            <a:r>
              <a:rPr lang="en-US" dirty="0" err="1" smtClean="0">
                <a:latin typeface="Bahnschrift" panose="020B0502040204020203" pitchFamily="34" charset="0"/>
              </a:rPr>
              <a:t>partons</a:t>
            </a:r>
            <a:r>
              <a:rPr lang="en-US" dirty="0" smtClean="0">
                <a:latin typeface="Bahnschrift" panose="020B0502040204020203" pitchFamily="34" charset="0"/>
              </a:rPr>
              <a:t> in a string system (only color singlets were removed).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8031465" y="5352922"/>
            <a:ext cx="3668814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" panose="020B0502040204020203" pitchFamily="34" charset="0"/>
              </a:rPr>
              <a:t>Fragmentation Step:</a:t>
            </a:r>
          </a:p>
          <a:p>
            <a:r>
              <a:rPr lang="en-US" dirty="0" smtClean="0">
                <a:latin typeface="Bahnschrift" panose="020B0502040204020203" pitchFamily="34" charset="0"/>
              </a:rPr>
              <a:t>Remnant </a:t>
            </a:r>
            <a:r>
              <a:rPr lang="en-US" dirty="0" err="1" smtClean="0">
                <a:latin typeface="Bahnschrift" panose="020B0502040204020203" pitchFamily="34" charset="0"/>
              </a:rPr>
              <a:t>partons</a:t>
            </a:r>
            <a:r>
              <a:rPr lang="en-US" dirty="0" smtClean="0">
                <a:latin typeface="Bahnschrift" panose="020B0502040204020203" pitchFamily="34" charset="0"/>
              </a:rPr>
              <a:t> tend to be farther apart in phase space. </a:t>
            </a:r>
            <a:r>
              <a:rPr lang="en-US" dirty="0" err="1" smtClean="0">
                <a:latin typeface="Bahnschrift" panose="020B0502040204020203" pitchFamily="34" charset="0"/>
              </a:rPr>
              <a:t>Fragement</a:t>
            </a:r>
            <a:r>
              <a:rPr lang="en-US" dirty="0" smtClean="0">
                <a:latin typeface="Bahnschrift" panose="020B0502040204020203" pitchFamily="34" charset="0"/>
              </a:rPr>
              <a:t> using PYTHIA 8.</a:t>
            </a:r>
            <a:endParaRPr lang="en-US" dirty="0">
              <a:latin typeface="Bahnschrift" panose="020B0502040204020203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5678203" y="1117980"/>
            <a:ext cx="1467853" cy="1438025"/>
          </a:xfrm>
          <a:prstGeom prst="ellipse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Bath of thermal </a:t>
            </a:r>
            <a:r>
              <a:rPr lang="en-US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partons</a:t>
            </a:r>
            <a:endParaRPr lang="en-US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6309865" y="3135214"/>
            <a:ext cx="2252311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Recombination with thermal </a:t>
            </a:r>
            <a:r>
              <a:rPr lang="en-US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partons</a:t>
            </a:r>
            <a:endParaRPr lang="en-US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977286" y="4521067"/>
            <a:ext cx="2373225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  <a:latin typeface="Bahnschrift" panose="020B0502040204020203" pitchFamily="34" charset="0"/>
              </a:rPr>
              <a:t>Remnant strings with thermal </a:t>
            </a:r>
            <a:r>
              <a:rPr lang="en-US" dirty="0" err="1" smtClean="0">
                <a:solidFill>
                  <a:schemeClr val="bg1"/>
                </a:solidFill>
                <a:latin typeface="Bahnschrift" panose="020B0502040204020203" pitchFamily="34" charset="0"/>
              </a:rPr>
              <a:t>partons</a:t>
            </a:r>
            <a:endParaRPr lang="en-US" dirty="0">
              <a:solidFill>
                <a:schemeClr val="bg1"/>
              </a:solidFill>
              <a:latin typeface="Bahnschrift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452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Setting up the </a:t>
            </a:r>
            <a:r>
              <a:rPr lang="en-US" dirty="0" smtClean="0"/>
              <a:t>Recombination problem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971433"/>
                <a:ext cx="10840914" cy="5187320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/>
                  <a:t>Quarks/antiquarks = wave packets in phase space </a:t>
                </a:r>
              </a:p>
              <a:p>
                <a:r>
                  <a:rPr lang="en-US" dirty="0" smtClean="0"/>
                  <a:t>For simplicity: Gaussian wave packets around centroid phase space coordinates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⃗"/>
                                <m:ctrlP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b="0" i="1" dirty="0" smtClean="0">
                                    <a:latin typeface="Cambria Math" panose="02040503050406030204" pitchFamily="18" charset="0"/>
                                  </a:rPr>
                                  <m:t>𝑝</m:t>
                                </m:r>
                              </m:e>
                            </m:acc>
                          </m:e>
                          <m:sub>
                            <m:r>
                              <a:rPr lang="en-US" b="0" i="1" dirty="0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e>
                    </m:d>
                  </m:oMath>
                </a14:m>
                <a:r>
                  <a:rPr lang="en-US" dirty="0" smtClean="0"/>
                  <a:t>, of given width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 smtClean="0"/>
                  <a:t>. Color and spin information might be available (otherwise treated statistically).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Short range interaction modeled by isotropic harmonic oscillator potential of width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Use the Wigner formalism in phase space. We need angular momentum eigenstates.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971433"/>
                <a:ext cx="10840914" cy="5187320"/>
              </a:xfrm>
              <a:blipFill>
                <a:blip r:embed="rId3"/>
                <a:stretch>
                  <a:fillRect l="-562" t="-588" r="-112" b="-51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0" name="Picture 2" descr="6.7: Wave-Particle Duality - Physics LibreTex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9353" y="2682880"/>
            <a:ext cx="2162210" cy="1238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6.7: Wave-Particle Duality - Physics LibreText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4457" y="3151408"/>
            <a:ext cx="2162210" cy="12387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Up quark | The Particle Zo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0293" y="2507233"/>
            <a:ext cx="2016120" cy="268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Antistrange Quark | The Particle Zoo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9606" y="2536131"/>
            <a:ext cx="2333716" cy="2626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Straight Arrow Connector 5"/>
          <p:cNvCxnSpPr/>
          <p:nvPr/>
        </p:nvCxnSpPr>
        <p:spPr>
          <a:xfrm>
            <a:off x="6040359" y="3703830"/>
            <a:ext cx="1732925" cy="10274"/>
          </a:xfrm>
          <a:prstGeom prst="straightConnector1">
            <a:avLst/>
          </a:prstGeom>
          <a:ln w="889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036446" y="3192309"/>
            <a:ext cx="1797978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Attractive force</a:t>
            </a:r>
            <a:endParaRPr lang="en-US" dirty="0">
              <a:solidFill>
                <a:schemeClr val="accent1"/>
              </a:solidFill>
            </a:endParaRPr>
          </a:p>
        </p:txBody>
      </p:sp>
      <p:pic>
        <p:nvPicPr>
          <p:cNvPr id="2056" name="Picture 8" descr="math - Plotting Quantum Harmonic Oscillator in Mathematica - Stack Overflow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2418" y="3151408"/>
            <a:ext cx="3494614" cy="2208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62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Angular Momentum Eigenstates in Phase </a:t>
            </a:r>
            <a:r>
              <a:rPr lang="en-US" dirty="0" smtClean="0"/>
              <a:t>space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971433"/>
                <a:ext cx="10840914" cy="5187320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/>
                  <a:t>Wigner distribution in phase space for given wave functions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𝜓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dirty="0" smtClean="0"/>
                  <a:t>: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(Diagonal) results known </a:t>
                </a:r>
                <a:r>
                  <a:rPr lang="en-US" dirty="0" smtClean="0"/>
                  <a:t>for angular momentum eigenstates: </a:t>
                </a:r>
                <a:r>
                  <a:rPr lang="en-US" dirty="0"/>
                  <a:t>S. </a:t>
                </a:r>
                <a:r>
                  <a:rPr lang="en-US" dirty="0" err="1"/>
                  <a:t>Shlomo</a:t>
                </a:r>
                <a:r>
                  <a:rPr lang="en-US" dirty="0"/>
                  <a:t>, M. Prakash, </a:t>
                </a:r>
                <a:r>
                  <a:rPr lang="en-US" i="1" dirty="0"/>
                  <a:t>Phase space distribution of an N </a:t>
                </a:r>
                <a:r>
                  <a:rPr lang="en-US" i="1" dirty="0" smtClean="0"/>
                  <a:t>–dimensional harmonic </a:t>
                </a:r>
                <a:r>
                  <a:rPr lang="en-US" i="1" dirty="0"/>
                  <a:t>oscillator</a:t>
                </a:r>
                <a:r>
                  <a:rPr lang="en-US" dirty="0"/>
                  <a:t>, </a:t>
                </a:r>
                <a:r>
                  <a:rPr lang="en-US" dirty="0" err="1"/>
                  <a:t>Nucl</a:t>
                </a:r>
                <a:r>
                  <a:rPr lang="en-US" dirty="0"/>
                  <a:t>. Phys. A </a:t>
                </a:r>
                <a:r>
                  <a:rPr lang="en-US" dirty="0" smtClean="0"/>
                  <a:t>357,157 (1981</a:t>
                </a:r>
                <a:r>
                  <a:rPr lang="en-US" dirty="0" smtClean="0"/>
                  <a:t>).</a:t>
                </a:r>
                <a:endParaRPr lang="en-US" dirty="0" smtClean="0"/>
              </a:p>
              <a:p>
                <a:r>
                  <a:rPr lang="en-US" dirty="0"/>
                  <a:t>Recalculate Wigner distributions using an </a:t>
                </a:r>
                <a:r>
                  <a:rPr lang="en-US" dirty="0" smtClean="0"/>
                  <a:t>expansion of angular momentum eigenstates </a:t>
                </a:r>
                <a:r>
                  <a:rPr lang="en-US" dirty="0"/>
                  <a:t>in products of 1D-states</a:t>
                </a:r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r>
                  <a:rPr lang="en-US" dirty="0" smtClean="0"/>
                  <a:t>Here summed over magnetic quantum number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/>
                  <a:t> (no polarization).</a:t>
                </a:r>
                <a:endParaRPr lang="en-US" dirty="0"/>
              </a:p>
              <a:p>
                <a:pPr marL="0" indent="0">
                  <a:buNone/>
                </a:pPr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971433"/>
                <a:ext cx="10840914" cy="5187320"/>
              </a:xfrm>
              <a:blipFill>
                <a:blip r:embed="rId3"/>
                <a:stretch>
                  <a:fillRect l="-562" t="-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60864" y="1488388"/>
            <a:ext cx="5159752" cy="7071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409365" y="4092981"/>
            <a:ext cx="6540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99CCFF"/>
                </a:solidFill>
                <a:latin typeface="Bahnschrift SemiCondensed" panose="020B0502040204020203" pitchFamily="34" charset="0"/>
              </a:rPr>
              <a:t>M. Kordell, R. J. Fries, C. M. </a:t>
            </a:r>
            <a:r>
              <a:rPr lang="en-US" dirty="0" err="1">
                <a:solidFill>
                  <a:srgbClr val="99CCFF"/>
                </a:solidFill>
                <a:latin typeface="Bahnschrift SemiCondensed" panose="020B0502040204020203" pitchFamily="34" charset="0"/>
              </a:rPr>
              <a:t>Ko</a:t>
            </a:r>
            <a:r>
              <a:rPr lang="en-US" dirty="0">
                <a:solidFill>
                  <a:srgbClr val="99CCFF"/>
                </a:solidFill>
                <a:latin typeface="Bahnschrift SemiCondensed" panose="020B0502040204020203" pitchFamily="34" charset="0"/>
              </a:rPr>
              <a:t>, Annals Phys. </a:t>
            </a:r>
            <a:r>
              <a:rPr lang="en-US" dirty="0" smtClean="0">
                <a:solidFill>
                  <a:srgbClr val="99CCFF"/>
                </a:solidFill>
                <a:latin typeface="Bahnschrift SemiCondensed" panose="020B0502040204020203" pitchFamily="34" charset="0"/>
              </a:rPr>
              <a:t>443, 168960 </a:t>
            </a:r>
            <a:r>
              <a:rPr lang="en-US" dirty="0">
                <a:solidFill>
                  <a:srgbClr val="99CCFF"/>
                </a:solidFill>
                <a:latin typeface="Bahnschrift SemiCondensed" panose="020B0502040204020203" pitchFamily="34" charset="0"/>
              </a:rPr>
              <a:t>(2022) </a:t>
            </a:r>
          </a:p>
        </p:txBody>
      </p:sp>
    </p:spTree>
    <p:extLst>
      <p:ext uri="{BB962C8B-B14F-4D97-AF65-F5344CB8AC3E}">
        <p14:creationId xmlns:p14="http://schemas.microsoft.com/office/powerpoint/2010/main" val="77467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Wigner Distributions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971433"/>
                <a:ext cx="5437208" cy="5187320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/>
                  <a:t>Recall that Wigner distributions can be negative.</a:t>
                </a:r>
              </a:p>
              <a:p>
                <a:r>
                  <a:rPr lang="en-US" dirty="0" smtClean="0"/>
                  <a:t>When summed over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/>
                  <a:t>, they only depend on magnitudes of position and momentum, and the relative angle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 smtClean="0"/>
                  <a:t> between.</a:t>
                </a:r>
              </a:p>
              <a:p>
                <a:r>
                  <a:rPr lang="en-US" dirty="0" smtClean="0"/>
                  <a:t>Examples of a few lowest states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971433"/>
                <a:ext cx="5437208" cy="5187320"/>
              </a:xfrm>
              <a:blipFill>
                <a:blip r:embed="rId3"/>
                <a:stretch>
                  <a:fillRect l="-1122" t="-588" r="-78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6257" y="0"/>
            <a:ext cx="6119002" cy="231749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" y="4145924"/>
            <a:ext cx="10075762" cy="27120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06257" y="2265412"/>
            <a:ext cx="3338395" cy="1909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7043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Coalescence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971433"/>
                <a:ext cx="10840914" cy="5187320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/>
                  <a:t>Probability for coalescence of Gaussian wave packets using the Wigner distributions.</a:t>
                </a: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 smtClean="0">
                  <a:latin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endParaRPr lang="en-US" dirty="0" smtClean="0"/>
              </a:p>
              <a:p>
                <a:r>
                  <a:rPr lang="en-US" dirty="0" smtClean="0"/>
                  <a:t>Again sum over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/>
                  <a:t>, since we are not interested in polarization here (see remark later).</a:t>
                </a:r>
              </a:p>
              <a:p>
                <a:endParaRPr lang="en-US" dirty="0" smtClean="0"/>
              </a:p>
              <a:p>
                <a:r>
                  <a:rPr lang="en-US" dirty="0"/>
                  <a:t>R</a:t>
                </a:r>
                <a:r>
                  <a:rPr lang="en-US" dirty="0" smtClean="0"/>
                  <a:t>esults discussed here for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 smtClean="0"/>
                  <a:t> </a:t>
                </a:r>
                <a:r>
                  <a:rPr lang="en-US" dirty="0"/>
                  <a:t>(</a:t>
                </a:r>
                <a:r>
                  <a:rPr lang="en-US" dirty="0" smtClean="0"/>
                  <a:t>relation between quark wave packet width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</m:oMath>
                </a14:m>
                <a:r>
                  <a:rPr lang="en-US" dirty="0" smtClean="0"/>
                  <a:t> and harmonic oscillator length scale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1/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 smtClean="0"/>
                  <a:t>. </a:t>
                </a:r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971433"/>
                <a:ext cx="10840914" cy="5187320"/>
              </a:xfrm>
              <a:blipFill>
                <a:blip r:embed="rId3"/>
                <a:stretch>
                  <a:fillRect l="-562" t="-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7" name="Group 6"/>
          <p:cNvGrpSpPr/>
          <p:nvPr/>
        </p:nvGrpSpPr>
        <p:grpSpPr>
          <a:xfrm>
            <a:off x="1777875" y="1702828"/>
            <a:ext cx="8645128" cy="577734"/>
            <a:chOff x="1974644" y="2241051"/>
            <a:chExt cx="8645128" cy="577734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74644" y="2241051"/>
              <a:ext cx="4790806" cy="568846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13364" y="2241051"/>
              <a:ext cx="3906408" cy="577734"/>
            </a:xfrm>
            <a:prstGeom prst="rect">
              <a:avLst/>
            </a:prstGeom>
          </p:spPr>
        </p:pic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77875" y="2581832"/>
            <a:ext cx="2483730" cy="666281"/>
          </a:xfrm>
          <a:prstGeom prst="rect">
            <a:avLst/>
          </a:prstGeom>
        </p:spPr>
      </p:pic>
      <p:sp>
        <p:nvSpPr>
          <p:cNvPr id="57" name="TextBox 56"/>
          <p:cNvSpPr txBox="1"/>
          <p:nvPr/>
        </p:nvSpPr>
        <p:spPr>
          <a:xfrm>
            <a:off x="5790733" y="2665101"/>
            <a:ext cx="3113353" cy="923330"/>
          </a:xfrm>
          <a:prstGeom prst="rect">
            <a:avLst/>
          </a:prstGeom>
          <a:solidFill>
            <a:srgbClr val="9C4E4E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ahnschrift SemiCondensed" panose="020B0502040204020203" pitchFamily="34" charset="0"/>
              </a:rPr>
              <a:t>Bound state Wigner distribution; </a:t>
            </a:r>
          </a:p>
          <a:p>
            <a:r>
              <a:rPr lang="en-US" dirty="0" smtClean="0">
                <a:latin typeface="Bahnschrift SemiCondensed" panose="020B0502040204020203" pitchFamily="34" charset="0"/>
              </a:rPr>
              <a:t>only depends on relative phase</a:t>
            </a:r>
          </a:p>
          <a:p>
            <a:r>
              <a:rPr lang="en-US" dirty="0" smtClean="0">
                <a:latin typeface="Bahnschrift SemiCondensed" panose="020B0502040204020203" pitchFamily="34" charset="0"/>
              </a:rPr>
              <a:t>space </a:t>
            </a:r>
            <a:r>
              <a:rPr lang="en-US" dirty="0" err="1" smtClean="0">
                <a:latin typeface="Bahnschrift SemiCondensed" panose="020B0502040204020203" pitchFamily="34" charset="0"/>
              </a:rPr>
              <a:t>corrdinates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cxnSp>
        <p:nvCxnSpPr>
          <p:cNvPr id="58" name="Straight Arrow Connector 57"/>
          <p:cNvCxnSpPr/>
          <p:nvPr/>
        </p:nvCxnSpPr>
        <p:spPr>
          <a:xfrm flipV="1">
            <a:off x="6819881" y="2271674"/>
            <a:ext cx="0" cy="531470"/>
          </a:xfrm>
          <a:prstGeom prst="straightConnector1">
            <a:avLst/>
          </a:prstGeom>
          <a:ln w="63500">
            <a:solidFill>
              <a:srgbClr val="9C4E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9634399" y="2581832"/>
            <a:ext cx="2285468" cy="92333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 SemiCondensed" panose="020B0502040204020203" pitchFamily="34" charset="0"/>
              </a:rPr>
              <a:t>Wigner distributions of two Gaussian wave packets.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cxnSp>
        <p:nvCxnSpPr>
          <p:cNvPr id="61" name="Straight Arrow Connector 60"/>
          <p:cNvCxnSpPr>
            <a:stCxn id="60" idx="1"/>
          </p:cNvCxnSpPr>
          <p:nvPr/>
        </p:nvCxnSpPr>
        <p:spPr>
          <a:xfrm flipH="1" flipV="1">
            <a:off x="9630137" y="2147104"/>
            <a:ext cx="4262" cy="896393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>
            <a:stCxn id="60" idx="1"/>
          </p:cNvCxnSpPr>
          <p:nvPr/>
        </p:nvCxnSpPr>
        <p:spPr>
          <a:xfrm flipH="1" flipV="1">
            <a:off x="8648219" y="2147104"/>
            <a:ext cx="986180" cy="896393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245221" y="3505162"/>
            <a:ext cx="3241593" cy="369332"/>
          </a:xfrm>
          <a:prstGeom prst="rect">
            <a:avLst/>
          </a:prstGeom>
          <a:solidFill>
            <a:srgbClr val="0000FF"/>
          </a:solidFill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Bahnschrift SemiCondensed" panose="020B0502040204020203" pitchFamily="34" charset="0"/>
              </a:rPr>
              <a:t>Wigner for center of mass motion.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cxnSp>
        <p:nvCxnSpPr>
          <p:cNvPr id="67" name="Straight Arrow Connector 66"/>
          <p:cNvCxnSpPr>
            <a:stCxn id="66" idx="0"/>
          </p:cNvCxnSpPr>
          <p:nvPr/>
        </p:nvCxnSpPr>
        <p:spPr>
          <a:xfrm flipV="1">
            <a:off x="3866018" y="2147104"/>
            <a:ext cx="2054433" cy="1358058"/>
          </a:xfrm>
          <a:prstGeom prst="straightConnector1">
            <a:avLst/>
          </a:prstGeom>
          <a:ln w="635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7012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0" grpId="0" animBg="1"/>
      <p:bldP spid="6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Coalescence Probabilities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971433"/>
                <a:ext cx="4716464" cy="5187320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/>
                  <a:t>Probabilities depend on the relative coordinates of the wave packet centroids, called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 smtClean="0"/>
                  <a:t> 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 smtClean="0"/>
                  <a:t> here.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𝜃</m:t>
                    </m:r>
                  </m:oMath>
                </a14:m>
                <a:r>
                  <a:rPr lang="en-US" dirty="0" smtClean="0"/>
                  <a:t> = angle between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US" dirty="0"/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𝑞</m:t>
                    </m:r>
                  </m:oMath>
                </a14:m>
                <a:r>
                  <a:rPr lang="en-US" dirty="0" smtClean="0"/>
                  <a:t>.</a:t>
                </a:r>
                <a:endParaRPr lang="en-US" dirty="0"/>
              </a:p>
              <a:p>
                <a:endParaRPr lang="en-US" dirty="0" smtClean="0">
                  <a:latin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971433"/>
                <a:ext cx="4716464" cy="5187320"/>
              </a:xfrm>
              <a:blipFill>
                <a:blip r:embed="rId3"/>
                <a:stretch>
                  <a:fillRect l="-1294" t="-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2264" y="1272916"/>
            <a:ext cx="6686237" cy="26594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1629" y="4032010"/>
            <a:ext cx="9396872" cy="271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10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Coalescence Probabilities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0890" y="971433"/>
                <a:ext cx="6559587" cy="5187320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/>
                  <a:t>Probabilities can be written in terms of just two variables: total phase space distance squared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𝑣</m:t>
                    </m:r>
                  </m:oMath>
                </a14:m>
                <a:r>
                  <a:rPr lang="en-US" dirty="0" smtClean="0"/>
                  <a:t> and total angular momentum squared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pPr marL="0" indent="0">
                  <a:buNone/>
                </a:pPr>
                <a:endParaRPr lang="en-US" dirty="0" smtClean="0"/>
              </a:p>
              <a:p>
                <a:endParaRPr lang="en-US" dirty="0"/>
              </a:p>
              <a:p>
                <a:r>
                  <a:rPr lang="en-US" dirty="0" smtClean="0"/>
                  <a:t>If summed over states with the same energy, the probabilities are simply </a:t>
                </a:r>
                <a:r>
                  <a:rPr lang="en-US" dirty="0" err="1" smtClean="0"/>
                  <a:t>Poissonian</a:t>
                </a:r>
                <a:r>
                  <a:rPr lang="en-US" dirty="0" smtClean="0"/>
                  <a:t> given by phase space distance</a:t>
                </a:r>
              </a:p>
              <a:p>
                <a:pPr lvl="1"/>
                <a:endParaRPr lang="en-US" dirty="0" smtClean="0"/>
              </a:p>
              <a:p>
                <a:r>
                  <a:rPr lang="en-US" dirty="0" smtClean="0"/>
                  <a:t>Energy degeneracy broken by orbital angular momentum of the quarks.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en-US" dirty="0" smtClean="0"/>
                  <a:t> makes an intuitive connection between the relative angular momentum of the incoming quarks and the quantum number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US" dirty="0" smtClean="0"/>
                  <a:t> of their bound state.</a:t>
                </a: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 smtClean="0">
                  <a:latin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0890" y="971433"/>
                <a:ext cx="6559587" cy="5187320"/>
              </a:xfrm>
              <a:blipFill>
                <a:blip r:embed="rId3"/>
                <a:stretch>
                  <a:fillRect l="-836" t="-588" r="-11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0488" y="731314"/>
            <a:ext cx="2668470" cy="20852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38523" y="1768278"/>
            <a:ext cx="2888520" cy="10483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03091" y="3188552"/>
            <a:ext cx="2017397" cy="7194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22540" y="4279936"/>
            <a:ext cx="3765182" cy="252521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9593102" y="3794967"/>
            <a:ext cx="2426411" cy="369332"/>
          </a:xfrm>
          <a:prstGeom prst="rect">
            <a:avLst/>
          </a:prstGeom>
          <a:solidFill>
            <a:srgbClr val="0000FF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 SemiCondensed" panose="020B0502040204020203" pitchFamily="34" charset="0"/>
              </a:rPr>
              <a:t>Both are states with N=3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cxnSp>
        <p:nvCxnSpPr>
          <p:cNvPr id="12" name="Straight Arrow Connector 11"/>
          <p:cNvCxnSpPr>
            <a:stCxn id="9" idx="2"/>
          </p:cNvCxnSpPr>
          <p:nvPr/>
        </p:nvCxnSpPr>
        <p:spPr>
          <a:xfrm flipH="1">
            <a:off x="10315746" y="4164299"/>
            <a:ext cx="490562" cy="533636"/>
          </a:xfrm>
          <a:prstGeom prst="straightConnector1">
            <a:avLst/>
          </a:prstGeom>
          <a:ln w="635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Group 34"/>
          <p:cNvGrpSpPr/>
          <p:nvPr/>
        </p:nvGrpSpPr>
        <p:grpSpPr>
          <a:xfrm>
            <a:off x="10373746" y="4985481"/>
            <a:ext cx="865121" cy="842966"/>
            <a:chOff x="10370501" y="4985668"/>
            <a:chExt cx="865121" cy="842966"/>
          </a:xfrm>
        </p:grpSpPr>
        <p:sp>
          <p:nvSpPr>
            <p:cNvPr id="15" name="Oval 14"/>
            <p:cNvSpPr/>
            <p:nvPr/>
          </p:nvSpPr>
          <p:spPr>
            <a:xfrm>
              <a:off x="10667083" y="4985668"/>
              <a:ext cx="320397" cy="3140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Oval 15"/>
            <p:cNvSpPr/>
            <p:nvPr/>
          </p:nvSpPr>
          <p:spPr>
            <a:xfrm>
              <a:off x="10667083" y="5514628"/>
              <a:ext cx="320397" cy="3140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8" name="Straight Arrow Connector 17"/>
            <p:cNvCxnSpPr>
              <a:stCxn id="16" idx="6"/>
            </p:cNvCxnSpPr>
            <p:nvPr/>
          </p:nvCxnSpPr>
          <p:spPr>
            <a:xfrm>
              <a:off x="10987480" y="5671631"/>
              <a:ext cx="248142" cy="0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5" idx="2"/>
            </p:cNvCxnSpPr>
            <p:nvPr/>
          </p:nvCxnSpPr>
          <p:spPr>
            <a:xfrm flipH="1">
              <a:off x="10370501" y="5142671"/>
              <a:ext cx="296582" cy="0"/>
            </a:xfrm>
            <a:prstGeom prst="straightConnector1">
              <a:avLst/>
            </a:prstGeom>
            <a:ln w="38100">
              <a:solidFill>
                <a:srgbClr val="9C4E4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>
            <a:off x="8467548" y="4936949"/>
            <a:ext cx="320397" cy="1048501"/>
            <a:chOff x="8411170" y="4383929"/>
            <a:chExt cx="320397" cy="1048501"/>
          </a:xfrm>
        </p:grpSpPr>
        <p:sp>
          <p:nvSpPr>
            <p:cNvPr id="22" name="Oval 21"/>
            <p:cNvSpPr/>
            <p:nvPr/>
          </p:nvSpPr>
          <p:spPr>
            <a:xfrm>
              <a:off x="8411170" y="4383929"/>
              <a:ext cx="320397" cy="314006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Oval 22"/>
            <p:cNvSpPr/>
            <p:nvPr/>
          </p:nvSpPr>
          <p:spPr>
            <a:xfrm>
              <a:off x="8411170" y="5118424"/>
              <a:ext cx="320397" cy="314006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4" name="Straight Arrow Connector 23"/>
            <p:cNvCxnSpPr>
              <a:stCxn id="23" idx="0"/>
            </p:cNvCxnSpPr>
            <p:nvPr/>
          </p:nvCxnSpPr>
          <p:spPr>
            <a:xfrm flipH="1" flipV="1">
              <a:off x="8565363" y="4911092"/>
              <a:ext cx="6006" cy="207332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Arrow Connector 24"/>
            <p:cNvCxnSpPr>
              <a:stCxn id="22" idx="4"/>
            </p:cNvCxnSpPr>
            <p:nvPr/>
          </p:nvCxnSpPr>
          <p:spPr>
            <a:xfrm flipH="1">
              <a:off x="8565363" y="4697935"/>
              <a:ext cx="6006" cy="197116"/>
            </a:xfrm>
            <a:prstGeom prst="straightConnector1">
              <a:avLst/>
            </a:prstGeom>
            <a:ln w="38100">
              <a:solidFill>
                <a:srgbClr val="9C4E4E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026270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abundances </a:t>
            </a:r>
            <a:r>
              <a:rPr lang="en-US" dirty="0" smtClean="0"/>
              <a:t>of </a:t>
            </a:r>
            <a:r>
              <a:rPr lang="en-US" dirty="0" smtClean="0"/>
              <a:t>Resonances in </a:t>
            </a:r>
            <a:r>
              <a:rPr lang="en-US" dirty="0" err="1" smtClean="0"/>
              <a:t>REcombination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971433"/>
                <a:ext cx="10840914" cy="5187320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/>
                  <a:t>Use </a:t>
                </a:r>
                <a:r>
                  <a:rPr lang="en-US" dirty="0" err="1" smtClean="0"/>
                  <a:t>parton</a:t>
                </a:r>
                <a:r>
                  <a:rPr lang="en-US" dirty="0" smtClean="0"/>
                  <a:t> states from running PYTHIA 8 </a:t>
                </a:r>
                <a:r>
                  <a:rPr lang="en-US" dirty="0" err="1" smtClean="0"/>
                  <a:t>e+e</a:t>
                </a:r>
                <a:r>
                  <a:rPr lang="en-US" dirty="0" smtClean="0"/>
                  <a:t>- at 91 GeV </a:t>
                </a:r>
              </a:p>
              <a:p>
                <a:r>
                  <a:rPr lang="en-US" dirty="0" smtClean="0"/>
                  <a:t>Hybrid </a:t>
                </a:r>
                <a:r>
                  <a:rPr lang="en-US" dirty="0" err="1" smtClean="0"/>
                  <a:t>Hadronization</a:t>
                </a:r>
                <a:r>
                  <a:rPr lang="en-US" dirty="0" smtClean="0"/>
                  <a:t> with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 smtClean="0"/>
                  <a:t>, no decays; </a:t>
                </a:r>
              </a:p>
              <a:p>
                <a:r>
                  <a:rPr lang="en-US" dirty="0" smtClean="0"/>
                  <a:t>Spin treated statistically, color flow from PYTHIA.</a:t>
                </a:r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r>
                  <a:rPr lang="en-US" dirty="0"/>
                  <a:t>Hadrons from recombination only</a:t>
                </a:r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/>
              </a:p>
              <a:p>
                <a:endParaRPr lang="en-US" dirty="0" smtClean="0"/>
              </a:p>
              <a:p>
                <a:endParaRPr lang="en-US" dirty="0" smtClean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971433"/>
                <a:ext cx="10840914" cy="5187320"/>
              </a:xfrm>
              <a:blipFill>
                <a:blip r:embed="rId3"/>
                <a:stretch>
                  <a:fillRect l="-562" t="-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26" y="2663397"/>
            <a:ext cx="3221934" cy="241645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8552" y="2663396"/>
            <a:ext cx="3221934" cy="241645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504" y="2678934"/>
            <a:ext cx="3221934" cy="241645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36867" y="2494268"/>
            <a:ext cx="1259264" cy="369332"/>
          </a:xfrm>
          <a:prstGeom prst="rect">
            <a:avLst/>
          </a:prstGeom>
          <a:solidFill>
            <a:srgbClr val="9C4E4E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 SemiCondensed" panose="020B0502040204020203" pitchFamily="34" charset="0"/>
              </a:rPr>
              <a:t>Radial 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18" y="2478730"/>
            <a:ext cx="2146889" cy="369332"/>
          </a:xfrm>
          <a:prstGeom prst="rect">
            <a:avLst/>
          </a:prstGeom>
          <a:solidFill>
            <a:srgbClr val="9C4E4E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 SemiCondensed" panose="020B0502040204020203" pitchFamily="34" charset="0"/>
              </a:rPr>
              <a:t>Orbital angular mom. 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93547" y="2478730"/>
            <a:ext cx="2146889" cy="369332"/>
          </a:xfrm>
          <a:prstGeom prst="rect">
            <a:avLst/>
          </a:prstGeom>
          <a:solidFill>
            <a:srgbClr val="9C4E4E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 SemiCondensed" panose="020B0502040204020203" pitchFamily="34" charset="0"/>
              </a:rPr>
              <a:t>Total angular mom. 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17695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Vacuum Systems: </a:t>
            </a:r>
            <a:r>
              <a:rPr lang="en-US" dirty="0" err="1" smtClean="0"/>
              <a:t>p+p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90" y="971433"/>
            <a:ext cx="6559587" cy="5187320"/>
          </a:xfrm>
        </p:spPr>
        <p:txBody>
          <a:bodyPr>
            <a:noAutofit/>
          </a:bodyPr>
          <a:lstStyle/>
          <a:p>
            <a:r>
              <a:rPr lang="en-US" dirty="0" smtClean="0"/>
              <a:t>Some Jet and High-PT observables</a:t>
            </a:r>
            <a:endParaRPr lang="en-US" dirty="0"/>
          </a:p>
          <a:p>
            <a:endParaRPr lang="en-US" dirty="0" smtClean="0"/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88FB835-3DD8-6B48-8DD0-4739F1C2FAE2}"/>
              </a:ext>
            </a:extLst>
          </p:cNvPr>
          <p:cNvSpPr txBox="1"/>
          <p:nvPr/>
        </p:nvSpPr>
        <p:spPr>
          <a:xfrm>
            <a:off x="3048930" y="5191775"/>
            <a:ext cx="6094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CMS: https://doi.org/10.17182/hepdata.77601</a:t>
            </a:r>
          </a:p>
          <a:p>
            <a:pPr algn="ctr"/>
            <a:r>
              <a:rPr lang="en-US" dirty="0"/>
              <a:t>PHENIX: https://doi.org/10.48550/arXiv.0704.3599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78590D6-3B04-C940-B4E9-E35B5568C6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48095"/>
            <a:ext cx="12192000" cy="2945258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0" name="TextBox 9"/>
          <p:cNvSpPr txBox="1"/>
          <p:nvPr/>
        </p:nvSpPr>
        <p:spPr>
          <a:xfrm>
            <a:off x="5207559" y="4323037"/>
            <a:ext cx="2329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</a:schemeClr>
                </a:solidFill>
                <a:latin typeface="Bahnschrift SemiBold" panose="020B0502040204020203" pitchFamily="34" charset="0"/>
              </a:rPr>
              <a:t>Preliminary</a:t>
            </a:r>
            <a:endParaRPr lang="en-US" sz="3200" dirty="0">
              <a:solidFill>
                <a:schemeClr val="tx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347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Vacuum Systems: </a:t>
            </a:r>
            <a:r>
              <a:rPr lang="en-US" dirty="0" err="1" smtClean="0"/>
              <a:t>e</a:t>
            </a:r>
            <a:r>
              <a:rPr lang="en-US" baseline="30000" dirty="0" err="1" smtClean="0"/>
              <a:t>+</a:t>
            </a:r>
            <a:r>
              <a:rPr lang="en-US" dirty="0" err="1" smtClean="0"/>
              <a:t>e</a:t>
            </a:r>
            <a:r>
              <a:rPr lang="en-US" baseline="30000" dirty="0"/>
              <a:t>-</a:t>
            </a:r>
            <a:endParaRPr 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90" y="971433"/>
            <a:ext cx="10078398" cy="5187320"/>
          </a:xfrm>
        </p:spPr>
        <p:txBody>
          <a:bodyPr>
            <a:noAutofit/>
          </a:bodyPr>
          <a:lstStyle/>
          <a:p>
            <a:r>
              <a:rPr lang="en-US" dirty="0" smtClean="0"/>
              <a:t>Bring in identified hadron data.</a:t>
            </a:r>
          </a:p>
          <a:p>
            <a:r>
              <a:rPr lang="en-US" dirty="0" smtClean="0"/>
              <a:t>Global event variables like thrust are challenging.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CF7B6E-8417-89B4-5A3E-188DB6F57F82}"/>
              </a:ext>
            </a:extLst>
          </p:cNvPr>
          <p:cNvSpPr txBox="1"/>
          <p:nvPr/>
        </p:nvSpPr>
        <p:spPr>
          <a:xfrm>
            <a:off x="3119284" y="5486972"/>
            <a:ext cx="59534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ALEPH: https://doi.org/10.17182/hepdata.47582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EFE42C54-A7FE-313D-B30E-CA02917299D5}"/>
              </a:ext>
            </a:extLst>
          </p:cNvPr>
          <p:cNvGrpSpPr/>
          <p:nvPr/>
        </p:nvGrpSpPr>
        <p:grpSpPr>
          <a:xfrm>
            <a:off x="0" y="1951848"/>
            <a:ext cx="12174300" cy="3405188"/>
            <a:chOff x="0" y="1903412"/>
            <a:chExt cx="12174300" cy="3405188"/>
          </a:xfrm>
          <a:solidFill>
            <a:schemeClr val="tx1"/>
          </a:solidFill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EECE9A6-E5FF-4314-7BAA-8533F138A08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1903412"/>
              <a:ext cx="12174300" cy="3405188"/>
            </a:xfrm>
            <a:prstGeom prst="rect">
              <a:avLst/>
            </a:prstGeom>
            <a:grpFill/>
          </p:spPr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FAB82C0B-2669-F95F-2528-48F515245ADE}"/>
                </a:ext>
              </a:extLst>
            </p:cNvPr>
            <p:cNvSpPr/>
            <p:nvPr/>
          </p:nvSpPr>
          <p:spPr>
            <a:xfrm>
              <a:off x="9837420" y="3528060"/>
              <a:ext cx="91440" cy="190500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TextBox 13"/>
          <p:cNvSpPr txBox="1"/>
          <p:nvPr/>
        </p:nvSpPr>
        <p:spPr>
          <a:xfrm>
            <a:off x="5171883" y="4837229"/>
            <a:ext cx="2329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</a:schemeClr>
                </a:solidFill>
                <a:latin typeface="Bahnschrift SemiBold" panose="020B0502040204020203" pitchFamily="34" charset="0"/>
              </a:rPr>
              <a:t>Preliminary</a:t>
            </a:r>
            <a:endParaRPr lang="en-US" sz="3200" dirty="0">
              <a:solidFill>
                <a:schemeClr val="tx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6254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Bayes Calibration</a:t>
            </a:r>
            <a:endParaRPr lang="en-US" baseline="30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90" y="971433"/>
            <a:ext cx="3569495" cy="518732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err="1" smtClean="0"/>
              <a:t>Hadronization</a:t>
            </a:r>
            <a:r>
              <a:rPr lang="en-US" dirty="0" smtClean="0"/>
              <a:t> always has to be tuned with a </a:t>
            </a:r>
            <a:r>
              <a:rPr lang="en-US" dirty="0" err="1" smtClean="0"/>
              <a:t>parton</a:t>
            </a:r>
            <a:r>
              <a:rPr lang="en-US" dirty="0" smtClean="0"/>
              <a:t> event generator.</a:t>
            </a:r>
          </a:p>
          <a:p>
            <a:endParaRPr lang="en-US" dirty="0" smtClean="0"/>
          </a:p>
          <a:p>
            <a:r>
              <a:rPr lang="en-US" dirty="0" smtClean="0"/>
              <a:t>Here: MATTER as the </a:t>
            </a:r>
            <a:r>
              <a:rPr lang="en-US" dirty="0" err="1" smtClean="0"/>
              <a:t>parton</a:t>
            </a:r>
            <a:r>
              <a:rPr lang="en-US" dirty="0" smtClean="0"/>
              <a:t> shower generator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Bayes calibration ongoing, using a blend of PYTHIA, HH and MATTER parameters.</a:t>
            </a:r>
            <a:endParaRPr lang="en-US" dirty="0" smtClean="0"/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7AB2B2A9-EBCD-C643-7D19-CB0699766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755" y="0"/>
            <a:ext cx="6858000" cy="6858000"/>
          </a:xfrm>
          <a:prstGeom prst="rect">
            <a:avLst/>
          </a:prstGeom>
          <a:solidFill>
            <a:schemeClr val="tx1"/>
          </a:solidFill>
        </p:spPr>
      </p:pic>
      <p:sp>
        <p:nvSpPr>
          <p:cNvPr id="15" name="Title 4">
            <a:extLst>
              <a:ext uri="{FF2B5EF4-FFF2-40B4-BE49-F238E27FC236}">
                <a16:creationId xmlns:a16="http://schemas.microsoft.com/office/drawing/2014/main" id="{004CF465-FE94-FF2A-DE12-A82249EBF976}"/>
              </a:ext>
            </a:extLst>
          </p:cNvPr>
          <p:cNvSpPr txBox="1">
            <a:spLocks/>
          </p:cNvSpPr>
          <p:nvPr/>
        </p:nvSpPr>
        <p:spPr>
          <a:xfrm>
            <a:off x="9028100" y="149859"/>
            <a:ext cx="3200400" cy="159325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3600" b="0" kern="1200" spc="-50" baseline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Calibrated Parameter Distributions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6FCADDE-7366-782D-E9C9-5B18BE6DB9F2}"/>
                  </a:ext>
                </a:extLst>
              </p:cNvPr>
              <p:cNvSpPr txBox="1"/>
              <p:nvPr/>
            </p:nvSpPr>
            <p:spPr>
              <a:xfrm>
                <a:off x="4843577" y="158481"/>
                <a:ext cx="33313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𝑄</m:t>
                          </m:r>
                        </m:e>
                        <m:sub>
                          <m:r>
                            <a:rPr lang="en-US" sz="18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6FCADDE-7366-782D-E9C9-5B18BE6DB9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3577" y="158481"/>
                <a:ext cx="333134" cy="369332"/>
              </a:xfrm>
              <a:prstGeom prst="rect">
                <a:avLst/>
              </a:prstGeom>
              <a:blipFill>
                <a:blip r:embed="rId4"/>
                <a:stretch>
                  <a:fillRect l="-3704" r="-20370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E1BE2834-762F-B795-6777-FF0F70749E42}"/>
              </a:ext>
            </a:extLst>
          </p:cNvPr>
          <p:cNvSpPr txBox="1"/>
          <p:nvPr/>
        </p:nvSpPr>
        <p:spPr>
          <a:xfrm>
            <a:off x="4196615" y="860227"/>
            <a:ext cx="10811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dirty="0"/>
              <a:t>Virtuality factor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E155AD-C956-3B65-6ACD-2B5AB440D194}"/>
                  </a:ext>
                </a:extLst>
              </p:cNvPr>
              <p:cNvSpPr txBox="1"/>
              <p:nvPr/>
            </p:nvSpPr>
            <p:spPr>
              <a:xfrm>
                <a:off x="4649426" y="1848886"/>
                <a:ext cx="565150" cy="38888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e>
                        <m:sub>
                          <m:r>
                            <a:rPr lang="en-US" sz="1800" i="1">
                              <a:latin typeface="Cambria Math" panose="02040503050406030204" pitchFamily="18" charset="0"/>
                            </a:rPr>
                            <m:t>𝑄𝐶𝐷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E8E155AD-C956-3B65-6ACD-2B5AB440D1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9426" y="1848886"/>
                <a:ext cx="565150" cy="388889"/>
              </a:xfrm>
              <a:prstGeom prst="rect">
                <a:avLst/>
              </a:prstGeom>
              <a:blipFill>
                <a:blip r:embed="rId5"/>
                <a:stretch>
                  <a:fillRect r="-11957" b="-78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>
            <a:extLst>
              <a:ext uri="{FF2B5EF4-FFF2-40B4-BE49-F238E27FC236}">
                <a16:creationId xmlns:a16="http://schemas.microsoft.com/office/drawing/2014/main" id="{7A99666D-8126-F7D7-63CA-8D14EFCA22F2}"/>
              </a:ext>
            </a:extLst>
          </p:cNvPr>
          <p:cNvSpPr txBox="1"/>
          <p:nvPr/>
        </p:nvSpPr>
        <p:spPr>
          <a:xfrm>
            <a:off x="4168099" y="2668007"/>
            <a:ext cx="11096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dirty="0"/>
              <a:t>Pion scale</a:t>
            </a:r>
            <a:endParaRPr lang="en-US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A511EFB-83C1-AD60-5DEE-5BEA289F59DC}"/>
              </a:ext>
            </a:extLst>
          </p:cNvPr>
          <p:cNvSpPr txBox="1"/>
          <p:nvPr/>
        </p:nvSpPr>
        <p:spPr>
          <a:xfrm>
            <a:off x="4069234" y="3549070"/>
            <a:ext cx="12207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dirty="0"/>
              <a:t>Kaon scale</a:t>
            </a:r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AE1005E8-BE6E-C276-49C2-94CCB9FE86CD}"/>
              </a:ext>
            </a:extLst>
          </p:cNvPr>
          <p:cNvSpPr txBox="1"/>
          <p:nvPr/>
        </p:nvSpPr>
        <p:spPr>
          <a:xfrm>
            <a:off x="3997220" y="4430133"/>
            <a:ext cx="13525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1800" dirty="0"/>
              <a:t>Proton scale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E468A4-AFDA-7A64-4B1E-A25EBA40BEE4}"/>
              </a:ext>
            </a:extLst>
          </p:cNvPr>
          <p:cNvSpPr txBox="1"/>
          <p:nvPr/>
        </p:nvSpPr>
        <p:spPr>
          <a:xfrm>
            <a:off x="4570051" y="5274734"/>
            <a:ext cx="7239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/>
              <a:t>S/UD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B08BA4F-511F-EB0A-F48E-EF26AD145C6F}"/>
              </a:ext>
            </a:extLst>
          </p:cNvPr>
          <p:cNvSpPr txBox="1"/>
          <p:nvPr/>
        </p:nvSpPr>
        <p:spPr>
          <a:xfrm>
            <a:off x="4394200" y="6119335"/>
            <a:ext cx="88355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dirty="0"/>
              <a:t>QQ/Q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97230" y="2595302"/>
            <a:ext cx="2329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</a:schemeClr>
                </a:solidFill>
                <a:latin typeface="Bahnschrift SemiBold" panose="020B0502040204020203" pitchFamily="34" charset="0"/>
              </a:rPr>
              <a:t>Preliminary</a:t>
            </a:r>
            <a:endParaRPr lang="en-US" sz="3200" dirty="0">
              <a:solidFill>
                <a:schemeClr val="tx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343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212" y="2221684"/>
            <a:ext cx="5377160" cy="41147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In-Medium Jets: SYSTEMATICS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90" y="971433"/>
            <a:ext cx="5386945" cy="5187320"/>
          </a:xfrm>
        </p:spPr>
        <p:txBody>
          <a:bodyPr>
            <a:noAutofit/>
          </a:bodyPr>
          <a:lstStyle/>
          <a:p>
            <a:r>
              <a:rPr lang="en-US" dirty="0" smtClean="0"/>
              <a:t>Analysis of jets in in nuclear media of varying size and flow</a:t>
            </a:r>
          </a:p>
          <a:p>
            <a:r>
              <a:rPr lang="en-US" dirty="0" smtClean="0"/>
              <a:t>Example: JETSCAPE:MATTER+LBT</a:t>
            </a:r>
            <a:endParaRPr lang="en-US" dirty="0"/>
          </a:p>
          <a:p>
            <a:r>
              <a:rPr lang="en-US" dirty="0"/>
              <a:t>Sampled spatial positions of shower </a:t>
            </a:r>
            <a:r>
              <a:rPr lang="en-US" dirty="0" err="1"/>
              <a:t>partons</a:t>
            </a:r>
            <a:r>
              <a:rPr lang="en-US" dirty="0"/>
              <a:t> after shower evolution for 100 GeV jets (arb. normalization)</a:t>
            </a:r>
          </a:p>
          <a:p>
            <a:endParaRPr lang="en-US" dirty="0" smtClean="0"/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713807" y="6167205"/>
            <a:ext cx="2768594" cy="338554"/>
          </a:xfrm>
          <a:prstGeom prst="rect">
            <a:avLst/>
          </a:prstGeom>
          <a:solidFill>
            <a:schemeClr val="tx1"/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Direction transverse to the jet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5039461" y="2655199"/>
            <a:ext cx="2507721" cy="338554"/>
          </a:xfrm>
          <a:prstGeom prst="rect">
            <a:avLst/>
          </a:prstGeom>
          <a:solidFill>
            <a:schemeClr val="tx1"/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Time since jet was created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31604" y="1437836"/>
            <a:ext cx="20703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100 GeV vacuum jet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9595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212" y="2221684"/>
            <a:ext cx="5377160" cy="41147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In-Medium Jets: SYSTEMATICS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90" y="971433"/>
            <a:ext cx="5386945" cy="5187320"/>
          </a:xfrm>
        </p:spPr>
        <p:txBody>
          <a:bodyPr>
            <a:noAutofit/>
          </a:bodyPr>
          <a:lstStyle/>
          <a:p>
            <a:r>
              <a:rPr lang="en-US" dirty="0" smtClean="0"/>
              <a:t>Analysis of jets in in nuclear media of varying size and flow</a:t>
            </a:r>
          </a:p>
          <a:p>
            <a:r>
              <a:rPr lang="en-US" dirty="0" smtClean="0"/>
              <a:t>Example: JETSCAPE:MATTER+LBT</a:t>
            </a:r>
            <a:endParaRPr lang="en-US" dirty="0"/>
          </a:p>
          <a:p>
            <a:r>
              <a:rPr lang="en-US" dirty="0"/>
              <a:t>Sampled spatial positions of shower </a:t>
            </a:r>
            <a:r>
              <a:rPr lang="en-US" dirty="0" err="1"/>
              <a:t>partons</a:t>
            </a:r>
            <a:r>
              <a:rPr lang="en-US" dirty="0"/>
              <a:t> after shower evolution for 100 GeV jets (arb. normalization)</a:t>
            </a:r>
          </a:p>
          <a:p>
            <a:endParaRPr lang="en-US" dirty="0" smtClean="0"/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8212" y="2225419"/>
            <a:ext cx="5377160" cy="4114798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044008" y="4480707"/>
            <a:ext cx="3054096" cy="1161288"/>
          </a:xfrm>
          <a:prstGeom prst="rect">
            <a:avLst/>
          </a:prstGeom>
          <a:solidFill>
            <a:srgbClr val="A349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483770" y="4799741"/>
            <a:ext cx="22808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QGP </a:t>
            </a:r>
            <a:r>
              <a:rPr lang="en-US" sz="2800" b="1" dirty="0" smtClean="0">
                <a:solidFill>
                  <a:schemeClr val="bg1"/>
                </a:solidFill>
              </a:rPr>
              <a:t>Medium</a:t>
            </a:r>
            <a:endParaRPr lang="en-US" sz="2800" b="1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2832055" y="5491351"/>
                <a:ext cx="3112886" cy="923330"/>
              </a:xfrm>
              <a:prstGeom prst="rect">
                <a:avLst/>
              </a:prstGeom>
              <a:noFill/>
              <a:ln w="127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dirty="0" smtClean="0">
                    <a:latin typeface="Bahnschrift Light" panose="020B0502040204020203" pitchFamily="34" charset="0"/>
                  </a:rPr>
                  <a:t>The jet starts in QGP; the temperature is set to drop below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b>
                    </m:sSub>
                  </m:oMath>
                </a14:m>
                <a:r>
                  <a:rPr lang="en-US" dirty="0" smtClean="0">
                    <a:latin typeface="Bahnschrift Light" panose="020B0502040204020203" pitchFamily="34" charset="0"/>
                  </a:rPr>
                  <a:t> after 4 </a:t>
                </a:r>
                <a:r>
                  <a:rPr lang="en-US" dirty="0" err="1" smtClean="0">
                    <a:latin typeface="Bahnschrift Light" panose="020B0502040204020203" pitchFamily="34" charset="0"/>
                  </a:rPr>
                  <a:t>fm</a:t>
                </a:r>
                <a:r>
                  <a:rPr lang="en-US" dirty="0" smtClean="0">
                    <a:latin typeface="Bahnschrift Light" panose="020B0502040204020203" pitchFamily="34" charset="0"/>
                  </a:rPr>
                  <a:t>/c </a:t>
                </a: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32055" y="5491351"/>
                <a:ext cx="3112886" cy="923330"/>
              </a:xfrm>
              <a:prstGeom prst="rect">
                <a:avLst/>
              </a:prstGeom>
              <a:blipFill>
                <a:blip r:embed="rId5"/>
                <a:stretch>
                  <a:fillRect t="-3268" b="-9150"/>
                </a:stretch>
              </a:blipFill>
              <a:ln w="127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/>
          <p:cNvSpPr txBox="1"/>
          <p:nvPr/>
        </p:nvSpPr>
        <p:spPr>
          <a:xfrm>
            <a:off x="1805898" y="3961532"/>
            <a:ext cx="3951177" cy="1200329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Bahnschrift Light" panose="020B0502040204020203" pitchFamily="34" charset="0"/>
              </a:rPr>
              <a:t>Shower </a:t>
            </a:r>
            <a:r>
              <a:rPr lang="en-US" dirty="0" err="1" smtClean="0">
                <a:latin typeface="Bahnschrift Light" panose="020B0502040204020203" pitchFamily="34" charset="0"/>
              </a:rPr>
              <a:t>partons</a:t>
            </a:r>
            <a:r>
              <a:rPr lang="en-US" dirty="0" smtClean="0">
                <a:latin typeface="Bahnschrift Light" panose="020B0502040204020203" pitchFamily="34" charset="0"/>
              </a:rPr>
              <a:t> inside QGP are absorbed by the medium or accumulate on the hypersurface;</a:t>
            </a:r>
          </a:p>
          <a:p>
            <a:pPr algn="ctr"/>
            <a:r>
              <a:rPr lang="en-US" dirty="0">
                <a:latin typeface="Bahnschrift Light" panose="020B0502040204020203" pitchFamily="34" charset="0"/>
              </a:rPr>
              <a:t>c</a:t>
            </a:r>
            <a:r>
              <a:rPr lang="en-US" dirty="0" smtClean="0">
                <a:latin typeface="Bahnschrift Light" panose="020B0502040204020203" pitchFamily="34" charset="0"/>
              </a:rPr>
              <a:t>olor is randomized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645979" y="1480634"/>
            <a:ext cx="3265630" cy="646331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Bahnschrift Light" panose="020B0502040204020203" pitchFamily="34" charset="0"/>
              </a:rPr>
              <a:t>The </a:t>
            </a:r>
            <a:r>
              <a:rPr lang="en-US" dirty="0" smtClean="0">
                <a:latin typeface="Bahnschrift Light" panose="020B0502040204020203" pitchFamily="34" charset="0"/>
              </a:rPr>
              <a:t>cores </a:t>
            </a:r>
            <a:r>
              <a:rPr lang="en-US" dirty="0" smtClean="0">
                <a:latin typeface="Bahnschrift Light" panose="020B0502040204020203" pitchFamily="34" charset="0"/>
              </a:rPr>
              <a:t>of 100 GeV jets </a:t>
            </a:r>
            <a:r>
              <a:rPr lang="en-US" dirty="0" smtClean="0">
                <a:latin typeface="Bahnschrift Light" panose="020B0502040204020203" pitchFamily="34" charset="0"/>
              </a:rPr>
              <a:t>punch </a:t>
            </a:r>
            <a:r>
              <a:rPr lang="en-US" dirty="0" smtClean="0">
                <a:latin typeface="Bahnschrift Light" panose="020B0502040204020203" pitchFamily="34" charset="0"/>
              </a:rPr>
              <a:t>through 4 </a:t>
            </a:r>
            <a:r>
              <a:rPr lang="en-US" dirty="0" err="1" smtClean="0">
                <a:latin typeface="Bahnschrift Light" panose="020B0502040204020203" pitchFamily="34" charset="0"/>
              </a:rPr>
              <a:t>fm</a:t>
            </a:r>
            <a:r>
              <a:rPr lang="en-US" dirty="0" smtClean="0">
                <a:latin typeface="Bahnschrift Light" panose="020B0502040204020203" pitchFamily="34" charset="0"/>
              </a:rPr>
              <a:t> of </a:t>
            </a:r>
            <a:r>
              <a:rPr lang="en-US" dirty="0" smtClean="0">
                <a:latin typeface="Bahnschrift Light" panose="020B0502040204020203" pitchFamily="34" charset="0"/>
              </a:rPr>
              <a:t>QGP</a:t>
            </a:r>
            <a:endParaRPr lang="en-US" dirty="0" smtClean="0">
              <a:latin typeface="Bahnschrift Light" panose="020B0502040204020203" pitchFamily="34" charset="0"/>
            </a:endParaRPr>
          </a:p>
        </p:txBody>
      </p:sp>
      <p:cxnSp>
        <p:nvCxnSpPr>
          <p:cNvPr id="17" name="Straight Arrow Connector 16"/>
          <p:cNvCxnSpPr>
            <a:stCxn id="15" idx="3"/>
          </p:cNvCxnSpPr>
          <p:nvPr/>
        </p:nvCxnSpPr>
        <p:spPr>
          <a:xfrm flipV="1">
            <a:off x="5757075" y="4480707"/>
            <a:ext cx="1079410" cy="8099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4" idx="3"/>
          </p:cNvCxnSpPr>
          <p:nvPr/>
        </p:nvCxnSpPr>
        <p:spPr>
          <a:xfrm flipV="1">
            <a:off x="5944941" y="5191657"/>
            <a:ext cx="1538829" cy="761359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>
            <a:stCxn id="16" idx="2"/>
          </p:cNvCxnSpPr>
          <p:nvPr/>
        </p:nvCxnSpPr>
        <p:spPr>
          <a:xfrm flipH="1">
            <a:off x="8234413" y="2126965"/>
            <a:ext cx="1044381" cy="148646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8713807" y="6167205"/>
            <a:ext cx="2768594" cy="338554"/>
          </a:xfrm>
          <a:prstGeom prst="rect">
            <a:avLst/>
          </a:prstGeom>
          <a:solidFill>
            <a:schemeClr val="tx1"/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Direction transverse to the jet</a:t>
            </a:r>
          </a:p>
        </p:txBody>
      </p:sp>
      <p:sp>
        <p:nvSpPr>
          <p:cNvPr id="21" name="TextBox 20"/>
          <p:cNvSpPr txBox="1"/>
          <p:nvPr/>
        </p:nvSpPr>
        <p:spPr>
          <a:xfrm rot="16200000">
            <a:off x="5039461" y="2655199"/>
            <a:ext cx="2507721" cy="338554"/>
          </a:xfrm>
          <a:prstGeom prst="rect">
            <a:avLst/>
          </a:prstGeom>
          <a:solidFill>
            <a:schemeClr val="tx1"/>
          </a:solidFill>
          <a:ln w="12700"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chemeClr val="bg1"/>
                </a:solidFill>
              </a:rPr>
              <a:t>Time since jet was created</a:t>
            </a:r>
          </a:p>
        </p:txBody>
      </p:sp>
    </p:spTree>
    <p:extLst>
      <p:ext uri="{BB962C8B-B14F-4D97-AF65-F5344CB8AC3E}">
        <p14:creationId xmlns:p14="http://schemas.microsoft.com/office/powerpoint/2010/main" val="3075598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/>
      <p:bldP spid="14" grpId="0" animBg="1"/>
      <p:bldP spid="15" grpId="0" animBg="1"/>
      <p:bldP spid="1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In-Medium Jets: Role of Thermal </a:t>
            </a:r>
            <a:r>
              <a:rPr lang="en-US" dirty="0" err="1" smtClean="0"/>
              <a:t>Partons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90" y="971433"/>
            <a:ext cx="9919582" cy="518732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Thermal </a:t>
            </a:r>
            <a:r>
              <a:rPr lang="en-US" dirty="0" err="1" smtClean="0"/>
              <a:t>parton</a:t>
            </a:r>
            <a:r>
              <a:rPr lang="en-US" dirty="0" smtClean="0"/>
              <a:t> contribution grows with medium size.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23" name="Picture 22" descr="Chart, histogram&#10;&#10;Description automatically generated">
            <a:extLst>
              <a:ext uri="{FF2B5EF4-FFF2-40B4-BE49-F238E27FC236}">
                <a16:creationId xmlns:a16="http://schemas.microsoft.com/office/drawing/2014/main" id="{051DE9BA-24EF-E5D2-E28C-777B8970B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198" y="2273039"/>
            <a:ext cx="5503126" cy="3659459"/>
          </a:xfrm>
          <a:prstGeom prst="rect">
            <a:avLst/>
          </a:prstGeom>
        </p:spPr>
      </p:pic>
      <p:pic>
        <p:nvPicPr>
          <p:cNvPr id="24" name="Picture 23" descr="Chart, histogram&#10;&#10;Description automatically generated">
            <a:extLst>
              <a:ext uri="{FF2B5EF4-FFF2-40B4-BE49-F238E27FC236}">
                <a16:creationId xmlns:a16="http://schemas.microsoft.com/office/drawing/2014/main" id="{3598524F-41CE-1B63-A0C5-574237DA0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3588" y="2273039"/>
            <a:ext cx="5503126" cy="3659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68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In-Medium Jets: Baryon enhancement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90" y="971433"/>
            <a:ext cx="4091492" cy="518732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We recover a key signature of quark recombination: baryon/meson enhancement </a:t>
            </a:r>
            <a:r>
              <a:rPr lang="en-US" dirty="0" smtClean="0"/>
              <a:t>in a medium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Hadronization</a:t>
            </a:r>
            <a:r>
              <a:rPr lang="en-US" dirty="0" smtClean="0"/>
              <a:t> is sensitive to medium flow.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02976A1-495D-7A3A-CE93-09BF16A8C2BB}"/>
              </a:ext>
            </a:extLst>
          </p:cNvPr>
          <p:cNvGrpSpPr/>
          <p:nvPr/>
        </p:nvGrpSpPr>
        <p:grpSpPr>
          <a:xfrm>
            <a:off x="4925089" y="896532"/>
            <a:ext cx="6238918" cy="5815706"/>
            <a:chOff x="1014576" y="1111101"/>
            <a:chExt cx="5093265" cy="4747780"/>
          </a:xfrm>
        </p:grpSpPr>
        <p:pic>
          <p:nvPicPr>
            <p:cNvPr id="7" name="Picture 6" descr="Chart&#10;&#10;Description automatically generated">
              <a:extLst>
                <a:ext uri="{FF2B5EF4-FFF2-40B4-BE49-F238E27FC236}">
                  <a16:creationId xmlns:a16="http://schemas.microsoft.com/office/drawing/2014/main" id="{E4718079-8018-D194-2F83-8314C26D906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0" r="8640"/>
            <a:stretch/>
          </p:blipFill>
          <p:spPr>
            <a:xfrm>
              <a:off x="1014576" y="3484991"/>
              <a:ext cx="5093265" cy="2373890"/>
            </a:xfrm>
            <a:prstGeom prst="rect">
              <a:avLst/>
            </a:prstGeom>
          </p:spPr>
        </p:pic>
        <p:pic>
          <p:nvPicPr>
            <p:cNvPr id="8" name="Picture 7" descr="Chart&#10;&#10;Description automatically generated with medium confidence">
              <a:extLst>
                <a:ext uri="{FF2B5EF4-FFF2-40B4-BE49-F238E27FC236}">
                  <a16:creationId xmlns:a16="http://schemas.microsoft.com/office/drawing/2014/main" id="{D0AD20E6-CC92-5153-6D68-20EE43F6CBA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40" r="8640"/>
            <a:stretch/>
          </p:blipFill>
          <p:spPr>
            <a:xfrm>
              <a:off x="1014576" y="1111101"/>
              <a:ext cx="5093265" cy="23738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919586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In-Medium Jets: Flow Signals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90" y="971433"/>
            <a:ext cx="4091492" cy="518732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Correlation of soft </a:t>
            </a:r>
            <a:r>
              <a:rPr lang="en-US" dirty="0" err="1" smtClean="0"/>
              <a:t>partons</a:t>
            </a:r>
            <a:r>
              <a:rPr lang="en-US" dirty="0" smtClean="0"/>
              <a:t> with the jet increases with medium size.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Hadronization</a:t>
            </a:r>
            <a:r>
              <a:rPr lang="en-US" dirty="0" smtClean="0"/>
              <a:t> is sensitive to medium flow.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07A258CD-7008-AE66-AE59-0A65131856D8}"/>
              </a:ext>
            </a:extLst>
          </p:cNvPr>
          <p:cNvGrpSpPr/>
          <p:nvPr/>
        </p:nvGrpSpPr>
        <p:grpSpPr>
          <a:xfrm>
            <a:off x="5656162" y="1534527"/>
            <a:ext cx="6215301" cy="5155734"/>
            <a:chOff x="687364" y="904598"/>
            <a:chExt cx="5957274" cy="4941694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3057D338-A0E3-2C2C-19EE-C92BB9F495FB}"/>
                </a:ext>
              </a:extLst>
            </p:cNvPr>
            <p:cNvGrpSpPr/>
            <p:nvPr/>
          </p:nvGrpSpPr>
          <p:grpSpPr>
            <a:xfrm>
              <a:off x="687364" y="3357881"/>
              <a:ext cx="5957274" cy="2488411"/>
              <a:chOff x="786582" y="3231669"/>
              <a:chExt cx="4673600" cy="1952208"/>
            </a:xfrm>
          </p:grpSpPr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352CFA2-4664-B3D5-6725-E58C2A21CE74}"/>
                  </a:ext>
                </a:extLst>
              </p:cNvPr>
              <p:cNvGrpSpPr/>
              <p:nvPr/>
            </p:nvGrpSpPr>
            <p:grpSpPr>
              <a:xfrm>
                <a:off x="786582" y="3231669"/>
                <a:ext cx="4673600" cy="1896327"/>
                <a:chOff x="786582" y="3193833"/>
                <a:chExt cx="4673600" cy="1896327"/>
              </a:xfrm>
            </p:grpSpPr>
            <p:pic>
              <p:nvPicPr>
                <p:cNvPr id="21" name="Picture 20" descr="Chart, histogram&#10;&#10;Description automatically generated">
                  <a:extLst>
                    <a:ext uri="{FF2B5EF4-FFF2-40B4-BE49-F238E27FC236}">
                      <a16:creationId xmlns:a16="http://schemas.microsoft.com/office/drawing/2014/main" id="{3FD5AC58-0630-FFFC-1CF6-846A610957D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864" t="7864" r="51549" b="49924"/>
                <a:stretch/>
              </p:blipFill>
              <p:spPr>
                <a:xfrm>
                  <a:off x="786582" y="3429000"/>
                  <a:ext cx="2336800" cy="166116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22" name="Picture 21" descr="Chart, histogram&#10;&#10;Description automatically generated">
                  <a:extLst>
                    <a:ext uri="{FF2B5EF4-FFF2-40B4-BE49-F238E27FC236}">
                      <a16:creationId xmlns:a16="http://schemas.microsoft.com/office/drawing/2014/main" id="{AB905DF4-2C30-D69B-6495-E437AAEC0AF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519" t="-172" r="11308" b="94284"/>
                <a:stretch/>
              </p:blipFill>
              <p:spPr>
                <a:xfrm>
                  <a:off x="786582" y="3193833"/>
                  <a:ext cx="4673600" cy="231711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23" name="Picture 22" descr="Chart, histogram&#10;&#10;Description automatically generated">
                  <a:extLst>
                    <a:ext uri="{FF2B5EF4-FFF2-40B4-BE49-F238E27FC236}">
                      <a16:creationId xmlns:a16="http://schemas.microsoft.com/office/drawing/2014/main" id="{F388D600-18A0-546D-7E91-2BDE85CA0A5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864" t="48931" r="51549" b="8857"/>
                <a:stretch/>
              </p:blipFill>
              <p:spPr>
                <a:xfrm>
                  <a:off x="3123382" y="3429000"/>
                  <a:ext cx="2336800" cy="166116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CAFD12AE-F4E0-31DD-D515-55D94EBA803C}"/>
                  </a:ext>
                </a:extLst>
              </p:cNvPr>
              <p:cNvSpPr/>
              <p:nvPr/>
            </p:nvSpPr>
            <p:spPr>
              <a:xfrm>
                <a:off x="2524190" y="5072117"/>
                <a:ext cx="447040" cy="11176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875C68B-3C94-71E4-8B99-9DEC54A8B3C8}"/>
                  </a:ext>
                </a:extLst>
              </p:cNvPr>
              <p:cNvSpPr/>
              <p:nvPr/>
            </p:nvSpPr>
            <p:spPr>
              <a:xfrm>
                <a:off x="4171499" y="3359522"/>
                <a:ext cx="447040" cy="138956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38A8CD53-ECFE-4D12-8D56-EAA0606F4E97}"/>
                </a:ext>
              </a:extLst>
            </p:cNvPr>
            <p:cNvGrpSpPr/>
            <p:nvPr/>
          </p:nvGrpSpPr>
          <p:grpSpPr>
            <a:xfrm>
              <a:off x="687364" y="904598"/>
              <a:ext cx="5957274" cy="2486907"/>
              <a:chOff x="786582" y="778386"/>
              <a:chExt cx="4673600" cy="1951028"/>
            </a:xfrm>
          </p:grpSpPr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id="{B8DBC669-FDED-0B87-9D94-C8BF7D317BCD}"/>
                  </a:ext>
                </a:extLst>
              </p:cNvPr>
              <p:cNvGrpSpPr/>
              <p:nvPr/>
            </p:nvGrpSpPr>
            <p:grpSpPr>
              <a:xfrm>
                <a:off x="786582" y="778386"/>
                <a:ext cx="4673600" cy="1899782"/>
                <a:chOff x="786582" y="778386"/>
                <a:chExt cx="4673600" cy="1899782"/>
              </a:xfrm>
            </p:grpSpPr>
            <p:pic>
              <p:nvPicPr>
                <p:cNvPr id="15" name="Picture 14" descr="Diagram, histogram&#10;&#10;Description automatically generated">
                  <a:extLst>
                    <a:ext uri="{FF2B5EF4-FFF2-40B4-BE49-F238E27FC236}">
                      <a16:creationId xmlns:a16="http://schemas.microsoft.com/office/drawing/2014/main" id="{CBF259A8-231C-EB82-F2E1-A15D576F0F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864" t="7864" r="51549" b="49924"/>
                <a:stretch/>
              </p:blipFill>
              <p:spPr>
                <a:xfrm>
                  <a:off x="786582" y="1017008"/>
                  <a:ext cx="2336800" cy="166116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16" name="Picture 15" descr="Diagram, histogram&#10;&#10;Description automatically generated">
                  <a:extLst>
                    <a:ext uri="{FF2B5EF4-FFF2-40B4-BE49-F238E27FC236}">
                      <a16:creationId xmlns:a16="http://schemas.microsoft.com/office/drawing/2014/main" id="{A8498B1D-52B7-5758-3D98-190A27104B0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9838" t="-325" r="10988" b="94437"/>
                <a:stretch/>
              </p:blipFill>
              <p:spPr>
                <a:xfrm>
                  <a:off x="786582" y="778386"/>
                  <a:ext cx="4673600" cy="231711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  <p:pic>
              <p:nvPicPr>
                <p:cNvPr id="17" name="Picture 16" descr="Diagram, histogram&#10;&#10;Description automatically generated">
                  <a:extLst>
                    <a:ext uri="{FF2B5EF4-FFF2-40B4-BE49-F238E27FC236}">
                      <a16:creationId xmlns:a16="http://schemas.microsoft.com/office/drawing/2014/main" id="{4C304E2D-86A3-B7A9-0546-668A86BDF76B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8864" t="48931" r="51549" b="8857"/>
                <a:stretch/>
              </p:blipFill>
              <p:spPr>
                <a:xfrm>
                  <a:off x="3123382" y="1017008"/>
                  <a:ext cx="2336800" cy="1661160"/>
                </a:xfrm>
                <a:prstGeom prst="rect">
                  <a:avLst/>
                </a:prstGeom>
                <a:ln>
                  <a:solidFill>
                    <a:schemeClr val="tx1"/>
                  </a:solidFill>
                </a:ln>
              </p:spPr>
            </p:pic>
          </p:grp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666172F2-E3A6-7B40-25F5-4A0E95EB023F}"/>
                  </a:ext>
                </a:extLst>
              </p:cNvPr>
              <p:cNvSpPr/>
              <p:nvPr/>
            </p:nvSpPr>
            <p:spPr>
              <a:xfrm>
                <a:off x="2524190" y="2617654"/>
                <a:ext cx="447040" cy="111760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BB5B900-9880-EA44-5580-3E8F3E17EDD0}"/>
                  </a:ext>
                </a:extLst>
              </p:cNvPr>
              <p:cNvSpPr/>
              <p:nvPr/>
            </p:nvSpPr>
            <p:spPr>
              <a:xfrm>
                <a:off x="4171499" y="913835"/>
                <a:ext cx="447040" cy="138956"/>
              </a:xfrm>
              <a:prstGeom prst="rect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11524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In-Medium Jets: Flow Transverse to the jet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90" y="971433"/>
            <a:ext cx="4091492" cy="5187320"/>
          </a:xfrm>
        </p:spPr>
        <p:txBody>
          <a:bodyPr>
            <a:noAutofit/>
          </a:bodyPr>
          <a:lstStyle/>
          <a:p>
            <a:endParaRPr lang="en-US" dirty="0" smtClean="0"/>
          </a:p>
          <a:p>
            <a:r>
              <a:rPr lang="en-US" dirty="0" smtClean="0"/>
              <a:t>Medium flow transverse to the jets can be picked up by hadrons associated with the jet.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Only </a:t>
            </a:r>
            <a:r>
              <a:rPr lang="en-US" dirty="0" err="1" smtClean="0"/>
              <a:t>releveant</a:t>
            </a:r>
            <a:r>
              <a:rPr lang="en-US" dirty="0" smtClean="0"/>
              <a:t> for low and intermediate momenta.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525DCD29-DFCA-576E-FD38-2DED7742099D}"/>
              </a:ext>
            </a:extLst>
          </p:cNvPr>
          <p:cNvGrpSpPr/>
          <p:nvPr/>
        </p:nvGrpSpPr>
        <p:grpSpPr>
          <a:xfrm>
            <a:off x="5486109" y="971433"/>
            <a:ext cx="6421590" cy="5288590"/>
            <a:chOff x="685800" y="1484190"/>
            <a:chExt cx="6166685" cy="5078659"/>
          </a:xfrm>
        </p:grpSpPr>
        <p:pic>
          <p:nvPicPr>
            <p:cNvPr id="25" name="Picture 19" descr="Chart, scatter chart&#10;&#10;Description automatically generated">
              <a:extLst>
                <a:ext uri="{FF2B5EF4-FFF2-40B4-BE49-F238E27FC236}">
                  <a16:creationId xmlns:a16="http://schemas.microsoft.com/office/drawing/2014/main" id="{CAD747ED-AB33-DB85-1633-1234A3CC4BB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3777" r="14137"/>
            <a:stretch/>
          </p:blipFill>
          <p:spPr>
            <a:xfrm>
              <a:off x="4084050" y="4002529"/>
              <a:ext cx="2768435" cy="2560320"/>
            </a:xfrm>
            <a:prstGeom prst="rect">
              <a:avLst/>
            </a:prstGeom>
          </p:spPr>
        </p:pic>
        <p:pic>
          <p:nvPicPr>
            <p:cNvPr id="26" name="Picture 14" descr="Chart, scatter chart&#10;&#10;Description automatically generated">
              <a:extLst>
                <a:ext uri="{FF2B5EF4-FFF2-40B4-BE49-F238E27FC236}">
                  <a16:creationId xmlns:a16="http://schemas.microsoft.com/office/drawing/2014/main" id="{9C2C5084-66F1-8979-A338-627973321D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13777" r="14137"/>
            <a:stretch/>
          </p:blipFill>
          <p:spPr>
            <a:xfrm>
              <a:off x="4084050" y="1484190"/>
              <a:ext cx="2768435" cy="2560320"/>
            </a:xfrm>
            <a:prstGeom prst="rect">
              <a:avLst/>
            </a:prstGeom>
          </p:spPr>
        </p:pic>
        <p:pic>
          <p:nvPicPr>
            <p:cNvPr id="27" name="Picture 9" descr="Chart&#10;&#10;Description automatically generated">
              <a:extLst>
                <a:ext uri="{FF2B5EF4-FFF2-40B4-BE49-F238E27FC236}">
                  <a16:creationId xmlns:a16="http://schemas.microsoft.com/office/drawing/2014/main" id="{8366E9F5-2346-824B-5247-0D9EB6DFA4D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3690" r="14136"/>
            <a:stretch/>
          </p:blipFill>
          <p:spPr>
            <a:xfrm>
              <a:off x="685800" y="1484190"/>
              <a:ext cx="2771776" cy="2560320"/>
            </a:xfrm>
            <a:prstGeom prst="rect">
              <a:avLst/>
            </a:prstGeom>
          </p:spPr>
        </p:pic>
        <p:pic>
          <p:nvPicPr>
            <p:cNvPr id="28" name="Picture 7" descr="Chart, scatter chart&#10;&#10;Description automatically generated">
              <a:extLst>
                <a:ext uri="{FF2B5EF4-FFF2-40B4-BE49-F238E27FC236}">
                  <a16:creationId xmlns:a16="http://schemas.microsoft.com/office/drawing/2014/main" id="{2C844272-1B29-C831-E79E-CC9BA4FE3AC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13690" r="14136"/>
            <a:stretch/>
          </p:blipFill>
          <p:spPr>
            <a:xfrm>
              <a:off x="685800" y="4002529"/>
              <a:ext cx="2771776" cy="2560320"/>
            </a:xfrm>
            <a:prstGeom prst="rect">
              <a:avLst/>
            </a:prstGeom>
          </p:spPr>
        </p:pic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25767137-A4E5-E309-C40D-09075FE250BF}"/>
                </a:ext>
              </a:extLst>
            </p:cNvPr>
            <p:cNvGrpSpPr/>
            <p:nvPr/>
          </p:nvGrpSpPr>
          <p:grpSpPr>
            <a:xfrm>
              <a:off x="3471141" y="1651212"/>
              <a:ext cx="612908" cy="1288274"/>
              <a:chOff x="4197026" y="1648239"/>
              <a:chExt cx="612908" cy="1288274"/>
            </a:xfrm>
          </p:grpSpPr>
          <p:sp>
            <p:nvSpPr>
              <p:cNvPr id="33" name="Arrow: Right 29">
                <a:extLst>
                  <a:ext uri="{FF2B5EF4-FFF2-40B4-BE49-F238E27FC236}">
                    <a16:creationId xmlns:a16="http://schemas.microsoft.com/office/drawing/2014/main" id="{C173E3BD-DE17-B861-47E4-4CC693D2357D}"/>
                  </a:ext>
                </a:extLst>
              </p:cNvPr>
              <p:cNvSpPr/>
              <p:nvPr/>
            </p:nvSpPr>
            <p:spPr>
              <a:xfrm>
                <a:off x="4197026" y="2764350"/>
                <a:ext cx="537890" cy="172163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 dirty="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CAEE6C40-366E-90EE-5511-DA204418DBDD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4073021" y="2138931"/>
                    <a:ext cx="1227606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𝑚𝑒𝑑</m:t>
                              </m:r>
                            </m:sub>
                          </m:sSub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=0.8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acc>
                            <m:accPr>
                              <m:chr m:val="̂"/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0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</m:acc>
                        </m:oMath>
                      </m:oMathPara>
                    </a14:m>
                    <a:endParaRPr lang="en-US" sz="1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34" name="TextBox 33">
                    <a:extLst>
                      <a:ext uri="{FF2B5EF4-FFF2-40B4-BE49-F238E27FC236}">
                        <a16:creationId xmlns:a16="http://schemas.microsoft.com/office/drawing/2014/main" id="{CAEE6C40-366E-90EE-5511-DA204418DBD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5400000">
                    <a:off x="4073021" y="2138931"/>
                    <a:ext cx="1227606" cy="246221"/>
                  </a:xfrm>
                  <a:prstGeom prst="rect">
                    <a:avLst/>
                  </a:prstGeom>
                  <a:blipFill>
                    <a:blip r:embed="rId7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DA0DFA1-F9C9-66FA-6DBA-3E806410733F}"/>
                </a:ext>
              </a:extLst>
            </p:cNvPr>
            <p:cNvGrpSpPr/>
            <p:nvPr/>
          </p:nvGrpSpPr>
          <p:grpSpPr>
            <a:xfrm>
              <a:off x="3480479" y="4118725"/>
              <a:ext cx="575662" cy="1339100"/>
              <a:chOff x="4197027" y="1597413"/>
              <a:chExt cx="575662" cy="1339100"/>
            </a:xfrm>
          </p:grpSpPr>
          <p:sp>
            <p:nvSpPr>
              <p:cNvPr id="31" name="Arrow: Right 27">
                <a:extLst>
                  <a:ext uri="{FF2B5EF4-FFF2-40B4-BE49-F238E27FC236}">
                    <a16:creationId xmlns:a16="http://schemas.microsoft.com/office/drawing/2014/main" id="{CC1FD460-469B-C4A5-6372-6947FF1A3396}"/>
                  </a:ext>
                </a:extLst>
              </p:cNvPr>
              <p:cNvSpPr/>
              <p:nvPr/>
            </p:nvSpPr>
            <p:spPr>
              <a:xfrm>
                <a:off x="4197027" y="2764350"/>
                <a:ext cx="537890" cy="172163"/>
              </a:xfrm>
              <a:prstGeom prst="rightArrow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200">
                  <a:solidFill>
                    <a:schemeClr val="tx1"/>
                  </a:solidFill>
                </a:endParaRPr>
              </a:p>
            </p:txBody>
          </p:sp>
          <mc:AlternateContent xmlns:mc="http://schemas.openxmlformats.org/markup-compatibility/2006">
            <mc:Choice xmlns:a14="http://schemas.microsoft.com/office/drawing/2010/main" Requires="a14"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E5280DDE-5CAC-CDB6-251E-7D9F1A990D1D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4035776" y="2088105"/>
                    <a:ext cx="1227605" cy="246221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b>
                              <m: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𝑚𝑒𝑑</m:t>
                              </m:r>
                            </m:sub>
                          </m:sSub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=0.8</m:t>
                          </m:r>
                          <m:r>
                            <a:rPr lang="en-US" sz="10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𝑐</m:t>
                          </m:r>
                          <m:acc>
                            <m:accPr>
                              <m:chr m:val="̂"/>
                              <m:ctrlPr>
                                <a:rPr lang="en-US" sz="10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000" b="1" i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𝐲</m:t>
                              </m:r>
                            </m:e>
                          </m:acc>
                        </m:oMath>
                      </m:oMathPara>
                    </a14:m>
                    <a:endParaRPr lang="en-US" sz="1000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>
              <p:sp>
                <p:nvSpPr>
                  <p:cNvPr id="32" name="TextBox 31">
                    <a:extLst>
                      <a:ext uri="{FF2B5EF4-FFF2-40B4-BE49-F238E27FC236}">
                        <a16:creationId xmlns:a16="http://schemas.microsoft.com/office/drawing/2014/main" id="{E5280DDE-5CAC-CDB6-251E-7D9F1A990D1D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 rot="5400000">
                    <a:off x="4035776" y="2088105"/>
                    <a:ext cx="1227605" cy="246221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</p:spTree>
    <p:extLst>
      <p:ext uri="{BB962C8B-B14F-4D97-AF65-F5344CB8AC3E}">
        <p14:creationId xmlns:p14="http://schemas.microsoft.com/office/powerpoint/2010/main" val="2519919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Preview: </a:t>
            </a:r>
            <a:r>
              <a:rPr lang="en-US" dirty="0" smtClean="0"/>
              <a:t>hadronic Phase for Hard Probes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0890" y="971433"/>
            <a:ext cx="11021674" cy="5187320"/>
          </a:xfrm>
        </p:spPr>
        <p:txBody>
          <a:bodyPr>
            <a:noAutofit/>
          </a:bodyPr>
          <a:lstStyle/>
          <a:p>
            <a:r>
              <a:rPr lang="en-US" dirty="0" smtClean="0"/>
              <a:t>JETSCAPE will add the capability to send hard and soft hadrons both to the hadronic afterburner.</a:t>
            </a:r>
          </a:p>
          <a:p>
            <a:r>
              <a:rPr lang="en-US" dirty="0"/>
              <a:t>Follow up </a:t>
            </a:r>
            <a:r>
              <a:rPr lang="en-US" dirty="0" smtClean="0"/>
              <a:t>to pion gas study by </a:t>
            </a:r>
            <a:r>
              <a:rPr lang="en-US" dirty="0" err="1" smtClean="0"/>
              <a:t>Dorau</a:t>
            </a:r>
            <a:r>
              <a:rPr lang="en-US" dirty="0" smtClean="0"/>
              <a:t> et al. </a:t>
            </a:r>
            <a:r>
              <a:rPr lang="en-US" dirty="0" err="1" smtClean="0"/>
              <a:t>Phys.Rev.C</a:t>
            </a:r>
            <a:r>
              <a:rPr lang="en-US" dirty="0" smtClean="0"/>
              <a:t> 101, 035208 </a:t>
            </a:r>
            <a:r>
              <a:rPr lang="en-US" dirty="0"/>
              <a:t>(2020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Teaser: </a:t>
            </a:r>
            <a:r>
              <a:rPr lang="en-US" dirty="0" err="1" smtClean="0"/>
              <a:t>e+e</a:t>
            </a:r>
            <a:r>
              <a:rPr lang="en-US" dirty="0" smtClean="0"/>
              <a:t>- baseline results with and without </a:t>
            </a:r>
            <a:r>
              <a:rPr lang="en-US" dirty="0" err="1" smtClean="0"/>
              <a:t>rescattering</a:t>
            </a:r>
            <a:r>
              <a:rPr lang="en-US" dirty="0" smtClean="0"/>
              <a:t>. We don’t expect a large effect or no effect at all. </a:t>
            </a:r>
            <a:r>
              <a:rPr lang="en-US" dirty="0" err="1" smtClean="0"/>
              <a:t>p+p</a:t>
            </a:r>
            <a:r>
              <a:rPr lang="en-US" dirty="0" smtClean="0"/>
              <a:t> and A+A forthcoming.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890" y="3565093"/>
            <a:ext cx="3630973" cy="252655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71939" y="3604661"/>
            <a:ext cx="3381019" cy="24869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12271" y="3640804"/>
            <a:ext cx="3380293" cy="245084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540549" y="3537555"/>
            <a:ext cx="232948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>
                <a:solidFill>
                  <a:schemeClr val="tx1">
                    <a:lumMod val="65000"/>
                  </a:schemeClr>
                </a:solidFill>
                <a:latin typeface="Bahnschrift SemiBold" panose="020B0502040204020203" pitchFamily="34" charset="0"/>
              </a:rPr>
              <a:t>Preliminary</a:t>
            </a:r>
            <a:endParaRPr lang="en-US" sz="3200" dirty="0">
              <a:solidFill>
                <a:schemeClr val="tx1">
                  <a:lumMod val="65000"/>
                </a:schemeClr>
              </a:solidFill>
              <a:latin typeface="Bahnschrift SemiBold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10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Preview: Polarization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470890" y="971433"/>
                <a:ext cx="6559587" cy="5187320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/>
                  <a:t>What if we don’t sum over magnetic quantum numbers and ask for the polarization of the meson?</a:t>
                </a:r>
              </a:p>
              <a:p>
                <a:endParaRPr lang="en-US" dirty="0"/>
              </a:p>
              <a:p>
                <a:r>
                  <a:rPr lang="en-US" dirty="0" smtClean="0"/>
                  <a:t>Probabilities are sensitive to the angular momentum component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dirty="0" smtClean="0"/>
                  <a:t>.</a:t>
                </a:r>
              </a:p>
              <a:p>
                <a:endParaRPr lang="en-US" dirty="0"/>
              </a:p>
              <a:p>
                <a:r>
                  <a:rPr lang="en-US" dirty="0" smtClean="0"/>
                  <a:t>Conclusion: if the collective motion of the quarks at carries net orbital angular momentum, </a:t>
                </a:r>
                <a:r>
                  <a:rPr lang="en-US" dirty="0" err="1" smtClean="0"/>
                  <a:t>hadronization</a:t>
                </a:r>
                <a:r>
                  <a:rPr lang="en-US" dirty="0" smtClean="0"/>
                  <a:t> can give you correspondingly polarized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 smtClean="0"/>
                  <a:t>- and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US" dirty="0" smtClean="0"/>
                  <a:t>-wave mesons.</a:t>
                </a:r>
              </a:p>
              <a:p>
                <a:endParaRPr lang="en-US" dirty="0" smtClean="0"/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 smtClean="0">
                  <a:latin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70890" y="971433"/>
                <a:ext cx="6559587" cy="5187320"/>
              </a:xfrm>
              <a:blipFill>
                <a:blip r:embed="rId3"/>
                <a:stretch>
                  <a:fillRect l="-836" t="-588" r="-12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7363997" y="761016"/>
                <a:ext cx="3389902" cy="267509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011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sup>
                    </m:sSup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2ℏ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 smtClean="0"/>
                  <a:t> </a:t>
                </a:r>
              </a:p>
              <a:p>
                <a:endParaRPr lang="en-US" sz="24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011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sup>
                    </m:sSup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sz="2400" dirty="0" smtClean="0"/>
                  <a:t> </a:t>
                </a:r>
              </a:p>
              <a:p>
                <a:endParaRPr lang="en-US" sz="2400" dirty="0" smtClean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𝑃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01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𝑣</m:t>
                        </m:r>
                      </m:sup>
                    </m:sSup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𝑣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𝑇</m:t>
                            </m:r>
                          </m:sub>
                        </m:sSub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𝐿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</a:rPr>
                                  <m:t>𝑧</m:t>
                                </m:r>
                              </m:sub>
                            </m:sSub>
                          </m:num>
                          <m:den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2ℏ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2400" dirty="0" smtClean="0"/>
                  <a:t> </a:t>
                </a:r>
                <a:endParaRPr lang="en-US" sz="2400" dirty="0"/>
              </a:p>
              <a:p>
                <a:endParaRPr lang="en-US" sz="24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3997" y="761016"/>
                <a:ext cx="3389902" cy="2675091"/>
              </a:xfrm>
              <a:prstGeom prst="rect">
                <a:avLst/>
              </a:prstGeom>
              <a:blipFill>
                <a:blip r:embed="rId4"/>
                <a:stretch>
                  <a:fillRect l="-3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 txBox="1">
                <a:spLocks/>
              </p:cNvSpPr>
              <p:nvPr/>
            </p:nvSpPr>
            <p:spPr bwMode="white">
              <a:xfrm>
                <a:off x="7737287" y="3521914"/>
                <a:ext cx="4703827" cy="1250664"/>
              </a:xfrm>
              <a:prstGeom prst="rect">
                <a:avLst/>
              </a:prstGeom>
            </p:spPr>
            <p:txBody>
              <a:bodyPr vert="horz" lIns="91440" tIns="45720" rIns="91440" bIns="45720" rtlCol="0" anchor="t" anchorCtr="0">
                <a:noAutofit/>
              </a:bodyPr>
              <a:lstStyle>
                <a:lvl1pPr marL="342900" indent="-34290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>
                      <a:lumMod val="75000"/>
                    </a:schemeClr>
                  </a:buClr>
                  <a:buSzPct val="100000"/>
                  <a:buFont typeface="Courier New" panose="02070309020205020404" pitchFamily="49" charset="0"/>
                  <a:buChar char="o"/>
                  <a:defRPr sz="2000" kern="1200" cap="none">
                    <a:solidFill>
                      <a:schemeClr val="tx1"/>
                    </a:solidFill>
                    <a:effectLst/>
                    <a:latin typeface="Bahnschrift" panose="020B0502040204020203" pitchFamily="34" charset="0"/>
                    <a:ea typeface="+mn-ea"/>
                    <a:cs typeface="+mn-cs"/>
                  </a:defRPr>
                </a:lvl1pPr>
                <a:lvl2pPr marL="742950" indent="-28575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>
                      <a:lumMod val="75000"/>
                    </a:schemeClr>
                  </a:buClr>
                  <a:buSzPct val="100000"/>
                  <a:buFont typeface="Courier New" panose="02070309020205020404" pitchFamily="49" charset="0"/>
                  <a:buChar char="o"/>
                  <a:defRPr sz="1800" kern="1200" cap="none">
                    <a:solidFill>
                      <a:schemeClr val="tx1"/>
                    </a:solidFill>
                    <a:effectLst/>
                    <a:latin typeface="Bahnschrift" panose="020B0502040204020203" pitchFamily="34" charset="0"/>
                    <a:ea typeface="+mn-ea"/>
                    <a:cs typeface="+mn-cs"/>
                  </a:defRPr>
                </a:lvl2pPr>
                <a:lvl3pPr marL="1200150" indent="-28575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>
                      <a:lumMod val="75000"/>
                    </a:schemeClr>
                  </a:buClr>
                  <a:buSzPct val="100000"/>
                  <a:buFont typeface="Courier New" panose="02070309020205020404" pitchFamily="49" charset="0"/>
                  <a:buChar char="o"/>
                  <a:defRPr sz="1600" kern="1200" cap="none">
                    <a:solidFill>
                      <a:schemeClr val="tx1"/>
                    </a:solidFill>
                    <a:effectLst/>
                    <a:latin typeface="Bahnschrift" panose="020B0502040204020203" pitchFamily="34" charset="0"/>
                    <a:ea typeface="+mn-ea"/>
                    <a:cs typeface="+mn-cs"/>
                  </a:defRPr>
                </a:lvl3pPr>
                <a:lvl4pPr marL="1543050" indent="-17145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>
                      <a:lumMod val="75000"/>
                    </a:schemeClr>
                  </a:buClr>
                  <a:buSzPct val="100000"/>
                  <a:buFont typeface="Courier New" panose="02070309020205020404" pitchFamily="49" charset="0"/>
                  <a:buChar char="o"/>
                  <a:defRPr sz="12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4pPr>
                <a:lvl5pPr marL="2000250" indent="-17145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>
                      <a:lumMod val="75000"/>
                    </a:schemeClr>
                  </a:buClr>
                  <a:buSzPct val="100000"/>
                  <a:buFont typeface="Courier New" panose="02070309020205020404" pitchFamily="49" charset="0"/>
                  <a:buChar char="o"/>
                  <a:defRPr sz="12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2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2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2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457200" rtl="0" eaLnBrk="1" latinLnBrk="0" hangingPunct="1">
                  <a:spcBef>
                    <a:spcPts val="0"/>
                  </a:spcBef>
                  <a:spcAft>
                    <a:spcPts val="1000"/>
                  </a:spcAft>
                  <a:buClr>
                    <a:schemeClr val="tx1"/>
                  </a:buClr>
                  <a:buSzPct val="100000"/>
                  <a:buFont typeface="Arial"/>
                  <a:buChar char="•"/>
                  <a:defRPr sz="1200" kern="1200" cap="none">
                    <a:solidFill>
                      <a:schemeClr val="tx1"/>
                    </a:solidFill>
                    <a:effectLst/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indent="0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𝑇</m:t>
                        </m:r>
                      </m:sub>
                    </m:sSub>
                  </m:oMath>
                </a14:m>
                <a:r>
                  <a:rPr lang="en-US" dirty="0" smtClean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sub>
                    </m:sSub>
                  </m:oMath>
                </a14:m>
                <a:r>
                  <a:rPr lang="en-US" dirty="0" smtClean="0"/>
                  <a:t>: squared phase space distance perpendicular and parallel to the quantization axis.</a:t>
                </a: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 smtClean="0">
                  <a:latin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29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white">
              <a:xfrm>
                <a:off x="7737287" y="3521914"/>
                <a:ext cx="4703827" cy="1250664"/>
              </a:xfrm>
              <a:prstGeom prst="rect">
                <a:avLst/>
              </a:prstGeom>
              <a:blipFill>
                <a:blip r:embed="rId5"/>
                <a:stretch>
                  <a:fillRect l="-1295" t="-29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0067607" y="1490183"/>
                <a:ext cx="2145399" cy="923330"/>
              </a:xfrm>
              <a:prstGeom prst="rect">
                <a:avLst/>
              </a:prstGeom>
              <a:solidFill>
                <a:srgbClr val="FFC000"/>
              </a:solidFill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𝐿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</m:oMath>
                </a14:m>
                <a:r>
                  <a:rPr lang="en-US" dirty="0" smtClean="0">
                    <a:latin typeface="Bahnschrift SemiCondensed" panose="020B0502040204020203" pitchFamily="34" charset="0"/>
                  </a:rPr>
                  <a:t> selects a preferred polarization of the meson</a:t>
                </a:r>
                <a:endParaRPr lang="en-US" dirty="0">
                  <a:latin typeface="Bahnschrift SemiCondensed" panose="020B0502040204020203" pitchFamily="34" charset="0"/>
                </a:endParaRPr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7607" y="1490183"/>
                <a:ext cx="2145399" cy="923330"/>
              </a:xfrm>
              <a:prstGeom prst="rect">
                <a:avLst/>
              </a:prstGeom>
              <a:blipFill>
                <a:blip r:embed="rId6"/>
                <a:stretch>
                  <a:fillRect l="-2564" t="-3289" r="-4274" b="-92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1" name="Straight Arrow Connector 30"/>
          <p:cNvCxnSpPr/>
          <p:nvPr/>
        </p:nvCxnSpPr>
        <p:spPr>
          <a:xfrm flipH="1" flipV="1">
            <a:off x="10453657" y="1150374"/>
            <a:ext cx="686649" cy="407488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0" idx="2"/>
          </p:cNvCxnSpPr>
          <p:nvPr/>
        </p:nvCxnSpPr>
        <p:spPr>
          <a:xfrm flipH="1">
            <a:off x="10603778" y="2413513"/>
            <a:ext cx="536529" cy="341392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378092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9" grpId="0"/>
      <p:bldP spid="3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71433"/>
            <a:ext cx="10840914" cy="5187320"/>
          </a:xfrm>
        </p:spPr>
        <p:txBody>
          <a:bodyPr>
            <a:noAutofit/>
          </a:bodyPr>
          <a:lstStyle/>
          <a:p>
            <a:r>
              <a:rPr lang="en-US" dirty="0" smtClean="0"/>
              <a:t>Hybrid </a:t>
            </a:r>
            <a:r>
              <a:rPr lang="en-US" dirty="0" err="1" smtClean="0"/>
              <a:t>Hadronization</a:t>
            </a:r>
            <a:r>
              <a:rPr lang="en-US" dirty="0" smtClean="0"/>
              <a:t> is an attempt to model </a:t>
            </a:r>
            <a:r>
              <a:rPr lang="en-US" dirty="0" err="1" smtClean="0"/>
              <a:t>hadronization</a:t>
            </a:r>
            <a:r>
              <a:rPr lang="en-US" dirty="0" smtClean="0"/>
              <a:t> consistently from very small to very large systems</a:t>
            </a:r>
          </a:p>
          <a:p>
            <a:endParaRPr lang="en-US" dirty="0"/>
          </a:p>
          <a:p>
            <a:r>
              <a:rPr lang="en-US" dirty="0" smtClean="0"/>
              <a:t>Recombination in </a:t>
            </a:r>
            <a:r>
              <a:rPr lang="en-US" dirty="0" smtClean="0"/>
              <a:t>Wigner formalism </a:t>
            </a:r>
            <a:r>
              <a:rPr lang="en-US" dirty="0" smtClean="0"/>
              <a:t>+ string fragmentation</a:t>
            </a:r>
            <a:endParaRPr lang="en-US" dirty="0" smtClean="0">
              <a:latin typeface="Calibri" panose="020F0502020204030204" pitchFamily="34" charset="0"/>
            </a:endParaRPr>
          </a:p>
          <a:p>
            <a:endParaRPr lang="en-US" dirty="0" smtClean="0">
              <a:latin typeface="Calibri" panose="020F0502020204030204" pitchFamily="34" charset="0"/>
            </a:endParaRPr>
          </a:p>
          <a:p>
            <a:r>
              <a:rPr lang="en-US" dirty="0" smtClean="0"/>
              <a:t>Vacuum systems (</a:t>
            </a:r>
            <a:r>
              <a:rPr lang="en-US" dirty="0" err="1" smtClean="0"/>
              <a:t>e+e</a:t>
            </a:r>
            <a:r>
              <a:rPr lang="en-US" dirty="0" smtClean="0"/>
              <a:t>-, pp) computed with HH in JETSCAPE look reasonable; tuning ongoing</a:t>
            </a:r>
          </a:p>
          <a:p>
            <a:endParaRPr lang="en-US" dirty="0"/>
          </a:p>
          <a:p>
            <a:r>
              <a:rPr lang="en-US" dirty="0" smtClean="0"/>
              <a:t> Clear medium effects: baryon enhancement and manifestation of flow</a:t>
            </a:r>
          </a:p>
          <a:p>
            <a:endParaRPr lang="en-US" dirty="0"/>
          </a:p>
          <a:p>
            <a:r>
              <a:rPr lang="en-US" dirty="0" smtClean="0"/>
              <a:t>Hadronic </a:t>
            </a:r>
            <a:r>
              <a:rPr lang="en-US" dirty="0" err="1" smtClean="0"/>
              <a:t>rescattering</a:t>
            </a:r>
            <a:r>
              <a:rPr lang="en-US" dirty="0" smtClean="0"/>
              <a:t> study for hard probes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Novel </a:t>
            </a:r>
            <a:r>
              <a:rPr lang="en-US" dirty="0" smtClean="0"/>
              <a:t>polarization </a:t>
            </a:r>
            <a:r>
              <a:rPr lang="en-US" dirty="0" smtClean="0"/>
              <a:t>effects from orbital angular motion of quarks?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40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Backup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71433"/>
            <a:ext cx="10840914" cy="5187320"/>
          </a:xfrm>
        </p:spPr>
        <p:txBody>
          <a:bodyPr/>
          <a:lstStyle/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896205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JETS in Hybrid </a:t>
            </a:r>
            <a:r>
              <a:rPr lang="en-US" dirty="0" err="1" smtClean="0"/>
              <a:t>Hadronization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71433"/>
            <a:ext cx="10737978" cy="5187320"/>
          </a:xfrm>
        </p:spPr>
        <p:txBody>
          <a:bodyPr>
            <a:noAutofit/>
          </a:bodyPr>
          <a:lstStyle/>
          <a:p>
            <a:r>
              <a:rPr lang="en-US" dirty="0" smtClean="0"/>
              <a:t>Decay gluons provisionally into </a:t>
            </a:r>
            <a:r>
              <a:rPr lang="en-US" dirty="0" err="1" smtClean="0"/>
              <a:t>qqbar</a:t>
            </a:r>
            <a:r>
              <a:rPr lang="en-US" dirty="0" smtClean="0"/>
              <a:t> pairs (gluons whose quarks don’t recombine are later reformed)</a:t>
            </a:r>
          </a:p>
          <a:p>
            <a:endParaRPr lang="en-US" dirty="0" smtClean="0"/>
          </a:p>
          <a:p>
            <a:r>
              <a:rPr lang="en-US" dirty="0" smtClean="0"/>
              <a:t>Go through all possible quark pairs/triplets, compute the recombination probability and sample it. Recombine the pair/triplet if successful.</a:t>
            </a:r>
          </a:p>
          <a:p>
            <a:endParaRPr lang="en-US" dirty="0"/>
          </a:p>
          <a:p>
            <a:r>
              <a:rPr lang="en-US" dirty="0" smtClean="0"/>
              <a:t>Rejected </a:t>
            </a:r>
            <a:r>
              <a:rPr lang="en-US" dirty="0" err="1" smtClean="0"/>
              <a:t>partons</a:t>
            </a:r>
            <a:r>
              <a:rPr lang="en-US" dirty="0" smtClean="0"/>
              <a:t> again form acceptable string systems (only color singlets removed!)</a:t>
            </a:r>
          </a:p>
          <a:p>
            <a:endParaRPr lang="en-US" dirty="0"/>
          </a:p>
          <a:p>
            <a:r>
              <a:rPr lang="en-US" dirty="0" smtClean="0"/>
              <a:t>Remnant strings are fragmented by PYTHIA 8.</a:t>
            </a:r>
          </a:p>
          <a:p>
            <a:endParaRPr lang="en-US" dirty="0">
              <a:latin typeface="Calibri" panose="020F0502020204030204" pitchFamily="34" charset="0"/>
            </a:endParaRPr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grpSp>
        <p:nvGrpSpPr>
          <p:cNvPr id="122" name="Group 121"/>
          <p:cNvGrpSpPr/>
          <p:nvPr/>
        </p:nvGrpSpPr>
        <p:grpSpPr>
          <a:xfrm>
            <a:off x="424660" y="4831472"/>
            <a:ext cx="3193576" cy="794006"/>
            <a:chOff x="1020170" y="5419057"/>
            <a:chExt cx="3193576" cy="794006"/>
          </a:xfrm>
        </p:grpSpPr>
        <p:cxnSp>
          <p:nvCxnSpPr>
            <p:cNvPr id="123" name="Straight Connector 122"/>
            <p:cNvCxnSpPr/>
            <p:nvPr/>
          </p:nvCxnSpPr>
          <p:spPr bwMode="auto">
            <a:xfrm>
              <a:off x="1020170" y="6213062"/>
              <a:ext cx="319357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4" name="Straight Connector 123"/>
            <p:cNvCxnSpPr/>
            <p:nvPr/>
          </p:nvCxnSpPr>
          <p:spPr bwMode="auto">
            <a:xfrm flipV="1">
              <a:off x="1470546" y="5708095"/>
              <a:ext cx="559559" cy="4913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5" name="Straight Connector 124"/>
            <p:cNvCxnSpPr/>
            <p:nvPr/>
          </p:nvCxnSpPr>
          <p:spPr bwMode="auto">
            <a:xfrm flipV="1">
              <a:off x="2475932" y="5819266"/>
              <a:ext cx="603913" cy="36934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6" name="Straight Connector 125"/>
            <p:cNvCxnSpPr/>
            <p:nvPr/>
          </p:nvCxnSpPr>
          <p:spPr bwMode="auto">
            <a:xfrm flipV="1">
              <a:off x="1985750" y="5803629"/>
              <a:ext cx="549322" cy="40943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7" name="Straight Connector 126"/>
            <p:cNvCxnSpPr/>
            <p:nvPr/>
          </p:nvCxnSpPr>
          <p:spPr bwMode="auto">
            <a:xfrm flipV="1">
              <a:off x="3364174" y="6060378"/>
              <a:ext cx="623248" cy="14586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8" name="Straight Connector 127"/>
            <p:cNvCxnSpPr/>
            <p:nvPr/>
          </p:nvCxnSpPr>
          <p:spPr bwMode="auto">
            <a:xfrm flipV="1">
              <a:off x="3021842" y="5939863"/>
              <a:ext cx="478810" cy="262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9" name="Straight Connector 128"/>
            <p:cNvCxnSpPr/>
            <p:nvPr/>
          </p:nvCxnSpPr>
          <p:spPr bwMode="auto">
            <a:xfrm>
              <a:off x="1956178" y="5487455"/>
              <a:ext cx="68239" cy="23201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0" name="Straight Connector 129"/>
            <p:cNvCxnSpPr/>
            <p:nvPr/>
          </p:nvCxnSpPr>
          <p:spPr bwMode="auto">
            <a:xfrm flipV="1">
              <a:off x="2030105" y="5595095"/>
              <a:ext cx="176850" cy="13233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1" name="Straight Connector 130"/>
            <p:cNvCxnSpPr/>
            <p:nvPr/>
          </p:nvCxnSpPr>
          <p:spPr bwMode="auto">
            <a:xfrm>
              <a:off x="2475932" y="5644934"/>
              <a:ext cx="34117" cy="1700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2" name="Straight Connector 131"/>
            <p:cNvCxnSpPr/>
            <p:nvPr/>
          </p:nvCxnSpPr>
          <p:spPr bwMode="auto">
            <a:xfrm flipV="1">
              <a:off x="2510049" y="5719466"/>
              <a:ext cx="212110" cy="99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3" name="Straight Connector 132"/>
            <p:cNvCxnSpPr/>
            <p:nvPr/>
          </p:nvCxnSpPr>
          <p:spPr bwMode="auto">
            <a:xfrm>
              <a:off x="2980899" y="5674382"/>
              <a:ext cx="98946" cy="12723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4" name="Straight Connector 133"/>
            <p:cNvCxnSpPr/>
            <p:nvPr/>
          </p:nvCxnSpPr>
          <p:spPr bwMode="auto">
            <a:xfrm flipV="1">
              <a:off x="3050276" y="5727429"/>
              <a:ext cx="197890" cy="1107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5" name="Straight Connector 134"/>
            <p:cNvCxnSpPr/>
            <p:nvPr/>
          </p:nvCxnSpPr>
          <p:spPr bwMode="auto">
            <a:xfrm>
              <a:off x="3364174" y="5801613"/>
              <a:ext cx="136478" cy="15137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6" name="Straight Connector 135"/>
            <p:cNvCxnSpPr/>
            <p:nvPr/>
          </p:nvCxnSpPr>
          <p:spPr bwMode="auto">
            <a:xfrm flipV="1">
              <a:off x="3525672" y="5866838"/>
              <a:ext cx="201304" cy="797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7" name="Straight Connector 136"/>
            <p:cNvCxnSpPr/>
            <p:nvPr/>
          </p:nvCxnSpPr>
          <p:spPr bwMode="auto">
            <a:xfrm>
              <a:off x="3987422" y="5907693"/>
              <a:ext cx="0" cy="1729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38" name="Straight Connector 137"/>
            <p:cNvCxnSpPr/>
            <p:nvPr/>
          </p:nvCxnSpPr>
          <p:spPr bwMode="auto">
            <a:xfrm>
              <a:off x="3987422" y="6060378"/>
              <a:ext cx="2263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39" name="Oval 138"/>
            <p:cNvSpPr/>
            <p:nvPr/>
          </p:nvSpPr>
          <p:spPr bwMode="auto">
            <a:xfrm>
              <a:off x="1524002" y="5419057"/>
              <a:ext cx="500416" cy="176038"/>
            </a:xfrm>
            <a:prstGeom prst="ellipse">
              <a:avLst/>
            </a:prstGeom>
            <a:noFill/>
            <a:ln w="2857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0" name="Oval 139"/>
            <p:cNvSpPr/>
            <p:nvPr/>
          </p:nvSpPr>
          <p:spPr bwMode="auto">
            <a:xfrm>
              <a:off x="3094633" y="5654323"/>
              <a:ext cx="500416" cy="176038"/>
            </a:xfrm>
            <a:prstGeom prst="ellipse">
              <a:avLst/>
            </a:prstGeom>
            <a:noFill/>
            <a:ln w="2857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41" name="Oval 140"/>
            <p:cNvSpPr/>
            <p:nvPr/>
          </p:nvSpPr>
          <p:spPr bwMode="auto">
            <a:xfrm>
              <a:off x="2091236" y="5504072"/>
              <a:ext cx="500416" cy="176038"/>
            </a:xfrm>
            <a:prstGeom prst="ellipse">
              <a:avLst/>
            </a:prstGeom>
            <a:noFill/>
            <a:ln w="2857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4303970" y="4893780"/>
            <a:ext cx="3233380" cy="741693"/>
            <a:chOff x="393890" y="5063385"/>
            <a:chExt cx="3233380" cy="741693"/>
          </a:xfrm>
        </p:grpSpPr>
        <p:cxnSp>
          <p:nvCxnSpPr>
            <p:cNvPr id="63" name="Straight Connector 62"/>
            <p:cNvCxnSpPr/>
            <p:nvPr/>
          </p:nvCxnSpPr>
          <p:spPr bwMode="auto">
            <a:xfrm>
              <a:off x="393890" y="5805077"/>
              <a:ext cx="319357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4" name="Straight Connector 63"/>
            <p:cNvCxnSpPr/>
            <p:nvPr/>
          </p:nvCxnSpPr>
          <p:spPr bwMode="auto">
            <a:xfrm flipV="1">
              <a:off x="844266" y="5300110"/>
              <a:ext cx="559559" cy="4913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/>
            <p:cNvCxnSpPr/>
            <p:nvPr/>
          </p:nvCxnSpPr>
          <p:spPr bwMode="auto">
            <a:xfrm flipV="1">
              <a:off x="1849652" y="5411281"/>
              <a:ext cx="603913" cy="36934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6" name="Straight Connector 65"/>
            <p:cNvCxnSpPr/>
            <p:nvPr/>
          </p:nvCxnSpPr>
          <p:spPr bwMode="auto">
            <a:xfrm flipV="1">
              <a:off x="1359470" y="5395644"/>
              <a:ext cx="549322" cy="40943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7" name="Straight Connector 66"/>
            <p:cNvCxnSpPr/>
            <p:nvPr/>
          </p:nvCxnSpPr>
          <p:spPr bwMode="auto">
            <a:xfrm flipV="1">
              <a:off x="2737894" y="5652393"/>
              <a:ext cx="623248" cy="14586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8" name="Straight Connector 67"/>
            <p:cNvCxnSpPr/>
            <p:nvPr/>
          </p:nvCxnSpPr>
          <p:spPr bwMode="auto">
            <a:xfrm flipV="1">
              <a:off x="2395562" y="5531878"/>
              <a:ext cx="478810" cy="262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9" name="Straight Connector 68"/>
            <p:cNvCxnSpPr/>
            <p:nvPr/>
          </p:nvCxnSpPr>
          <p:spPr bwMode="auto">
            <a:xfrm>
              <a:off x="1329898" y="5079470"/>
              <a:ext cx="68239" cy="23201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0" name="Straight Connector 69"/>
            <p:cNvCxnSpPr/>
            <p:nvPr/>
          </p:nvCxnSpPr>
          <p:spPr bwMode="auto">
            <a:xfrm flipV="1">
              <a:off x="1403825" y="5187110"/>
              <a:ext cx="176850" cy="13233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1" name="Straight Connector 70"/>
            <p:cNvCxnSpPr/>
            <p:nvPr/>
          </p:nvCxnSpPr>
          <p:spPr bwMode="auto">
            <a:xfrm>
              <a:off x="1849652" y="5236949"/>
              <a:ext cx="34117" cy="1700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2" name="Straight Connector 71"/>
            <p:cNvCxnSpPr/>
            <p:nvPr/>
          </p:nvCxnSpPr>
          <p:spPr bwMode="auto">
            <a:xfrm flipV="1">
              <a:off x="1883769" y="5311481"/>
              <a:ext cx="212110" cy="99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3" name="Straight Connector 72"/>
            <p:cNvCxnSpPr/>
            <p:nvPr/>
          </p:nvCxnSpPr>
          <p:spPr bwMode="auto">
            <a:xfrm>
              <a:off x="2354619" y="5266397"/>
              <a:ext cx="98946" cy="12723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4" name="Straight Connector 73"/>
            <p:cNvCxnSpPr/>
            <p:nvPr/>
          </p:nvCxnSpPr>
          <p:spPr bwMode="auto">
            <a:xfrm flipV="1">
              <a:off x="2423996" y="5319444"/>
              <a:ext cx="197890" cy="1107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5" name="Straight Connector 74"/>
            <p:cNvCxnSpPr/>
            <p:nvPr/>
          </p:nvCxnSpPr>
          <p:spPr bwMode="auto">
            <a:xfrm>
              <a:off x="2737894" y="5393628"/>
              <a:ext cx="136478" cy="15137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6" name="Straight Connector 75"/>
            <p:cNvCxnSpPr/>
            <p:nvPr/>
          </p:nvCxnSpPr>
          <p:spPr bwMode="auto">
            <a:xfrm flipV="1">
              <a:off x="2899392" y="5458853"/>
              <a:ext cx="201304" cy="797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7" name="Straight Connector 76"/>
            <p:cNvCxnSpPr/>
            <p:nvPr/>
          </p:nvCxnSpPr>
          <p:spPr bwMode="auto">
            <a:xfrm>
              <a:off x="3361142" y="5499708"/>
              <a:ext cx="0" cy="1729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8" name="Straight Connector 77"/>
            <p:cNvCxnSpPr/>
            <p:nvPr/>
          </p:nvCxnSpPr>
          <p:spPr bwMode="auto">
            <a:xfrm>
              <a:off x="3361142" y="5652393"/>
              <a:ext cx="2263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79" name="Oval 78"/>
            <p:cNvSpPr/>
            <p:nvPr/>
          </p:nvSpPr>
          <p:spPr bwMode="auto">
            <a:xfrm>
              <a:off x="997802" y="5098215"/>
              <a:ext cx="183107" cy="180056"/>
            </a:xfrm>
            <a:prstGeom prst="ellipse">
              <a:avLst/>
            </a:prstGeom>
            <a:solidFill>
              <a:srgbClr val="ACD433"/>
            </a:solidFill>
            <a:ln w="2857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0" name="Oval 79"/>
            <p:cNvSpPr/>
            <p:nvPr/>
          </p:nvSpPr>
          <p:spPr bwMode="auto">
            <a:xfrm>
              <a:off x="2665248" y="5251270"/>
              <a:ext cx="183107" cy="180056"/>
            </a:xfrm>
            <a:prstGeom prst="ellipse">
              <a:avLst/>
            </a:prstGeom>
            <a:solidFill>
              <a:srgbClr val="ACD433"/>
            </a:solidFill>
            <a:ln w="2857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81" name="Oval 80"/>
            <p:cNvSpPr/>
            <p:nvPr/>
          </p:nvSpPr>
          <p:spPr bwMode="auto">
            <a:xfrm>
              <a:off x="1658012" y="5063385"/>
              <a:ext cx="183107" cy="180056"/>
            </a:xfrm>
            <a:prstGeom prst="ellipse">
              <a:avLst/>
            </a:prstGeom>
            <a:solidFill>
              <a:srgbClr val="ACD433"/>
            </a:solidFill>
            <a:ln w="28575" cap="flat" cmpd="sng" algn="ctr">
              <a:solidFill>
                <a:schemeClr val="bg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82" name="Straight Connector 81"/>
            <p:cNvCxnSpPr/>
            <p:nvPr/>
          </p:nvCxnSpPr>
          <p:spPr bwMode="auto">
            <a:xfrm flipH="1" flipV="1">
              <a:off x="3123440" y="5480003"/>
              <a:ext cx="277506" cy="47105"/>
            </a:xfrm>
            <a:prstGeom prst="line">
              <a:avLst/>
            </a:prstGeom>
            <a:solidFill>
              <a:schemeClr val="accent1"/>
            </a:solidFill>
            <a:ln w="508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3" name="Straight Connector 82"/>
            <p:cNvCxnSpPr/>
            <p:nvPr/>
          </p:nvCxnSpPr>
          <p:spPr bwMode="auto">
            <a:xfrm flipH="1" flipV="1">
              <a:off x="3593152" y="5641652"/>
              <a:ext cx="34118" cy="154415"/>
            </a:xfrm>
            <a:prstGeom prst="line">
              <a:avLst/>
            </a:prstGeom>
            <a:solidFill>
              <a:schemeClr val="accent1"/>
            </a:solidFill>
            <a:ln w="508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4" name="Straight Connector 83"/>
            <p:cNvCxnSpPr/>
            <p:nvPr/>
          </p:nvCxnSpPr>
          <p:spPr bwMode="auto">
            <a:xfrm flipH="1">
              <a:off x="2116917" y="5258938"/>
              <a:ext cx="277506" cy="49812"/>
            </a:xfrm>
            <a:prstGeom prst="line">
              <a:avLst/>
            </a:prstGeom>
            <a:solidFill>
              <a:schemeClr val="accent1"/>
            </a:solidFill>
            <a:ln w="508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86" name="TextBox 85"/>
          <p:cNvSpPr txBox="1"/>
          <p:nvPr/>
        </p:nvSpPr>
        <p:spPr>
          <a:xfrm>
            <a:off x="2749331" y="5805450"/>
            <a:ext cx="2664191" cy="30777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Remnant strings from color flow</a:t>
            </a:r>
            <a:endParaRPr lang="en-US" sz="1400" b="1" dirty="0"/>
          </a:p>
        </p:txBody>
      </p:sp>
      <p:cxnSp>
        <p:nvCxnSpPr>
          <p:cNvPr id="163" name="Straight Arrow Connector 162"/>
          <p:cNvCxnSpPr/>
          <p:nvPr/>
        </p:nvCxnSpPr>
        <p:spPr bwMode="auto">
          <a:xfrm>
            <a:off x="3852303" y="5383877"/>
            <a:ext cx="340587" cy="530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8" name="TextBox 167"/>
          <p:cNvSpPr txBox="1"/>
          <p:nvPr/>
        </p:nvSpPr>
        <p:spPr>
          <a:xfrm>
            <a:off x="6947533" y="5806475"/>
            <a:ext cx="1861407" cy="307777"/>
          </a:xfrm>
          <a:prstGeom prst="rect">
            <a:avLst/>
          </a:prstGeom>
          <a:noFill/>
          <a:ln w="12700"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String Fragmentation</a:t>
            </a:r>
            <a:endParaRPr lang="en-US" sz="1400" b="1" dirty="0"/>
          </a:p>
        </p:txBody>
      </p:sp>
      <p:cxnSp>
        <p:nvCxnSpPr>
          <p:cNvPr id="169" name="Straight Arrow Connector 168"/>
          <p:cNvCxnSpPr/>
          <p:nvPr/>
        </p:nvCxnSpPr>
        <p:spPr bwMode="auto">
          <a:xfrm>
            <a:off x="7707944" y="5378573"/>
            <a:ext cx="340587" cy="530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170" name="Group 169"/>
          <p:cNvGrpSpPr/>
          <p:nvPr/>
        </p:nvGrpSpPr>
        <p:grpSpPr>
          <a:xfrm>
            <a:off x="8112064" y="4812708"/>
            <a:ext cx="3494821" cy="809102"/>
            <a:chOff x="369506" y="5965921"/>
            <a:chExt cx="3494821" cy="809102"/>
          </a:xfrm>
        </p:grpSpPr>
        <p:cxnSp>
          <p:nvCxnSpPr>
            <p:cNvPr id="171" name="Straight Connector 170"/>
            <p:cNvCxnSpPr/>
            <p:nvPr/>
          </p:nvCxnSpPr>
          <p:spPr bwMode="auto">
            <a:xfrm>
              <a:off x="369506" y="6775022"/>
              <a:ext cx="3193576" cy="0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2" name="Straight Connector 171"/>
            <p:cNvCxnSpPr/>
            <p:nvPr/>
          </p:nvCxnSpPr>
          <p:spPr bwMode="auto">
            <a:xfrm flipV="1">
              <a:off x="819882" y="6270055"/>
              <a:ext cx="559559" cy="4913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3" name="Straight Connector 172"/>
            <p:cNvCxnSpPr/>
            <p:nvPr/>
          </p:nvCxnSpPr>
          <p:spPr bwMode="auto">
            <a:xfrm flipV="1">
              <a:off x="1825268" y="6381226"/>
              <a:ext cx="603913" cy="369347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4" name="Straight Connector 173"/>
            <p:cNvCxnSpPr/>
            <p:nvPr/>
          </p:nvCxnSpPr>
          <p:spPr bwMode="auto">
            <a:xfrm flipV="1">
              <a:off x="1335086" y="6365589"/>
              <a:ext cx="549322" cy="40943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5" name="Straight Connector 174"/>
            <p:cNvCxnSpPr/>
            <p:nvPr/>
          </p:nvCxnSpPr>
          <p:spPr bwMode="auto">
            <a:xfrm flipV="1">
              <a:off x="2713510" y="6622338"/>
              <a:ext cx="623248" cy="145862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6" name="Straight Connector 175"/>
            <p:cNvCxnSpPr/>
            <p:nvPr/>
          </p:nvCxnSpPr>
          <p:spPr bwMode="auto">
            <a:xfrm flipV="1">
              <a:off x="2371178" y="6501823"/>
              <a:ext cx="478810" cy="26239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7" name="Straight Connector 176"/>
            <p:cNvCxnSpPr/>
            <p:nvPr/>
          </p:nvCxnSpPr>
          <p:spPr bwMode="auto">
            <a:xfrm>
              <a:off x="1305514" y="6049415"/>
              <a:ext cx="68239" cy="23201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8" name="Straight Connector 177"/>
            <p:cNvCxnSpPr/>
            <p:nvPr/>
          </p:nvCxnSpPr>
          <p:spPr bwMode="auto">
            <a:xfrm flipV="1">
              <a:off x="1379441" y="6157055"/>
              <a:ext cx="176850" cy="13233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79" name="Straight Connector 178"/>
            <p:cNvCxnSpPr/>
            <p:nvPr/>
          </p:nvCxnSpPr>
          <p:spPr bwMode="auto">
            <a:xfrm>
              <a:off x="1825268" y="6206894"/>
              <a:ext cx="34117" cy="170066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0" name="Straight Connector 179"/>
            <p:cNvCxnSpPr/>
            <p:nvPr/>
          </p:nvCxnSpPr>
          <p:spPr bwMode="auto">
            <a:xfrm flipV="1">
              <a:off x="1859385" y="6281426"/>
              <a:ext cx="212110" cy="9980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1" name="Straight Connector 180"/>
            <p:cNvCxnSpPr/>
            <p:nvPr/>
          </p:nvCxnSpPr>
          <p:spPr bwMode="auto">
            <a:xfrm>
              <a:off x="2330235" y="6236342"/>
              <a:ext cx="98946" cy="127231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2" name="Straight Connector 181"/>
            <p:cNvCxnSpPr/>
            <p:nvPr/>
          </p:nvCxnSpPr>
          <p:spPr bwMode="auto">
            <a:xfrm flipV="1">
              <a:off x="2399612" y="6289389"/>
              <a:ext cx="197890" cy="110719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3" name="Straight Connector 182"/>
            <p:cNvCxnSpPr/>
            <p:nvPr/>
          </p:nvCxnSpPr>
          <p:spPr bwMode="auto">
            <a:xfrm>
              <a:off x="2713510" y="6363573"/>
              <a:ext cx="136478" cy="151373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4" name="Straight Connector 183"/>
            <p:cNvCxnSpPr/>
            <p:nvPr/>
          </p:nvCxnSpPr>
          <p:spPr bwMode="auto">
            <a:xfrm flipV="1">
              <a:off x="2875008" y="6428798"/>
              <a:ext cx="201304" cy="7975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5" name="Straight Connector 184"/>
            <p:cNvCxnSpPr/>
            <p:nvPr/>
          </p:nvCxnSpPr>
          <p:spPr bwMode="auto">
            <a:xfrm>
              <a:off x="3336758" y="6469653"/>
              <a:ext cx="0" cy="172964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86" name="Straight Connector 185"/>
            <p:cNvCxnSpPr/>
            <p:nvPr/>
          </p:nvCxnSpPr>
          <p:spPr bwMode="auto">
            <a:xfrm>
              <a:off x="3336758" y="6622338"/>
              <a:ext cx="226324" cy="0"/>
            </a:xfrm>
            <a:prstGeom prst="line">
              <a:avLst/>
            </a:prstGeom>
            <a:solidFill>
              <a:schemeClr val="accent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87" name="Oval 186"/>
            <p:cNvSpPr/>
            <p:nvPr/>
          </p:nvSpPr>
          <p:spPr bwMode="auto">
            <a:xfrm>
              <a:off x="973418" y="6068160"/>
              <a:ext cx="183107" cy="180056"/>
            </a:xfrm>
            <a:prstGeom prst="ellipse">
              <a:avLst/>
            </a:prstGeom>
            <a:solidFill>
              <a:srgbClr val="ACD433"/>
            </a:solidFill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8" name="Oval 187"/>
            <p:cNvSpPr/>
            <p:nvPr/>
          </p:nvSpPr>
          <p:spPr bwMode="auto">
            <a:xfrm>
              <a:off x="2640864" y="6221215"/>
              <a:ext cx="183107" cy="180056"/>
            </a:xfrm>
            <a:prstGeom prst="ellipse">
              <a:avLst/>
            </a:prstGeom>
            <a:solidFill>
              <a:srgbClr val="ACD433"/>
            </a:solidFill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89" name="Oval 188"/>
            <p:cNvSpPr/>
            <p:nvPr/>
          </p:nvSpPr>
          <p:spPr bwMode="auto">
            <a:xfrm>
              <a:off x="1633628" y="6033330"/>
              <a:ext cx="183107" cy="180056"/>
            </a:xfrm>
            <a:prstGeom prst="ellipse">
              <a:avLst/>
            </a:prstGeom>
            <a:solidFill>
              <a:srgbClr val="ACD433"/>
            </a:solidFill>
            <a:ln w="28575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cxnSp>
          <p:nvCxnSpPr>
            <p:cNvPr id="190" name="Straight Connector 189"/>
            <p:cNvCxnSpPr/>
            <p:nvPr/>
          </p:nvCxnSpPr>
          <p:spPr bwMode="auto">
            <a:xfrm flipH="1" flipV="1">
              <a:off x="3099056" y="6449948"/>
              <a:ext cx="277506" cy="47105"/>
            </a:xfrm>
            <a:prstGeom prst="line">
              <a:avLst/>
            </a:prstGeom>
            <a:solidFill>
              <a:schemeClr val="accent1"/>
            </a:solidFill>
            <a:ln w="508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1" name="Straight Connector 190"/>
            <p:cNvCxnSpPr/>
            <p:nvPr/>
          </p:nvCxnSpPr>
          <p:spPr bwMode="auto">
            <a:xfrm flipH="1" flipV="1">
              <a:off x="3568768" y="6611597"/>
              <a:ext cx="34118" cy="154415"/>
            </a:xfrm>
            <a:prstGeom prst="line">
              <a:avLst/>
            </a:prstGeom>
            <a:solidFill>
              <a:schemeClr val="accent1"/>
            </a:solidFill>
            <a:ln w="508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92" name="Straight Connector 191"/>
            <p:cNvCxnSpPr/>
            <p:nvPr/>
          </p:nvCxnSpPr>
          <p:spPr bwMode="auto">
            <a:xfrm flipH="1">
              <a:off x="2092533" y="6228883"/>
              <a:ext cx="277506" cy="49812"/>
            </a:xfrm>
            <a:prstGeom prst="line">
              <a:avLst/>
            </a:prstGeom>
            <a:solidFill>
              <a:schemeClr val="accent1"/>
            </a:solidFill>
            <a:ln w="50800" cap="flat" cmpd="dbl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sp>
          <p:nvSpPr>
            <p:cNvPr id="193" name="Oval 192"/>
            <p:cNvSpPr/>
            <p:nvPr/>
          </p:nvSpPr>
          <p:spPr bwMode="auto">
            <a:xfrm>
              <a:off x="2185228" y="5965921"/>
              <a:ext cx="183107" cy="180056"/>
            </a:xfrm>
            <a:prstGeom prst="ellipse">
              <a:avLst/>
            </a:prstGeom>
            <a:solidFill>
              <a:srgbClr val="ACD4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4" name="Oval 193"/>
            <p:cNvSpPr/>
            <p:nvPr/>
          </p:nvSpPr>
          <p:spPr bwMode="auto">
            <a:xfrm>
              <a:off x="3184789" y="6228883"/>
              <a:ext cx="183107" cy="180056"/>
            </a:xfrm>
            <a:prstGeom prst="ellipse">
              <a:avLst/>
            </a:prstGeom>
            <a:solidFill>
              <a:srgbClr val="ACD4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195" name="Oval 194"/>
            <p:cNvSpPr/>
            <p:nvPr/>
          </p:nvSpPr>
          <p:spPr bwMode="auto">
            <a:xfrm>
              <a:off x="3681220" y="6475871"/>
              <a:ext cx="183107" cy="180056"/>
            </a:xfrm>
            <a:prstGeom prst="ellipse">
              <a:avLst/>
            </a:prstGeom>
            <a:solidFill>
              <a:srgbClr val="ACD43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4276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3d-Harmonic Oscillator in Phase space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0E8A47E-9D4A-4D70-B23A-B0AC375729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971433"/>
            <a:ext cx="10840914" cy="5187320"/>
          </a:xfrm>
        </p:spPr>
        <p:txBody>
          <a:bodyPr>
            <a:noAutofit/>
          </a:bodyPr>
          <a:lstStyle/>
          <a:p>
            <a:r>
              <a:rPr lang="en-US" dirty="0" smtClean="0"/>
              <a:t>Use the well-studied 1D-phase space distributions to build the 3D ones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The off-diagonal 1-D Wigner distributions are known [</a:t>
            </a:r>
            <a:r>
              <a:rPr lang="en-US" dirty="0"/>
              <a:t>T. </a:t>
            </a:r>
            <a:r>
              <a:rPr lang="en-US" dirty="0" err="1"/>
              <a:t>Curtright</a:t>
            </a:r>
            <a:r>
              <a:rPr lang="en-US" dirty="0"/>
              <a:t>, T. </a:t>
            </a:r>
            <a:r>
              <a:rPr lang="en-US" dirty="0" err="1"/>
              <a:t>Uematsu</a:t>
            </a:r>
            <a:r>
              <a:rPr lang="en-US" dirty="0"/>
              <a:t>, C. K. </a:t>
            </a:r>
            <a:r>
              <a:rPr lang="en-US" dirty="0" err="1"/>
              <a:t>Zachos</a:t>
            </a:r>
            <a:r>
              <a:rPr lang="en-US" dirty="0" smtClean="0"/>
              <a:t>, </a:t>
            </a:r>
            <a:r>
              <a:rPr lang="en-US" dirty="0"/>
              <a:t>J. Math. Phys. 42 (</a:t>
            </a:r>
            <a:r>
              <a:rPr lang="en-US" dirty="0" smtClean="0"/>
              <a:t>2001)]</a:t>
            </a:r>
            <a:endParaRPr lang="en-US" dirty="0"/>
          </a:p>
          <a:p>
            <a:pPr marL="0" indent="0">
              <a:buNone/>
            </a:pPr>
            <a:endParaRPr lang="en-US" dirty="0">
              <a:latin typeface="Calibri" panose="020F0502020204030204" pitchFamily="34" charset="0"/>
            </a:endParaRPr>
          </a:p>
          <a:p>
            <a:endParaRPr lang="en-US" dirty="0">
              <a:latin typeface="Calibri" panose="020F0502020204030204" pitchFamily="34" charset="0"/>
            </a:endParaRP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93214" y="4798338"/>
            <a:ext cx="5426083" cy="78884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0414" y="1541856"/>
            <a:ext cx="6410651" cy="81082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13936" y="2563966"/>
            <a:ext cx="4384641" cy="6712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49378" y="2168018"/>
            <a:ext cx="2285468" cy="64633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 SemiCondensed" panose="020B0502040204020203" pitchFamily="34" charset="0"/>
              </a:rPr>
              <a:t>Three off-diagonal 1-D Wigner distributions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cxnSp>
        <p:nvCxnSpPr>
          <p:cNvPr id="9" name="Straight Arrow Connector 8"/>
          <p:cNvCxnSpPr>
            <a:stCxn id="8" idx="1"/>
          </p:cNvCxnSpPr>
          <p:nvPr/>
        </p:nvCxnSpPr>
        <p:spPr>
          <a:xfrm flipH="1" flipV="1">
            <a:off x="7419372" y="2048720"/>
            <a:ext cx="1430006" cy="442464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93214" y="5986160"/>
            <a:ext cx="2502219" cy="26071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9001" y="5968383"/>
            <a:ext cx="1710377" cy="2962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04428" y="3235255"/>
                <a:ext cx="3825902" cy="646331"/>
              </a:xfrm>
              <a:prstGeom prst="rect">
                <a:avLst/>
              </a:prstGeom>
              <a:solidFill>
                <a:srgbClr val="9C4E4E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dirty="0" smtClean="0">
                    <a:latin typeface="Bahnschrift SemiCondensed" panose="020B0502040204020203" pitchFamily="34" charset="0"/>
                  </a:rPr>
                  <a:t>Averaging magnetic quantum numbers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</m:oMath>
                </a14:m>
                <a:r>
                  <a:rPr lang="en-US" dirty="0" smtClean="0">
                    <a:latin typeface="Bahnschrift SemiCondensed" panose="020B0502040204020203" pitchFamily="34" charset="0"/>
                  </a:rPr>
                  <a:t>, since not interested in polarization.</a:t>
                </a:r>
                <a:endParaRPr lang="en-US" dirty="0">
                  <a:latin typeface="Bahnschrift SemiCondensed" panose="020B0502040204020203" pitchFamily="34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8" y="3235255"/>
                <a:ext cx="3825902" cy="646331"/>
              </a:xfrm>
              <a:prstGeom prst="rect">
                <a:avLst/>
              </a:prstGeom>
              <a:blipFill>
                <a:blip r:embed="rId8"/>
                <a:stretch>
                  <a:fillRect l="-1274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5" name="Straight Arrow Connector 14"/>
          <p:cNvCxnSpPr>
            <a:stCxn id="14" idx="3"/>
          </p:cNvCxnSpPr>
          <p:nvPr/>
        </p:nvCxnSpPr>
        <p:spPr>
          <a:xfrm flipV="1">
            <a:off x="3930330" y="3149532"/>
            <a:ext cx="1914885" cy="408889"/>
          </a:xfrm>
          <a:prstGeom prst="straightConnector1">
            <a:avLst/>
          </a:prstGeom>
          <a:ln w="63500">
            <a:solidFill>
              <a:srgbClr val="9C4E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/>
              <p:cNvSpPr txBox="1"/>
              <p:nvPr/>
            </p:nvSpPr>
            <p:spPr>
              <a:xfrm>
                <a:off x="104427" y="2453714"/>
                <a:ext cx="3726598" cy="646331"/>
              </a:xfrm>
              <a:prstGeom prst="rect">
                <a:avLst/>
              </a:prstGeom>
              <a:solidFill>
                <a:srgbClr val="0000FF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en-US" dirty="0" smtClean="0">
                    <a:latin typeface="Bahnschrift SemiCondensed" panose="020B0502040204020203" pitchFamily="34" charset="0"/>
                  </a:rPr>
                  <a:t>Radial </a:t>
                </a:r>
                <a:r>
                  <a:rPr lang="en-US" dirty="0">
                    <a:latin typeface="Bahnschrift SemiCondensed" panose="020B0502040204020203" pitchFamily="34" charset="0"/>
                  </a:rPr>
                  <a:t>quantum </a:t>
                </a:r>
                <a:r>
                  <a:rPr lang="en-US" dirty="0" smtClean="0">
                    <a:latin typeface="Bahnschrift SemiCondensed" panose="020B0502040204020203" pitchFamily="34" charset="0"/>
                  </a:rPr>
                  <a:t>number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r>
                  <a:rPr lang="en-US" dirty="0">
                    <a:latin typeface="Bahnschrift SemiCondensed" panose="020B0502040204020203" pitchFamily="34" charset="0"/>
                  </a:rPr>
                  <a:t>, </a:t>
                </a:r>
                <a:endParaRPr lang="en-US" dirty="0" smtClean="0">
                  <a:latin typeface="Bahnschrift SemiCondensed" panose="020B0502040204020203" pitchFamily="34" charset="0"/>
                </a:endParaRPr>
              </a:p>
              <a:p>
                <a:r>
                  <a:rPr lang="en-US" dirty="0" smtClean="0">
                    <a:latin typeface="Bahnschrift SemiCondensed" panose="020B0502040204020203" pitchFamily="34" charset="0"/>
                  </a:rPr>
                  <a:t>angular momentum quantum number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endParaRPr lang="en-US" dirty="0">
                  <a:latin typeface="Bahnschrift SemiCondensed" panose="020B0502040204020203" pitchFamily="34" charset="0"/>
                </a:endParaRPr>
              </a:p>
            </p:txBody>
          </p:sp>
        </mc:Choice>
        <mc:Fallback xmlns=""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427" y="2453714"/>
                <a:ext cx="3726598" cy="646331"/>
              </a:xfrm>
              <a:prstGeom prst="rect">
                <a:avLst/>
              </a:prstGeom>
              <a:blipFill>
                <a:blip r:embed="rId9"/>
                <a:stretch>
                  <a:fillRect l="-1309" t="-5660" b="-141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Arrow Connector 16"/>
          <p:cNvCxnSpPr/>
          <p:nvPr/>
        </p:nvCxnSpPr>
        <p:spPr>
          <a:xfrm flipV="1">
            <a:off x="1967726" y="2048720"/>
            <a:ext cx="1206127" cy="404993"/>
          </a:xfrm>
          <a:prstGeom prst="straightConnector1">
            <a:avLst/>
          </a:prstGeom>
          <a:ln w="6350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489165" y="3006643"/>
            <a:ext cx="3702833" cy="92333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 SemiCondensed" panose="020B0502040204020203" pitchFamily="34" charset="0"/>
              </a:rPr>
              <a:t>Expansion coefficients for angular momentum eigenstates in terms of products of 1-D states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cxnSp>
        <p:nvCxnSpPr>
          <p:cNvPr id="22" name="Straight Arrow Connector 21"/>
          <p:cNvCxnSpPr>
            <a:stCxn id="21" idx="1"/>
          </p:cNvCxnSpPr>
          <p:nvPr/>
        </p:nvCxnSpPr>
        <p:spPr>
          <a:xfrm flipH="1" flipV="1">
            <a:off x="7075555" y="3081408"/>
            <a:ext cx="1413610" cy="386900"/>
          </a:xfrm>
          <a:prstGeom prst="straightConnector1">
            <a:avLst/>
          </a:prstGeom>
          <a:ln w="63500">
            <a:solidFill>
              <a:schemeClr val="accent5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42261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6" grpId="0" animBg="1"/>
      <p:bldP spid="2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478200-0985-4DED-A84B-D6ADED92F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Excited Mesons and their decays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85800" y="971433"/>
                <a:ext cx="10840914" cy="5187320"/>
              </a:xfrm>
            </p:spPr>
            <p:txBody>
              <a:bodyPr>
                <a:noAutofit/>
              </a:bodyPr>
              <a:lstStyle/>
              <a:p>
                <a:r>
                  <a:rPr lang="en-US" dirty="0" smtClean="0"/>
                  <a:t>We include excited mesons up to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=4</m:t>
                    </m:r>
                  </m:oMath>
                </a14:m>
                <a:r>
                  <a:rPr lang="en-US" dirty="0" smtClean="0"/>
                  <a:t>.</a:t>
                </a:r>
              </a:p>
              <a:p>
                <a:r>
                  <a:rPr lang="en-US" dirty="0" smtClean="0"/>
                  <a:t>Hybrid </a:t>
                </a:r>
                <a:r>
                  <a:rPr lang="en-US" dirty="0" err="1" smtClean="0"/>
                  <a:t>Hadronization</a:t>
                </a:r>
                <a:r>
                  <a:rPr lang="en-US" dirty="0" smtClean="0"/>
                  <a:t> uses PYTHIA 8 for decays: available excited states are limited, but the user can easily add more.</a:t>
                </a:r>
              </a:p>
              <a:p>
                <a:r>
                  <a:rPr lang="en-US" dirty="0" smtClean="0"/>
                  <a:t>Many more resonances in the PDG -&gt; add</a:t>
                </a:r>
              </a:p>
              <a:p>
                <a:r>
                  <a:rPr lang="en-US" dirty="0"/>
                  <a:t>A</a:t>
                </a:r>
                <a:r>
                  <a:rPr lang="en-US" dirty="0" smtClean="0"/>
                  <a:t>dd as of yet unconfirmed bound states: extrapolate unknown properties.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>
                  <a:latin typeface="Calibri" panose="020F0502020204030204" pitchFamily="34" charset="0"/>
                </a:endParaRPr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0E8A47E-9D4A-4D70-B23A-B0AC3757292F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85800" y="971433"/>
                <a:ext cx="10840914" cy="5187320"/>
              </a:xfrm>
              <a:blipFill>
                <a:blip r:embed="rId3"/>
                <a:stretch>
                  <a:fillRect l="-562" t="-5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062" y="3003381"/>
            <a:ext cx="6841713" cy="38019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809669" y="5888598"/>
            <a:ext cx="2285468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 SemiCondensed" panose="020B0502040204020203" pitchFamily="34" charset="0"/>
              </a:rPr>
              <a:t>Unconfirmed states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cxnSp>
        <p:nvCxnSpPr>
          <p:cNvPr id="10" name="Straight Arrow Connector 9"/>
          <p:cNvCxnSpPr>
            <a:stCxn id="9" idx="1"/>
          </p:cNvCxnSpPr>
          <p:nvPr/>
        </p:nvCxnSpPr>
        <p:spPr>
          <a:xfrm flipH="1">
            <a:off x="7448201" y="6073264"/>
            <a:ext cx="1361468" cy="97288"/>
          </a:xfrm>
          <a:prstGeom prst="straightConnector1">
            <a:avLst/>
          </a:prstGeom>
          <a:ln w="6350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950779" y="4240614"/>
            <a:ext cx="1259264" cy="369332"/>
          </a:xfrm>
          <a:prstGeom prst="rect">
            <a:avLst/>
          </a:prstGeom>
          <a:solidFill>
            <a:srgbClr val="9C4E4E"/>
          </a:solidFill>
        </p:spPr>
        <p:txBody>
          <a:bodyPr wrap="square" rtlCol="0">
            <a:spAutoFit/>
          </a:bodyPr>
          <a:lstStyle/>
          <a:p>
            <a:r>
              <a:rPr lang="en-US" dirty="0" smtClean="0">
                <a:latin typeface="Bahnschrift SemiCondensed" panose="020B0502040204020203" pitchFamily="34" charset="0"/>
              </a:rPr>
              <a:t>PDG states</a:t>
            </a:r>
            <a:endParaRPr lang="en-US" dirty="0">
              <a:latin typeface="Bahnschrift SemiCondensed" panose="020B0502040204020203" pitchFamily="34" charset="0"/>
            </a:endParaRPr>
          </a:p>
        </p:txBody>
      </p:sp>
      <p:cxnSp>
        <p:nvCxnSpPr>
          <p:cNvPr id="13" name="Straight Arrow Connector 12"/>
          <p:cNvCxnSpPr>
            <a:stCxn id="12" idx="1"/>
          </p:cNvCxnSpPr>
          <p:nvPr/>
        </p:nvCxnSpPr>
        <p:spPr>
          <a:xfrm flipH="1">
            <a:off x="7448201" y="4425280"/>
            <a:ext cx="502578" cy="82124"/>
          </a:xfrm>
          <a:prstGeom prst="straightConnector1">
            <a:avLst/>
          </a:prstGeom>
          <a:ln w="63500">
            <a:solidFill>
              <a:srgbClr val="9C4E4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52495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Default">
      <a:majorFont>
        <a:latin typeface="Corbel"/>
        <a:ea typeface=""/>
        <a:cs typeface=""/>
      </a:majorFont>
      <a:minorFont>
        <a:latin typeface="Corbel"/>
        <a:ea typeface=""/>
        <a:cs typeface="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3">
            <a:shade val="50000"/>
          </a:schemeClr>
        </a:lnRef>
        <a:fillRef idx="1">
          <a:schemeClr val="accent3"/>
        </a:fillRef>
        <a:effectRef idx="0">
          <a:schemeClr val="accent3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22736411_Famous event in history presentation_AAS_v4" id="{885A6F1E-651B-4F15-A7C5-F8866BEBEDBA}" vid="{A424914B-CB64-4CFE-A131-6ACB64D36AA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C94942-C689-461B-8649-1FD863C6BA2B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16c05727-aa75-4e4a-9b5f-8a80a1165891"/>
    <ds:schemaRef ds:uri="http://purl.org/dc/dcmitype/"/>
    <ds:schemaRef ds:uri="http://schemas.openxmlformats.org/package/2006/metadata/core-properties"/>
    <ds:schemaRef ds:uri="71af3243-3dd4-4a8d-8c0d-dd76da1f02a5"/>
    <ds:schemaRef ds:uri="http://www.w3.org/XML/1998/namespace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38C25A74-1E0C-4362-AFA3-6197BD285F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96277B9-27DA-47CA-9593-62E4BB44ABE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Famous event in history presentation</Template>
  <TotalTime>0</TotalTime>
  <Words>1449</Words>
  <Application>Microsoft Office PowerPoint</Application>
  <PresentationFormat>Widescreen</PresentationFormat>
  <Paragraphs>349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40" baseType="lpstr">
      <vt:lpstr>Arial</vt:lpstr>
      <vt:lpstr>Bahnschrift</vt:lpstr>
      <vt:lpstr>Bahnschrift Light</vt:lpstr>
      <vt:lpstr>Bahnschrift Light Condensed</vt:lpstr>
      <vt:lpstr>Bahnschrift SemiBold</vt:lpstr>
      <vt:lpstr>Bahnschrift SemiCondensed</vt:lpstr>
      <vt:lpstr>Calibri</vt:lpstr>
      <vt:lpstr>Cambria Math</vt:lpstr>
      <vt:lpstr>Corbel</vt:lpstr>
      <vt:lpstr>Courier New</vt:lpstr>
      <vt:lpstr>Celestial</vt:lpstr>
      <vt:lpstr>Hadronization  in Vacuum and in Medium</vt:lpstr>
      <vt:lpstr>The Hadronization Problem</vt:lpstr>
      <vt:lpstr>Hybrid Hadronization</vt:lpstr>
      <vt:lpstr>Hybrid Hadronization</vt:lpstr>
      <vt:lpstr>Hybrid Hadronization Work Flow</vt:lpstr>
      <vt:lpstr>Hybrid Hadronization Work Flow</vt:lpstr>
      <vt:lpstr>Setting up the Recombination problem</vt:lpstr>
      <vt:lpstr>Angular Momentum Eigenstates in Phase space</vt:lpstr>
      <vt:lpstr>Wigner Distributions</vt:lpstr>
      <vt:lpstr>Coalescence</vt:lpstr>
      <vt:lpstr>Coalescence Probabilities</vt:lpstr>
      <vt:lpstr>Coalescence Probabilities</vt:lpstr>
      <vt:lpstr>abundances of Resonances in REcombination</vt:lpstr>
      <vt:lpstr>Vacuum Systems: p+p</vt:lpstr>
      <vt:lpstr>Vacuum Systems: e+e-</vt:lpstr>
      <vt:lpstr>Bayes Calibration</vt:lpstr>
      <vt:lpstr>In-Medium Jets: SYSTEMATICS</vt:lpstr>
      <vt:lpstr>In-Medium Jets: SYSTEMATICS</vt:lpstr>
      <vt:lpstr>In-Medium Jets: Role of Thermal Partons</vt:lpstr>
      <vt:lpstr>In-Medium Jets: Baryon enhancement</vt:lpstr>
      <vt:lpstr>In-Medium Jets: Flow Signals</vt:lpstr>
      <vt:lpstr>In-Medium Jets: Flow Transverse to the jet</vt:lpstr>
      <vt:lpstr>Preview: hadronic Phase for Hard Probes</vt:lpstr>
      <vt:lpstr>Preview: Polarization</vt:lpstr>
      <vt:lpstr>summary</vt:lpstr>
      <vt:lpstr>Backup</vt:lpstr>
      <vt:lpstr>JETS in Hybrid Hadronization </vt:lpstr>
      <vt:lpstr>3d-Harmonic Oscillator in Phase space</vt:lpstr>
      <vt:lpstr>Excited Mesons and their decays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2020-07-10T05:56:38Z</dcterms:created>
  <dcterms:modified xsi:type="dcterms:W3CDTF">2023-05-30T08:30:21Z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