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2"/>
  </p:notesMasterIdLst>
  <p:handoutMasterIdLst>
    <p:handoutMasterId r:id="rId23"/>
  </p:handoutMasterIdLst>
  <p:sldIdLst>
    <p:sldId id="276" r:id="rId2"/>
    <p:sldId id="341" r:id="rId3"/>
    <p:sldId id="361" r:id="rId4"/>
    <p:sldId id="265" r:id="rId5"/>
    <p:sldId id="267" r:id="rId6"/>
    <p:sldId id="343" r:id="rId7"/>
    <p:sldId id="351" r:id="rId8"/>
    <p:sldId id="355" r:id="rId9"/>
    <p:sldId id="344" r:id="rId10"/>
    <p:sldId id="354" r:id="rId11"/>
    <p:sldId id="345" r:id="rId12"/>
    <p:sldId id="346" r:id="rId13"/>
    <p:sldId id="349" r:id="rId14"/>
    <p:sldId id="352" r:id="rId15"/>
    <p:sldId id="347" r:id="rId16"/>
    <p:sldId id="360" r:id="rId17"/>
    <p:sldId id="350" r:id="rId18"/>
    <p:sldId id="356" r:id="rId19"/>
    <p:sldId id="357" r:id="rId20"/>
    <p:sldId id="275" r:id="rId2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547" userDrawn="1">
          <p15:clr>
            <a:srgbClr val="FBAE40"/>
          </p15:clr>
        </p15:guide>
        <p15:guide id="3" pos="5133" userDrawn="1">
          <p15:clr>
            <a:srgbClr val="FBAE40"/>
          </p15:clr>
        </p15:guide>
        <p15:guide id="4" orient="horz" pos="1434" userDrawn="1">
          <p15:clr>
            <a:srgbClr val="FBAE40"/>
          </p15:clr>
        </p15:guide>
        <p15:guide id="5" orient="horz" pos="2886" userDrawn="1">
          <p15:clr>
            <a:srgbClr val="FBAE40"/>
          </p15:clr>
        </p15:guide>
        <p15:guide id="6" pos="257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484"/>
    <a:srgbClr val="203864"/>
    <a:srgbClr val="E9EBF5"/>
    <a:srgbClr val="00238C"/>
    <a:srgbClr val="090C3D"/>
    <a:srgbClr val="0C5ACC"/>
    <a:srgbClr val="001D7A"/>
    <a:srgbClr val="00208A"/>
    <a:srgbClr val="0005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1188" y="96"/>
      </p:cViewPr>
      <p:guideLst>
        <p:guide pos="2547"/>
        <p:guide pos="5133"/>
        <p:guide orient="horz" pos="1434"/>
        <p:guide orient="horz" pos="2886"/>
        <p:guide pos="257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2928" y="96"/>
      </p:cViewPr>
      <p:guideLst/>
    </p:cSldViewPr>
  </p:notesViewPr>
  <p:gridSpacing cx="120000" cy="12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8F00F2-8E3E-4EF9-ABA6-FD0A0C1B3085}" type="datetimeFigureOut">
              <a:rPr lang="es-ES" smtClean="0"/>
              <a:t>20/10/2025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FA8D5D-EC9E-40FC-98EC-CD281E4E88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7699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C892C-8889-4099-96C4-88AD26BB911E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2A2E2D-D4FC-4BF6-90EA-C51D822E2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32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 userDrawn="1"/>
        </p:nvSpPr>
        <p:spPr>
          <a:xfrm>
            <a:off x="4064000" y="6095686"/>
            <a:ext cx="8128000" cy="48753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/>
          </a:p>
        </p:txBody>
      </p:sp>
      <p:sp>
        <p:nvSpPr>
          <p:cNvPr id="11" name="Rectángulo 10"/>
          <p:cNvSpPr/>
          <p:nvPr userDrawn="1"/>
        </p:nvSpPr>
        <p:spPr>
          <a:xfrm>
            <a:off x="1" y="6095686"/>
            <a:ext cx="4064000" cy="487533"/>
          </a:xfrm>
          <a:prstGeom prst="rect">
            <a:avLst/>
          </a:prstGeom>
          <a:solidFill>
            <a:srgbClr val="00489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>
              <a:solidFill>
                <a:schemeClr val="bg1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963889" y="1631730"/>
            <a:ext cx="6702593" cy="299882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5200" b="1">
                <a:solidFill>
                  <a:srgbClr val="004890"/>
                </a:solidFill>
                <a:latin typeface="+mn-lt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963889" y="4762500"/>
            <a:ext cx="6702593" cy="1085850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 err="1"/>
              <a:t>Name</a:t>
            </a:r>
            <a:endParaRPr lang="es-ES" dirty="0"/>
          </a:p>
          <a:p>
            <a:r>
              <a:rPr lang="es-ES" dirty="0"/>
              <a:t>Position</a:t>
            </a:r>
          </a:p>
        </p:txBody>
      </p:sp>
      <p:sp>
        <p:nvSpPr>
          <p:cNvPr id="8" name="Marcador de tex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325968" y="6095686"/>
            <a:ext cx="3255433" cy="48753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 err="1"/>
              <a:t>day</a:t>
            </a:r>
            <a:r>
              <a:rPr lang="es-ES" dirty="0"/>
              <a:t>/</a:t>
            </a:r>
            <a:r>
              <a:rPr lang="es-ES" dirty="0" err="1"/>
              <a:t>month</a:t>
            </a:r>
            <a:r>
              <a:rPr lang="es-ES" dirty="0"/>
              <a:t>/</a:t>
            </a:r>
            <a:r>
              <a:rPr lang="es-ES" dirty="0" err="1"/>
              <a:t>year</a:t>
            </a:r>
            <a:endParaRPr lang="es-ES" dirty="0"/>
          </a:p>
        </p:txBody>
      </p:sp>
      <p:sp>
        <p:nvSpPr>
          <p:cNvPr id="9" name="Marcador de texto 16"/>
          <p:cNvSpPr>
            <a:spLocks noGrp="1"/>
          </p:cNvSpPr>
          <p:nvPr>
            <p:ph type="body" sz="quarter" idx="11" hasCustomPrompt="1"/>
          </p:nvPr>
        </p:nvSpPr>
        <p:spPr>
          <a:xfrm>
            <a:off x="4963888" y="6095685"/>
            <a:ext cx="6702595" cy="48753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>
                <a:solidFill>
                  <a:srgbClr val="004890"/>
                </a:solidFill>
              </a:defRPr>
            </a:lvl1pPr>
          </a:lstStyle>
          <a:p>
            <a:pPr lvl="0"/>
            <a:r>
              <a:rPr lang="es-ES" dirty="0" err="1"/>
              <a:t>Venue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6231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sub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Marcador de contenido 2"/>
          <p:cNvSpPr>
            <a:spLocks noGrp="1"/>
          </p:cNvSpPr>
          <p:nvPr>
            <p:ph idx="1"/>
          </p:nvPr>
        </p:nvSpPr>
        <p:spPr>
          <a:xfrm>
            <a:off x="595618" y="1569411"/>
            <a:ext cx="10996916" cy="456627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057275"/>
            <a:ext cx="12192000" cy="512763"/>
          </a:xfrm>
        </p:spPr>
        <p:txBody>
          <a:bodyPr/>
          <a:lstStyle>
            <a:lvl1pPr marL="0" indent="0" algn="ctr">
              <a:buNone/>
              <a:defRPr b="1"/>
            </a:lvl1pPr>
          </a:lstStyle>
          <a:p>
            <a:pPr lvl="0"/>
            <a:r>
              <a:rPr lang="es-ES" dirty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1817291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3658" y="3028528"/>
            <a:ext cx="10984684" cy="800945"/>
          </a:xfrm>
        </p:spPr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7924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porta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 userDrawn="1"/>
        </p:nvSpPr>
        <p:spPr>
          <a:xfrm>
            <a:off x="4064000" y="6095686"/>
            <a:ext cx="8128000" cy="48753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963889" y="1631730"/>
            <a:ext cx="6702593" cy="299882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8000" b="1">
                <a:solidFill>
                  <a:srgbClr val="004890"/>
                </a:solidFill>
                <a:latin typeface="+mn-lt"/>
              </a:defRPr>
            </a:lvl1pPr>
          </a:lstStyle>
          <a:p>
            <a:r>
              <a:rPr lang="es-ES" dirty="0" err="1"/>
              <a:t>Thank</a:t>
            </a:r>
            <a:r>
              <a:rPr lang="es-ES" dirty="0"/>
              <a:t> </a:t>
            </a:r>
            <a:r>
              <a:rPr lang="es-ES" dirty="0" err="1"/>
              <a:t>you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963889" y="4900141"/>
            <a:ext cx="6702593" cy="822742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</a:t>
            </a:r>
            <a:r>
              <a:rPr lang="es-ES" dirty="0" err="1"/>
              <a:t>click</a:t>
            </a:r>
            <a:r>
              <a:rPr lang="es-ES" dirty="0"/>
              <a:t> aquí para modificar el subtítulo</a:t>
            </a:r>
          </a:p>
        </p:txBody>
      </p:sp>
      <p:sp>
        <p:nvSpPr>
          <p:cNvPr id="13" name="Rectángulo 12"/>
          <p:cNvSpPr/>
          <p:nvPr userDrawn="1"/>
        </p:nvSpPr>
        <p:spPr>
          <a:xfrm>
            <a:off x="1" y="6095686"/>
            <a:ext cx="4064000" cy="487533"/>
          </a:xfrm>
          <a:prstGeom prst="rect">
            <a:avLst/>
          </a:prstGeom>
          <a:solidFill>
            <a:srgbClr val="00489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>
              <a:solidFill>
                <a:schemeClr val="bg1"/>
              </a:solidFill>
            </a:endParaRPr>
          </a:p>
        </p:txBody>
      </p:sp>
      <p:sp>
        <p:nvSpPr>
          <p:cNvPr id="17" name="Marcador de texto 16"/>
          <p:cNvSpPr>
            <a:spLocks noGrp="1"/>
          </p:cNvSpPr>
          <p:nvPr>
            <p:ph type="body" sz="quarter" idx="11" hasCustomPrompt="1"/>
          </p:nvPr>
        </p:nvSpPr>
        <p:spPr>
          <a:xfrm>
            <a:off x="4963888" y="6095685"/>
            <a:ext cx="6702595" cy="48753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>
                <a:solidFill>
                  <a:srgbClr val="004890"/>
                </a:solidFill>
              </a:defRPr>
            </a:lvl1pPr>
          </a:lstStyle>
          <a:p>
            <a:pPr lvl="0"/>
            <a:r>
              <a:rPr lang="es-ES" dirty="0"/>
              <a:t>YourEmail@bsc.es</a:t>
            </a:r>
          </a:p>
        </p:txBody>
      </p:sp>
    </p:spTree>
    <p:extLst>
      <p:ext uri="{BB962C8B-B14F-4D97-AF65-F5344CB8AC3E}">
        <p14:creationId xmlns:p14="http://schemas.microsoft.com/office/powerpoint/2010/main" val="2415161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40659" y="84441"/>
            <a:ext cx="11506200" cy="750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40659" y="958207"/>
            <a:ext cx="11506200" cy="521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ftr" idx="11"/>
          </p:nvPr>
        </p:nvSpPr>
        <p:spPr>
          <a:xfrm>
            <a:off x="4038600" y="637708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9255375" y="640021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478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15680" y="593280"/>
            <a:ext cx="11360640" cy="94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9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B1AA7642-8B79-4887-8E11-CD0772AA93C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11071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64103BC-BEFD-4FF0-9E98-90CAC177F301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729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15680" y="593280"/>
            <a:ext cx="11360640" cy="94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9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415680" y="1688400"/>
            <a:ext cx="11360640" cy="440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9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8F6F63F-9367-4833-8B12-676B7D348448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4504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0" y="256068"/>
            <a:ext cx="12192000" cy="8009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3657" y="1514475"/>
            <a:ext cx="10984685" cy="4662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163962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5" r:id="rId3"/>
    <p:sldLayoutId id="2147483673" r:id="rId4"/>
    <p:sldLayoutId id="2147483679" r:id="rId5"/>
    <p:sldLayoutId id="2147483680" r:id="rId6"/>
    <p:sldLayoutId id="2147483681" r:id="rId7"/>
    <p:sldLayoutId id="2147483682" r:id="rId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 baseline="0">
          <a:solidFill>
            <a:srgbClr val="124484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Wasted Year" pitchFamily="2" charset="0"/>
                <a:cs typeface="Wasted Year" pitchFamily="2" charset="0"/>
              </a:rPr>
              <a:t>Weather and Climate HPC across scales</a:t>
            </a:r>
            <a:endParaRPr lang="es-ES" dirty="0">
              <a:latin typeface="Wasted Year" pitchFamily="2" charset="0"/>
              <a:cs typeface="Wasted Year" pitchFamily="2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>
                <a:latin typeface="Wasted Year" pitchFamily="2" charset="0"/>
                <a:cs typeface="Wasted Year" pitchFamily="2" charset="0"/>
              </a:rPr>
              <a:t>Luka	</a:t>
            </a:r>
            <a:r>
              <a:rPr lang="es-ES" dirty="0" err="1">
                <a:latin typeface="Wasted Year" pitchFamily="2" charset="0"/>
                <a:cs typeface="Wasted Year" pitchFamily="2" charset="0"/>
              </a:rPr>
              <a:t>Ili</a:t>
            </a:r>
            <a:r>
              <a:rPr lang="sr-Latn-RS" dirty="0">
                <a:latin typeface="Wasted Year" pitchFamily="2" charset="0"/>
                <a:cs typeface="Wasted Year" pitchFamily="2" charset="0"/>
              </a:rPr>
              <a:t>ć</a:t>
            </a:r>
            <a:endParaRPr lang="es-ES" dirty="0">
              <a:latin typeface="Wasted Year" pitchFamily="2" charset="0"/>
              <a:cs typeface="Wasted Year" pitchFamily="2" charset="0"/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dirty="0"/>
              <a:t>21/05/2025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/>
          </a:bodyPr>
          <a:lstStyle/>
          <a:p>
            <a:r>
              <a:rPr lang="es-ES" i="1" dirty="0"/>
              <a:t>EuroCC4SEE Workshop/</a:t>
            </a:r>
            <a:r>
              <a:rPr lang="es-ES" i="1" dirty="0" err="1"/>
              <a:t>Palata</a:t>
            </a:r>
            <a:r>
              <a:rPr lang="es-ES" i="1" dirty="0"/>
              <a:t> </a:t>
            </a:r>
            <a:r>
              <a:rPr lang="es-ES" i="1" dirty="0" err="1"/>
              <a:t>nauke</a:t>
            </a:r>
            <a:r>
              <a:rPr lang="es-ES" i="1" dirty="0"/>
              <a:t>, </a:t>
            </a:r>
            <a:r>
              <a:rPr lang="es-ES" i="1" dirty="0" err="1"/>
              <a:t>Beograd</a:t>
            </a:r>
            <a:r>
              <a:rPr lang="es-ES" i="1" dirty="0"/>
              <a:t>, </a:t>
            </a:r>
            <a:r>
              <a:rPr lang="es-ES" i="1" dirty="0" err="1"/>
              <a:t>Srbija</a:t>
            </a:r>
            <a:endParaRPr lang="es-ES" i="1" dirty="0"/>
          </a:p>
        </p:txBody>
      </p:sp>
    </p:spTree>
    <p:extLst>
      <p:ext uri="{BB962C8B-B14F-4D97-AF65-F5344CB8AC3E}">
        <p14:creationId xmlns:p14="http://schemas.microsoft.com/office/powerpoint/2010/main" val="127245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6B2DA8-0BB3-D70B-3F70-1465F7900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en-US">
                <a:latin typeface="Wasted Year" pitchFamily="2" charset="0"/>
                <a:cs typeface="Wasted Year" pitchFamily="2" charset="0"/>
              </a:rPr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A4D09-AFE9-388A-1EBF-281FF62B0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r>
              <a:rPr lang="en-US" sz="1300" dirty="0">
                <a:latin typeface="Wasted Year" pitchFamily="2" charset="0"/>
                <a:cs typeface="Wasted Year" pitchFamily="2" charset="0"/>
              </a:rPr>
              <a:t>A little bit of history</a:t>
            </a:r>
          </a:p>
          <a:p>
            <a:endParaRPr lang="en-US" sz="1300" dirty="0">
              <a:latin typeface="Wasted Year" pitchFamily="2" charset="0"/>
              <a:cs typeface="Wasted Year" pitchFamily="2" charset="0"/>
            </a:endParaRPr>
          </a:p>
          <a:p>
            <a:r>
              <a:rPr lang="en-US" sz="1300" dirty="0">
                <a:latin typeface="Wasted Year" pitchFamily="2" charset="0"/>
                <a:cs typeface="Wasted Year" pitchFamily="2" charset="0"/>
              </a:rPr>
              <a:t>Operational Weather Forecasting in different scenarios</a:t>
            </a:r>
          </a:p>
          <a:p>
            <a:pPr lvl="1"/>
            <a:r>
              <a:rPr lang="en-US" sz="1300" dirty="0">
                <a:latin typeface="Wasted Year" pitchFamily="2" charset="0"/>
                <a:cs typeface="Wasted Year" pitchFamily="2" charset="0"/>
              </a:rPr>
              <a:t>Meteorological service </a:t>
            </a:r>
            <a:r>
              <a:rPr lang="en-US" sz="1300" dirty="0" err="1">
                <a:latin typeface="Wasted Year" pitchFamily="2" charset="0"/>
                <a:cs typeface="Wasted Year" pitchFamily="2" charset="0"/>
              </a:rPr>
              <a:t>nWP</a:t>
            </a:r>
            <a:endParaRPr lang="en-US" sz="1300" dirty="0">
              <a:latin typeface="Wasted Year" pitchFamily="2" charset="0"/>
              <a:cs typeface="Wasted Year" pitchFamily="2" charset="0"/>
            </a:endParaRPr>
          </a:p>
          <a:p>
            <a:pPr lvl="1"/>
            <a:r>
              <a:rPr lang="en-US" sz="1300" dirty="0">
                <a:latin typeface="Wasted Year" pitchFamily="2" charset="0"/>
                <a:cs typeface="Wasted Year" pitchFamily="2" charset="0"/>
              </a:rPr>
              <a:t>Private sector</a:t>
            </a:r>
          </a:p>
          <a:p>
            <a:pPr lvl="1"/>
            <a:r>
              <a:rPr lang="en-US" sz="1300" dirty="0">
                <a:latin typeface="Wasted Year" pitchFamily="2" charset="0"/>
                <a:cs typeface="Wasted Year" pitchFamily="2" charset="0"/>
              </a:rPr>
              <a:t>research</a:t>
            </a:r>
          </a:p>
          <a:p>
            <a:pPr lvl="1"/>
            <a:r>
              <a:rPr lang="en-US" sz="1300" dirty="0">
                <a:latin typeface="Wasted Year" pitchFamily="2" charset="0"/>
                <a:cs typeface="Wasted Year" pitchFamily="2" charset="0"/>
              </a:rPr>
              <a:t>Experimental campaigns</a:t>
            </a:r>
          </a:p>
          <a:p>
            <a:endParaRPr lang="en-US" sz="1300" dirty="0">
              <a:latin typeface="Wasted Year" pitchFamily="2" charset="0"/>
              <a:cs typeface="Wasted Year" pitchFamily="2" charset="0"/>
            </a:endParaRPr>
          </a:p>
          <a:p>
            <a:r>
              <a:rPr lang="en-US" sz="1300" dirty="0">
                <a:latin typeface="Wasted Year" pitchFamily="2" charset="0"/>
                <a:cs typeface="Wasted Year" pitchFamily="2" charset="0"/>
              </a:rPr>
              <a:t>Research in weather and climate</a:t>
            </a:r>
          </a:p>
          <a:p>
            <a:pPr lvl="1"/>
            <a:r>
              <a:rPr lang="en-US" sz="1300" dirty="0">
                <a:latin typeface="Wasted Year" pitchFamily="2" charset="0"/>
                <a:cs typeface="Wasted Year" pitchFamily="2" charset="0"/>
              </a:rPr>
              <a:t>addressing uncertainty</a:t>
            </a:r>
          </a:p>
          <a:p>
            <a:pPr lvl="1"/>
            <a:r>
              <a:rPr lang="en-US" sz="1300" dirty="0">
                <a:latin typeface="Wasted Year" pitchFamily="2" charset="0"/>
                <a:cs typeface="Wasted Year" pitchFamily="2" charset="0"/>
              </a:rPr>
              <a:t>Increased complexity</a:t>
            </a:r>
          </a:p>
          <a:p>
            <a:pPr lvl="1"/>
            <a:r>
              <a:rPr lang="en-US" sz="1300" dirty="0">
                <a:latin typeface="Wasted Year" pitchFamily="2" charset="0"/>
                <a:cs typeface="Wasted Year" pitchFamily="2" charset="0"/>
              </a:rPr>
              <a:t>Digital twins</a:t>
            </a:r>
          </a:p>
          <a:p>
            <a:pPr lvl="1"/>
            <a:r>
              <a:rPr lang="en-US" sz="1300" dirty="0">
                <a:latin typeface="Wasted Year" pitchFamily="2" charset="0"/>
                <a:cs typeface="Wasted Year" pitchFamily="2" charset="0"/>
              </a:rPr>
              <a:t>Ai</a:t>
            </a:r>
          </a:p>
          <a:p>
            <a:pPr lvl="1"/>
            <a:endParaRPr lang="en-US" sz="1300" dirty="0">
              <a:latin typeface="Wasted Year" pitchFamily="2" charset="0"/>
              <a:cs typeface="Wasted Year" pitchFamily="2" charset="0"/>
            </a:endParaRPr>
          </a:p>
          <a:p>
            <a:r>
              <a:rPr lang="en-GB" sz="1700" dirty="0">
                <a:latin typeface="Wasted Year" pitchFamily="2" charset="0"/>
                <a:cs typeface="Wasted Year" pitchFamily="2" charset="0"/>
              </a:rPr>
              <a:t>Weather map of Europe, December 10, 1887</a:t>
            </a:r>
            <a:endParaRPr lang="en-US" sz="1700" dirty="0">
              <a:latin typeface="Wasted Year" pitchFamily="2" charset="0"/>
              <a:cs typeface="Wasted Year" pitchFamily="2" charset="0"/>
            </a:endParaRPr>
          </a:p>
        </p:txBody>
      </p:sp>
      <p:pic>
        <p:nvPicPr>
          <p:cNvPr id="5" name="Picture 4" descr="A map of europe and the weather&#10;&#10;AI-generated content may be incorrect.">
            <a:extLst>
              <a:ext uri="{FF2B5EF4-FFF2-40B4-BE49-F238E27FC236}">
                <a16:creationId xmlns:a16="http://schemas.microsoft.com/office/drawing/2014/main" id="{F1D2A25B-E56A-012E-2DE2-0358AB95F3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02" r="-2" b="17447"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21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0059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4831B-6084-A58D-A1A3-D1D91EBB0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A4B3E-6823-9055-B65C-A0E4C44F6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dirty="0">
                <a:latin typeface="Wasted Year" pitchFamily="2" charset="0"/>
                <a:cs typeface="Wasted Year" pitchFamily="2" charset="0"/>
              </a:rPr>
              <a:t>Weather Forecasting Factory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C3279F-7E9E-D5FC-44CD-875BD8509C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 lnSpcReduction="10000"/>
          </a:bodyPr>
          <a:lstStyle/>
          <a:p>
            <a:r>
              <a:rPr lang="en-US" sz="2200" dirty="0">
                <a:latin typeface="Wasted Year" pitchFamily="2" charset="0"/>
                <a:cs typeface="Wasted Year" pitchFamily="2" charset="0"/>
              </a:rPr>
              <a:t>Lewis Fry Richardson (1881 -1953)</a:t>
            </a:r>
          </a:p>
          <a:p>
            <a:r>
              <a:rPr lang="en-US" sz="2200" dirty="0">
                <a:latin typeface="Wasted Year" pitchFamily="2" charset="0"/>
                <a:cs typeface="Wasted Year" pitchFamily="2" charset="0"/>
              </a:rPr>
              <a:t>Use laws of physics</a:t>
            </a:r>
          </a:p>
          <a:p>
            <a:r>
              <a:rPr lang="en-US" sz="2200" dirty="0">
                <a:latin typeface="Wasted Year" pitchFamily="2" charset="0"/>
                <a:cs typeface="Wasted Year" pitchFamily="2" charset="0"/>
              </a:rPr>
              <a:t>And a forecasting factory</a:t>
            </a:r>
          </a:p>
          <a:p>
            <a:r>
              <a:rPr lang="en-US" sz="2200" dirty="0">
                <a:latin typeface="Wasted Year" pitchFamily="2" charset="0"/>
                <a:cs typeface="Wasted Year" pitchFamily="2" charset="0"/>
              </a:rPr>
              <a:t>Numerically unstable results but on the right track</a:t>
            </a:r>
          </a:p>
          <a:p>
            <a:endParaRPr lang="en-GB" sz="2200" dirty="0">
              <a:latin typeface="Wasted Year" pitchFamily="2" charset="0"/>
              <a:cs typeface="Wasted Year" pitchFamily="2" charset="0"/>
            </a:endParaRPr>
          </a:p>
          <a:p>
            <a:endParaRPr lang="en-GB" sz="2200" dirty="0">
              <a:latin typeface="Wasted Year" pitchFamily="2" charset="0"/>
              <a:cs typeface="Wasted Year" pitchFamily="2" charset="0"/>
            </a:endParaRPr>
          </a:p>
          <a:p>
            <a:endParaRPr lang="en-GB" sz="2200" dirty="0">
              <a:latin typeface="Wasted Year" pitchFamily="2" charset="0"/>
              <a:cs typeface="Wasted Year" pitchFamily="2" charset="0"/>
            </a:endParaRPr>
          </a:p>
          <a:p>
            <a:r>
              <a:rPr lang="en-GB" sz="2200" dirty="0">
                <a:latin typeface="Wasted Year" pitchFamily="2" charset="0"/>
                <a:cs typeface="Wasted Year" pitchFamily="2" charset="0"/>
              </a:rPr>
              <a:t>Artist’s vision of a “Weather Forecasting Factory” by Stephen Conlin, 1986. </a:t>
            </a:r>
            <a:endParaRPr lang="en-US" sz="2200" dirty="0">
              <a:latin typeface="Wasted Year" pitchFamily="2" charset="0"/>
              <a:cs typeface="Wasted Year" pitchFamily="2" charset="0"/>
            </a:endParaRPr>
          </a:p>
        </p:txBody>
      </p:sp>
      <p:pic>
        <p:nvPicPr>
          <p:cNvPr id="7" name="Picture 6" descr="A drawing of a city&#10;&#10;AI-generated content may be incorrect.">
            <a:extLst>
              <a:ext uri="{FF2B5EF4-FFF2-40B4-BE49-F238E27FC236}">
                <a16:creationId xmlns:a16="http://schemas.microsoft.com/office/drawing/2014/main" id="{97DDDC5B-D0CE-257F-47EF-513B573F5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2" r="12676" b="3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626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PlaceHolder 1"/>
          <p:cNvSpPr>
            <a:spLocks noGrp="1"/>
          </p:cNvSpPr>
          <p:nvPr>
            <p:ph type="subTitle"/>
          </p:nvPr>
        </p:nvSpPr>
        <p:spPr>
          <a:xfrm>
            <a:off x="354000" y="4357200"/>
            <a:ext cx="2632800" cy="1646640"/>
          </a:xfrm>
          <a:prstGeom prst="rect">
            <a:avLst/>
          </a:prstGeom>
          <a:noFill/>
          <a:ln w="0">
            <a:noFill/>
          </a:ln>
        </p:spPr>
        <p:txBody>
          <a:bodyPr lIns="121920" tIns="121920" rIns="121920" bIns="121920" anchor="t">
            <a:norm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800" spc="-1">
                <a:solidFill>
                  <a:srgbClr val="695D46"/>
                </a:solidFill>
                <a:latin typeface="Wasted Year"/>
                <a:ea typeface="Open Sans"/>
              </a:rPr>
              <a:t>ENIAC</a:t>
            </a:r>
            <a:endParaRPr lang="en-US" sz="2800" spc="-1">
              <a:latin typeface="Arial"/>
            </a:endParaRPr>
          </a:p>
        </p:txBody>
      </p:sp>
      <p:pic>
        <p:nvPicPr>
          <p:cNvPr id="326" name="Google Shape;148;g2cb081c9c03_0_574"/>
          <p:cNvPicPr/>
          <p:nvPr/>
        </p:nvPicPr>
        <p:blipFill>
          <a:blip r:embed="rId2"/>
          <a:stretch/>
        </p:blipFill>
        <p:spPr>
          <a:xfrm>
            <a:off x="3474960" y="0"/>
            <a:ext cx="8716800" cy="6857760"/>
          </a:xfrm>
          <a:prstGeom prst="rect">
            <a:avLst/>
          </a:prstGeom>
          <a:ln w="0">
            <a:noFill/>
          </a:ln>
        </p:spPr>
      </p:pic>
      <p:sp>
        <p:nvSpPr>
          <p:cNvPr id="327" name="PlaceHolder 2"/>
          <p:cNvSpPr>
            <a:spLocks noGrp="1"/>
          </p:cNvSpPr>
          <p:nvPr>
            <p:ph type="title"/>
          </p:nvPr>
        </p:nvSpPr>
        <p:spPr>
          <a:xfrm>
            <a:off x="111840" y="550606"/>
            <a:ext cx="3362880" cy="3791234"/>
          </a:xfrm>
          <a:prstGeom prst="rect">
            <a:avLst/>
          </a:prstGeom>
          <a:noFill/>
          <a:ln w="0">
            <a:noFill/>
          </a:ln>
        </p:spPr>
        <p:txBody>
          <a:bodyPr lIns="121920" tIns="121920" rIns="121920" bIns="12192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pc="-1" dirty="0">
                <a:solidFill>
                  <a:srgbClr val="EF6C00"/>
                </a:solidFill>
                <a:latin typeface="Wasted Year"/>
                <a:ea typeface="PT Sans Narrow"/>
              </a:rPr>
              <a:t>Contemporary Numerical Weather Prediction</a:t>
            </a:r>
            <a:endParaRPr lang="en-US" b="0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163;g2cb081c9c03_0_748"/>
          <p:cNvPicPr/>
          <p:nvPr/>
        </p:nvPicPr>
        <p:blipFill>
          <a:blip r:embed="rId2"/>
          <a:stretch/>
        </p:blipFill>
        <p:spPr>
          <a:xfrm>
            <a:off x="325200" y="203280"/>
            <a:ext cx="5018160" cy="2286960"/>
          </a:xfrm>
          <a:prstGeom prst="rect">
            <a:avLst/>
          </a:prstGeom>
          <a:ln w="0">
            <a:noFill/>
          </a:ln>
        </p:spPr>
      </p:pic>
      <p:pic>
        <p:nvPicPr>
          <p:cNvPr id="334" name="Google Shape;164;g2cb081c9c03_0_748"/>
          <p:cNvPicPr/>
          <p:nvPr/>
        </p:nvPicPr>
        <p:blipFill>
          <a:blip r:embed="rId3"/>
          <a:stretch/>
        </p:blipFill>
        <p:spPr>
          <a:xfrm>
            <a:off x="6981600" y="1504080"/>
            <a:ext cx="1471440" cy="579120"/>
          </a:xfrm>
          <a:prstGeom prst="rect">
            <a:avLst/>
          </a:prstGeom>
          <a:ln w="0">
            <a:noFill/>
          </a:ln>
        </p:spPr>
      </p:pic>
      <p:pic>
        <p:nvPicPr>
          <p:cNvPr id="335" name="Google Shape;165;g2cb081c9c03_0_748"/>
          <p:cNvPicPr/>
          <p:nvPr/>
        </p:nvPicPr>
        <p:blipFill>
          <a:blip r:embed="rId4"/>
          <a:stretch/>
        </p:blipFill>
        <p:spPr>
          <a:xfrm>
            <a:off x="8666400" y="81360"/>
            <a:ext cx="3327120" cy="2998080"/>
          </a:xfrm>
          <a:prstGeom prst="rect">
            <a:avLst/>
          </a:prstGeom>
          <a:ln w="0">
            <a:noFill/>
          </a:ln>
        </p:spPr>
      </p:pic>
      <p:pic>
        <p:nvPicPr>
          <p:cNvPr id="336" name="Google Shape;166;g2cb081c9c03_0_748"/>
          <p:cNvPicPr/>
          <p:nvPr/>
        </p:nvPicPr>
        <p:blipFill>
          <a:blip r:embed="rId5"/>
          <a:stretch/>
        </p:blipFill>
        <p:spPr>
          <a:xfrm>
            <a:off x="325200" y="2592000"/>
            <a:ext cx="4908240" cy="4101840"/>
          </a:xfrm>
          <a:prstGeom prst="rect">
            <a:avLst/>
          </a:prstGeom>
          <a:ln w="0">
            <a:noFill/>
          </a:ln>
        </p:spPr>
      </p:pic>
      <p:pic>
        <p:nvPicPr>
          <p:cNvPr id="337" name="Google Shape;167;g2cb081c9c03_0_748"/>
          <p:cNvPicPr/>
          <p:nvPr/>
        </p:nvPicPr>
        <p:blipFill>
          <a:blip r:embed="rId6"/>
          <a:stretch/>
        </p:blipFill>
        <p:spPr>
          <a:xfrm>
            <a:off x="5705280" y="2630400"/>
            <a:ext cx="3438960" cy="2286960"/>
          </a:xfrm>
          <a:prstGeom prst="rect">
            <a:avLst/>
          </a:prstGeom>
          <a:ln w="0">
            <a:noFill/>
          </a:ln>
        </p:spPr>
      </p:pic>
      <p:pic>
        <p:nvPicPr>
          <p:cNvPr id="338" name="Google Shape;168;g2cb081c9c03_0_748"/>
          <p:cNvPicPr/>
          <p:nvPr/>
        </p:nvPicPr>
        <p:blipFill>
          <a:blip r:embed="rId7"/>
          <a:stretch/>
        </p:blipFill>
        <p:spPr>
          <a:xfrm>
            <a:off x="9827280" y="4551600"/>
            <a:ext cx="2079840" cy="2071200"/>
          </a:xfrm>
          <a:prstGeom prst="rect">
            <a:avLst/>
          </a:prstGeom>
          <a:ln w="0">
            <a:noFill/>
          </a:ln>
        </p:spPr>
      </p:pic>
      <p:pic>
        <p:nvPicPr>
          <p:cNvPr id="339" name="Google Shape;169;g2cb081c9c03_0_748"/>
          <p:cNvPicPr/>
          <p:nvPr/>
        </p:nvPicPr>
        <p:blipFill>
          <a:blip r:embed="rId8"/>
          <a:stretch/>
        </p:blipFill>
        <p:spPr>
          <a:xfrm>
            <a:off x="7954800" y="5161440"/>
            <a:ext cx="1434480" cy="1390320"/>
          </a:xfrm>
          <a:prstGeom prst="rect">
            <a:avLst/>
          </a:prstGeom>
          <a:ln w="0">
            <a:noFill/>
          </a:ln>
        </p:spPr>
      </p:pic>
      <p:pic>
        <p:nvPicPr>
          <p:cNvPr id="340" name="Google Shape;170;g2cb081c9c03_0_748"/>
          <p:cNvPicPr/>
          <p:nvPr/>
        </p:nvPicPr>
        <p:blipFill>
          <a:blip r:embed="rId9"/>
          <a:stretch/>
        </p:blipFill>
        <p:spPr>
          <a:xfrm>
            <a:off x="6099840" y="5464560"/>
            <a:ext cx="1265760" cy="1229520"/>
          </a:xfrm>
          <a:prstGeom prst="rect">
            <a:avLst/>
          </a:prstGeom>
          <a:ln w="0">
            <a:noFill/>
          </a:ln>
        </p:spPr>
      </p:pic>
      <p:pic>
        <p:nvPicPr>
          <p:cNvPr id="341" name="Google Shape;171;g2cb081c9c03_0_748"/>
          <p:cNvPicPr/>
          <p:nvPr/>
        </p:nvPicPr>
        <p:blipFill>
          <a:blip r:embed="rId10"/>
          <a:stretch/>
        </p:blipFill>
        <p:spPr>
          <a:xfrm>
            <a:off x="5733840" y="1595040"/>
            <a:ext cx="857040" cy="304560"/>
          </a:xfrm>
          <a:prstGeom prst="rect">
            <a:avLst/>
          </a:prstGeom>
          <a:ln w="0">
            <a:noFill/>
          </a:ln>
        </p:spPr>
      </p:pic>
      <p:pic>
        <p:nvPicPr>
          <p:cNvPr id="342" name="Google Shape;172;g2cb081c9c03_0_748"/>
          <p:cNvPicPr/>
          <p:nvPr/>
        </p:nvPicPr>
        <p:blipFill>
          <a:blip r:embed="rId11"/>
          <a:stretch/>
        </p:blipFill>
        <p:spPr>
          <a:xfrm>
            <a:off x="2661840" y="1595040"/>
            <a:ext cx="9331680" cy="1257120"/>
          </a:xfrm>
          <a:prstGeom prst="rect">
            <a:avLst/>
          </a:prstGeom>
          <a:ln w="0">
            <a:noFill/>
          </a:ln>
        </p:spPr>
      </p:pic>
      <p:pic>
        <p:nvPicPr>
          <p:cNvPr id="343" name="Google Shape;173;g2cb081c9c03_0_748"/>
          <p:cNvPicPr/>
          <p:nvPr/>
        </p:nvPicPr>
        <p:blipFill>
          <a:blip r:embed="rId10"/>
          <a:stretch/>
        </p:blipFill>
        <p:spPr>
          <a:xfrm>
            <a:off x="3726480" y="3621600"/>
            <a:ext cx="857040" cy="304560"/>
          </a:xfrm>
          <a:prstGeom prst="rect">
            <a:avLst/>
          </a:prstGeom>
          <a:ln w="0">
            <a:noFill/>
          </a:ln>
        </p:spPr>
      </p:pic>
      <p:pic>
        <p:nvPicPr>
          <p:cNvPr id="344" name="Google Shape;174;g2cb081c9c03_0_748"/>
          <p:cNvPicPr/>
          <p:nvPr/>
        </p:nvPicPr>
        <p:blipFill>
          <a:blip r:embed="rId12"/>
          <a:stretch/>
        </p:blipFill>
        <p:spPr>
          <a:xfrm>
            <a:off x="6690480" y="4208400"/>
            <a:ext cx="3048240" cy="1148160"/>
          </a:xfrm>
          <a:prstGeom prst="rect">
            <a:avLst/>
          </a:prstGeom>
          <a:ln w="0">
            <a:noFill/>
          </a:ln>
        </p:spPr>
      </p:pic>
      <p:sp>
        <p:nvSpPr>
          <p:cNvPr id="345" name="PlaceHolder 1"/>
          <p:cNvSpPr>
            <a:spLocks noGrp="1"/>
          </p:cNvSpPr>
          <p:nvPr>
            <p:ph type="title"/>
          </p:nvPr>
        </p:nvSpPr>
        <p:spPr>
          <a:xfrm>
            <a:off x="182880" y="203280"/>
            <a:ext cx="578880" cy="947040"/>
          </a:xfrm>
          <a:prstGeom prst="rect">
            <a:avLst/>
          </a:prstGeom>
          <a:noFill/>
          <a:ln w="0">
            <a:noFill/>
          </a:ln>
        </p:spPr>
        <p:txBody>
          <a:bodyPr vert="horz" lIns="121920" tIns="121920" rIns="121920" bIns="121920" rtlCol="0" anchor="t">
            <a:normAutofit fontScale="96000"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4800" spc="-1">
                <a:solidFill>
                  <a:srgbClr val="EF6C00"/>
                </a:solidFill>
                <a:latin typeface="Wasted Year"/>
                <a:ea typeface="PT Sans Narrow"/>
              </a:rPr>
              <a:t>1</a:t>
            </a:r>
            <a:endParaRPr lang="en-US" sz="4800" b="0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PlaceHolder 2"/>
          <p:cNvSpPr>
            <a:spLocks noGrp="1"/>
          </p:cNvSpPr>
          <p:nvPr>
            <p:ph type="title"/>
          </p:nvPr>
        </p:nvSpPr>
        <p:spPr>
          <a:xfrm>
            <a:off x="7508160" y="203280"/>
            <a:ext cx="578880" cy="947040"/>
          </a:xfrm>
          <a:prstGeom prst="rect">
            <a:avLst/>
          </a:prstGeom>
          <a:noFill/>
          <a:ln w="0">
            <a:noFill/>
          </a:ln>
        </p:spPr>
        <p:txBody>
          <a:bodyPr vert="horz" lIns="121920" tIns="121920" rIns="121920" bIns="121920" rtlCol="0" anchor="t">
            <a:normAutofit fontScale="96000"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4800" spc="-1">
                <a:solidFill>
                  <a:srgbClr val="EF6C00"/>
                </a:solidFill>
                <a:latin typeface="Wasted Year"/>
                <a:ea typeface="PT Sans Narrow"/>
              </a:rPr>
              <a:t>2</a:t>
            </a:r>
            <a:endParaRPr lang="en-US" sz="4800" b="0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 type="title"/>
          </p:nvPr>
        </p:nvSpPr>
        <p:spPr>
          <a:xfrm>
            <a:off x="2758320" y="3300480"/>
            <a:ext cx="578880" cy="947040"/>
          </a:xfrm>
          <a:prstGeom prst="rect">
            <a:avLst/>
          </a:prstGeom>
          <a:noFill/>
          <a:ln w="0">
            <a:noFill/>
          </a:ln>
        </p:spPr>
        <p:txBody>
          <a:bodyPr vert="horz" lIns="121920" tIns="121920" rIns="121920" bIns="121920" rtlCol="0" anchor="t">
            <a:normAutofit fontScale="96000"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4800" spc="-1">
                <a:solidFill>
                  <a:srgbClr val="EF6C00"/>
                </a:solidFill>
                <a:latin typeface="Wasted Year"/>
                <a:ea typeface="PT Sans Narrow"/>
              </a:rPr>
              <a:t>3</a:t>
            </a:r>
            <a:endParaRPr lang="en-US" sz="4800" b="0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PlaceHolder 4"/>
          <p:cNvSpPr>
            <a:spLocks noGrp="1"/>
          </p:cNvSpPr>
          <p:nvPr>
            <p:ph type="title"/>
          </p:nvPr>
        </p:nvSpPr>
        <p:spPr>
          <a:xfrm>
            <a:off x="4972560" y="3300480"/>
            <a:ext cx="578880" cy="947040"/>
          </a:xfrm>
          <a:prstGeom prst="rect">
            <a:avLst/>
          </a:prstGeom>
          <a:noFill/>
          <a:ln w="0">
            <a:noFill/>
          </a:ln>
        </p:spPr>
        <p:txBody>
          <a:bodyPr vert="horz" lIns="121920" tIns="121920" rIns="121920" bIns="121920" rtlCol="0" anchor="t">
            <a:normAutofit fontScale="96000"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4800" spc="-1">
                <a:solidFill>
                  <a:srgbClr val="EF6C00"/>
                </a:solidFill>
                <a:latin typeface="Wasted Year"/>
                <a:ea typeface="PT Sans Narrow"/>
              </a:rPr>
              <a:t>4</a:t>
            </a:r>
            <a:endParaRPr lang="en-US" sz="4800" b="0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laceHolder 5"/>
          <p:cNvSpPr>
            <a:spLocks noGrp="1"/>
          </p:cNvSpPr>
          <p:nvPr>
            <p:ph type="title"/>
          </p:nvPr>
        </p:nvSpPr>
        <p:spPr>
          <a:xfrm>
            <a:off x="10577760" y="3342000"/>
            <a:ext cx="578880" cy="947040"/>
          </a:xfrm>
          <a:prstGeom prst="rect">
            <a:avLst/>
          </a:prstGeom>
          <a:noFill/>
          <a:ln w="0">
            <a:noFill/>
          </a:ln>
        </p:spPr>
        <p:txBody>
          <a:bodyPr vert="horz" lIns="121920" tIns="121920" rIns="121920" bIns="121920" rtlCol="0" anchor="t">
            <a:normAutofit fontScale="96000"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4800" spc="-1">
                <a:solidFill>
                  <a:srgbClr val="EF6C00"/>
                </a:solidFill>
                <a:latin typeface="Wasted Year"/>
                <a:ea typeface="PT Sans Narrow"/>
              </a:rPr>
              <a:t>5</a:t>
            </a:r>
            <a:endParaRPr lang="en-US" sz="4800" b="0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FEE58-4470-3939-2B94-959DF5EAAAE0}"/>
              </a:ext>
            </a:extLst>
          </p:cNvPr>
          <p:cNvSpPr txBox="1"/>
          <p:nvPr/>
        </p:nvSpPr>
        <p:spPr>
          <a:xfrm>
            <a:off x="31113" y="6551760"/>
            <a:ext cx="5710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Wasted Year" pitchFamily="2" charset="0"/>
                <a:cs typeface="Wasted Year" pitchFamily="2" charset="0"/>
              </a:rPr>
              <a:t>Slide by Vladimir </a:t>
            </a:r>
            <a:r>
              <a:rPr lang="sr-Latn-RS" dirty="0">
                <a:latin typeface="Wasted Year" pitchFamily="2" charset="0"/>
                <a:cs typeface="Wasted Year" pitchFamily="2" charset="0"/>
              </a:rPr>
              <a:t>Đurđević, </a:t>
            </a:r>
            <a:r>
              <a:rPr lang="sr-Latn-RS" dirty="0" err="1">
                <a:latin typeface="Wasted Year" pitchFamily="2" charset="0"/>
                <a:cs typeface="Wasted Year" pitchFamily="2" charset="0"/>
              </a:rPr>
              <a:t>Universit</a:t>
            </a:r>
            <a:r>
              <a:rPr lang="en-US" dirty="0">
                <a:latin typeface="Wasted Year" pitchFamily="2" charset="0"/>
                <a:cs typeface="Wasted Year" pitchFamily="2" charset="0"/>
              </a:rPr>
              <a:t>y</a:t>
            </a:r>
            <a:r>
              <a:rPr lang="sr-Latn-RS" dirty="0">
                <a:latin typeface="Wasted Year" pitchFamily="2" charset="0"/>
                <a:cs typeface="Wasted Year" pitchFamily="2" charset="0"/>
              </a:rPr>
              <a:t> </a:t>
            </a:r>
            <a:r>
              <a:rPr lang="sr-Latn-RS" dirty="0" err="1">
                <a:latin typeface="Wasted Year" pitchFamily="2" charset="0"/>
                <a:cs typeface="Wasted Year" pitchFamily="2" charset="0"/>
              </a:rPr>
              <a:t>of</a:t>
            </a:r>
            <a:r>
              <a:rPr lang="sr-Latn-RS" dirty="0">
                <a:latin typeface="Wasted Year" pitchFamily="2" charset="0"/>
                <a:cs typeface="Wasted Year" pitchFamily="2" charset="0"/>
              </a:rPr>
              <a:t> </a:t>
            </a:r>
            <a:r>
              <a:rPr lang="sr-Latn-RS" dirty="0" err="1">
                <a:latin typeface="Wasted Year" pitchFamily="2" charset="0"/>
                <a:cs typeface="Wasted Year" pitchFamily="2" charset="0"/>
              </a:rPr>
              <a:t>Belgrade</a:t>
            </a:r>
            <a:endParaRPr lang="en-US" dirty="0">
              <a:latin typeface="Wasted Year" pitchFamily="2" charset="0"/>
              <a:cs typeface="Wasted Year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reenshot of a weather agency&#10;&#10;AI-generated content may be incorrect.">
            <a:extLst>
              <a:ext uri="{FF2B5EF4-FFF2-40B4-BE49-F238E27FC236}">
                <a16:creationId xmlns:a16="http://schemas.microsoft.com/office/drawing/2014/main" id="{5A2FEF22-7891-1A70-F1ED-5C27A34C27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4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ED990F-4774-9543-1928-8175897CE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3400">
                <a:latin typeface="Wasted Year" pitchFamily="2" charset="0"/>
                <a:cs typeface="Wasted Year" pitchFamily="2" charset="0"/>
              </a:rPr>
              <a:t>South Environment and Weather Agency (SEWA)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CA9AD4-FD79-5EBA-B10C-82E91549B4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>
                <a:latin typeface="Wasted Year" pitchFamily="2" charset="0"/>
                <a:cs typeface="Wasted Year" pitchFamily="2" charset="0"/>
              </a:rPr>
              <a:t>~25 years in business</a:t>
            </a:r>
          </a:p>
          <a:p>
            <a:r>
              <a:rPr lang="en-US" sz="2000">
                <a:latin typeface="Wasted Year" pitchFamily="2" charset="0"/>
                <a:cs typeface="Wasted Year" pitchFamily="2" charset="0"/>
              </a:rPr>
              <a:t>In-house built Beowulf cluster </a:t>
            </a:r>
          </a:p>
          <a:p>
            <a:r>
              <a:rPr lang="en-US" sz="2000">
                <a:latin typeface="Wasted Year" pitchFamily="2" charset="0"/>
                <a:cs typeface="Wasted Year" pitchFamily="2" charset="0"/>
              </a:rPr>
              <a:t>dedicated servers</a:t>
            </a:r>
          </a:p>
          <a:p>
            <a:r>
              <a:rPr lang="en-US" sz="2000">
                <a:latin typeface="Wasted Year" pitchFamily="2" charset="0"/>
                <a:cs typeface="Wasted Year" pitchFamily="2" charset="0"/>
              </a:rPr>
              <a:t>Tailored weather products</a:t>
            </a:r>
          </a:p>
          <a:p>
            <a:endParaRPr lang="en-US" sz="2000">
              <a:latin typeface="Wasted Year" pitchFamily="2" charset="0"/>
              <a:cs typeface="Wasted Ye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005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3E60C6D-4E85-4E14-BCDF-BF15C241F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70A03-3D16-0BB6-CCC7-F4C93C218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1294" y="486184"/>
            <a:ext cx="5397237" cy="1325563"/>
          </a:xfrm>
        </p:spPr>
        <p:txBody>
          <a:bodyPr>
            <a:normAutofit fontScale="90000"/>
          </a:bodyPr>
          <a:lstStyle/>
          <a:p>
            <a:r>
              <a:rPr lang="en-US" sz="3700" dirty="0">
                <a:latin typeface="Wasted Year" pitchFamily="2" charset="0"/>
                <a:cs typeface="Wasted Year" pitchFamily="2" charset="0"/>
              </a:rPr>
              <a:t>Exploring the accelerator option - dataflow</a:t>
            </a:r>
          </a:p>
        </p:txBody>
      </p:sp>
      <p:pic>
        <p:nvPicPr>
          <p:cNvPr id="7" name="Picture 6" descr="A graph with red and blue lines&#10;&#10;AI-generated content may be incorrect.">
            <a:extLst>
              <a:ext uri="{FF2B5EF4-FFF2-40B4-BE49-F238E27FC236}">
                <a16:creationId xmlns:a16="http://schemas.microsoft.com/office/drawing/2014/main" id="{567995E2-7B6A-4738-37B3-CC5EB93B9B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53" y="598677"/>
            <a:ext cx="4094822" cy="2733294"/>
          </a:xfrm>
          <a:custGeom>
            <a:avLst/>
            <a:gdLst/>
            <a:ahLst/>
            <a:cxnLst/>
            <a:rect l="l" t="t" r="r" b="b"/>
            <a:pathLst>
              <a:path w="4555700" h="2733294">
                <a:moveTo>
                  <a:pt x="82217" y="0"/>
                </a:moveTo>
                <a:lnTo>
                  <a:pt x="4473483" y="0"/>
                </a:lnTo>
                <a:cubicBezTo>
                  <a:pt x="4518890" y="0"/>
                  <a:pt x="4555700" y="36810"/>
                  <a:pt x="4555700" y="82217"/>
                </a:cubicBezTo>
                <a:lnTo>
                  <a:pt x="4555700" y="2651077"/>
                </a:lnTo>
                <a:cubicBezTo>
                  <a:pt x="4555700" y="2696484"/>
                  <a:pt x="4518890" y="2733294"/>
                  <a:pt x="4473483" y="2733294"/>
                </a:cubicBezTo>
                <a:lnTo>
                  <a:pt x="82217" y="2733294"/>
                </a:lnTo>
                <a:cubicBezTo>
                  <a:pt x="36810" y="2733294"/>
                  <a:pt x="0" y="2696484"/>
                  <a:pt x="0" y="2651077"/>
                </a:cubicBezTo>
                <a:lnTo>
                  <a:pt x="0" y="82217"/>
                </a:lnTo>
                <a:cubicBezTo>
                  <a:pt x="0" y="36810"/>
                  <a:pt x="36810" y="0"/>
                  <a:pt x="82217" y="0"/>
                </a:cubicBezTo>
                <a:close/>
              </a:path>
            </a:pathLst>
          </a:cu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D42D292-4C48-479B-9E59-E29CD9871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diagram of a cycle&#10;&#10;AI-generated content may be incorrect.">
            <a:extLst>
              <a:ext uri="{FF2B5EF4-FFF2-40B4-BE49-F238E27FC236}">
                <a16:creationId xmlns:a16="http://schemas.microsoft.com/office/drawing/2014/main" id="{93CB11B7-D0FF-F93E-D985-E2976B43B6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53" y="3526029"/>
            <a:ext cx="3693638" cy="2733293"/>
          </a:xfrm>
          <a:custGeom>
            <a:avLst/>
            <a:gdLst/>
            <a:ahLst/>
            <a:cxnLst/>
            <a:rect l="l" t="t" r="r" b="b"/>
            <a:pathLst>
              <a:path w="4438338" h="2323972">
                <a:moveTo>
                  <a:pt x="69905" y="0"/>
                </a:moveTo>
                <a:lnTo>
                  <a:pt x="4368433" y="0"/>
                </a:lnTo>
                <a:cubicBezTo>
                  <a:pt x="4407040" y="0"/>
                  <a:pt x="4438338" y="31298"/>
                  <a:pt x="4438338" y="69905"/>
                </a:cubicBezTo>
                <a:lnTo>
                  <a:pt x="4438338" y="2254067"/>
                </a:lnTo>
                <a:cubicBezTo>
                  <a:pt x="4438338" y="2292674"/>
                  <a:pt x="4407040" y="2323972"/>
                  <a:pt x="4368433" y="2323972"/>
                </a:cubicBezTo>
                <a:lnTo>
                  <a:pt x="69905" y="2323972"/>
                </a:lnTo>
                <a:cubicBezTo>
                  <a:pt x="31298" y="2323972"/>
                  <a:pt x="0" y="2292674"/>
                  <a:pt x="0" y="2254067"/>
                </a:cubicBezTo>
                <a:lnTo>
                  <a:pt x="0" y="69905"/>
                </a:lnTo>
                <a:cubicBezTo>
                  <a:pt x="0" y="31298"/>
                  <a:pt x="31298" y="0"/>
                  <a:pt x="69905" y="0"/>
                </a:cubicBezTo>
                <a:close/>
              </a:path>
            </a:pathLst>
          </a:cu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F8E148-A768-6178-7849-3CF2C760B7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51294" y="1946684"/>
            <a:ext cx="5397237" cy="4351338"/>
          </a:xfrm>
        </p:spPr>
        <p:txBody>
          <a:bodyPr>
            <a:normAutofit/>
          </a:bodyPr>
          <a:lstStyle/>
          <a:p>
            <a:r>
              <a:rPr lang="en-US" dirty="0">
                <a:latin typeface="Wasted Year" pitchFamily="2" charset="0"/>
                <a:cs typeface="Wasted Year" pitchFamily="2" charset="0"/>
              </a:rPr>
              <a:t>Meteos/</a:t>
            </a:r>
            <a:r>
              <a:rPr lang="en-US" dirty="0" err="1">
                <a:latin typeface="Wasted Year" pitchFamily="2" charset="0"/>
                <a:cs typeface="Wasted Year" pitchFamily="2" charset="0"/>
              </a:rPr>
              <a:t>Maxeler</a:t>
            </a:r>
            <a:r>
              <a:rPr lang="en-US" dirty="0">
                <a:latin typeface="Wasted Year" pitchFamily="2" charset="0"/>
                <a:cs typeface="Wasted Year" pitchFamily="2" charset="0"/>
              </a:rPr>
              <a:t>/school of Electrical engineering, university of Belgarde</a:t>
            </a:r>
          </a:p>
          <a:p>
            <a:r>
              <a:rPr lang="en-US" dirty="0">
                <a:latin typeface="Wasted Year" pitchFamily="2" charset="0"/>
                <a:cs typeface="Wasted Year" pitchFamily="2" charset="0"/>
              </a:rPr>
              <a:t>Porting a system of Shallow water equations</a:t>
            </a:r>
          </a:p>
          <a:p>
            <a:r>
              <a:rPr lang="en-US" dirty="0">
                <a:latin typeface="Wasted Year" pitchFamily="2" charset="0"/>
                <a:cs typeface="Wasted Year" pitchFamily="2" charset="0"/>
              </a:rPr>
              <a:t>a rotating rectangular pan filled with water</a:t>
            </a:r>
          </a:p>
          <a:p>
            <a:r>
              <a:rPr lang="en-US" dirty="0">
                <a:latin typeface="Wasted Year" pitchFamily="2" charset="0"/>
                <a:cs typeface="Wasted Year" pitchFamily="2" charset="0"/>
              </a:rPr>
              <a:t>Strong dependance on data inputs</a:t>
            </a:r>
            <a:endParaRPr lang="sr-Latn-RS" dirty="0">
              <a:latin typeface="Wasted Year" pitchFamily="2" charset="0"/>
              <a:cs typeface="Wasted Year" pitchFamily="2" charset="0"/>
            </a:endParaRPr>
          </a:p>
          <a:p>
            <a:r>
              <a:rPr lang="en-US" dirty="0">
                <a:latin typeface="Wasted Year" pitchFamily="2" charset="0"/>
                <a:cs typeface="Wasted Year" pitchFamily="2" charset="0"/>
              </a:rPr>
              <a:t>(</a:t>
            </a:r>
            <a:r>
              <a:rPr lang="en-US" dirty="0" err="1">
                <a:latin typeface="Wasted Year" pitchFamily="2" charset="0"/>
                <a:cs typeface="Wasted Year" pitchFamily="2" charset="0"/>
              </a:rPr>
              <a:t>Ivkovi</a:t>
            </a:r>
            <a:r>
              <a:rPr lang="sr-Latn-RS" dirty="0">
                <a:latin typeface="Wasted Year" pitchFamily="2" charset="0"/>
                <a:cs typeface="Wasted Year" pitchFamily="2" charset="0"/>
              </a:rPr>
              <a:t>ć et </a:t>
            </a:r>
            <a:r>
              <a:rPr lang="sr-Latn-RS" dirty="0" err="1">
                <a:latin typeface="Wasted Year" pitchFamily="2" charset="0"/>
                <a:cs typeface="Wasted Year" pitchFamily="2" charset="0"/>
              </a:rPr>
              <a:t>al</a:t>
            </a:r>
            <a:r>
              <a:rPr lang="sr-Latn-RS" dirty="0">
                <a:latin typeface="Wasted Year" pitchFamily="2" charset="0"/>
                <a:cs typeface="Wasted Year" pitchFamily="2" charset="0"/>
              </a:rPr>
              <a:t>, 2013</a:t>
            </a:r>
            <a:r>
              <a:rPr lang="en-US" dirty="0">
                <a:latin typeface="Wasted Year" pitchFamily="2" charset="0"/>
                <a:cs typeface="Wasted Year" pitchFamily="2" charset="0"/>
              </a:rPr>
              <a:t>)</a:t>
            </a:r>
          </a:p>
          <a:p>
            <a:endParaRPr lang="en-US" dirty="0">
              <a:latin typeface="Wasted Year" pitchFamily="2" charset="0"/>
              <a:cs typeface="Wasted Year" pitchFamily="2" charset="0"/>
            </a:endParaRPr>
          </a:p>
          <a:p>
            <a:endParaRPr lang="en-US" dirty="0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533DF362-939D-4EEE-8DC4-6B54607E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95198">
            <a:off x="1539683" y="162676"/>
            <a:ext cx="4083433" cy="4083433"/>
          </a:xfrm>
          <a:prstGeom prst="arc">
            <a:avLst>
              <a:gd name="adj1" fmla="val 17445962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662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4DF55BE-B4AB-4BA1-BDE1-E9F7FB3F1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5DE26E-E76A-4862-9BD6-82BD12B04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539578"/>
            <a:ext cx="5981278" cy="1684638"/>
          </a:xfrm>
        </p:spPr>
        <p:txBody>
          <a:bodyPr>
            <a:normAutofit/>
          </a:bodyPr>
          <a:lstStyle/>
          <a:p>
            <a:r>
              <a:rPr lang="en-US" dirty="0">
                <a:latin typeface="Wasted Year" pitchFamily="2" charset="0"/>
                <a:cs typeface="Wasted Year" pitchFamily="2" charset="0"/>
              </a:rPr>
              <a:t>Chaos in the Atmosphere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542221-3C76-6822-04D2-5A873545C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2409568"/>
            <a:ext cx="5981278" cy="3690551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Wasted Year" pitchFamily="2" charset="0"/>
                <a:cs typeface="Wasted Year" pitchFamily="2" charset="0"/>
              </a:rPr>
              <a:t>Deterministic non-periodic flow (Lorenz, 1963)</a:t>
            </a:r>
          </a:p>
          <a:p>
            <a:r>
              <a:rPr lang="en-US" sz="2000" dirty="0">
                <a:latin typeface="Wasted Year" pitchFamily="2" charset="0"/>
                <a:cs typeface="Wasted Year" pitchFamily="2" charset="0"/>
              </a:rPr>
              <a:t>Predictability of atmospheric flow</a:t>
            </a:r>
          </a:p>
          <a:p>
            <a:r>
              <a:rPr lang="en-US" sz="2000" dirty="0">
                <a:latin typeface="Wasted Year" pitchFamily="2" charset="0"/>
                <a:cs typeface="Wasted Year" pitchFamily="2" charset="0"/>
              </a:rPr>
              <a:t>Ensemble prediction</a:t>
            </a:r>
          </a:p>
          <a:p>
            <a:r>
              <a:rPr lang="en-US" sz="2000" dirty="0">
                <a:latin typeface="Wasted Year" pitchFamily="2" charset="0"/>
                <a:cs typeface="Wasted Year" pitchFamily="2" charset="0"/>
              </a:rPr>
              <a:t>Variable initial conditions</a:t>
            </a:r>
          </a:p>
          <a:p>
            <a:r>
              <a:rPr lang="en-US" sz="2000" dirty="0">
                <a:latin typeface="Wasted Year" pitchFamily="2" charset="0"/>
                <a:cs typeface="Wasted Year" pitchFamily="2" charset="0"/>
              </a:rPr>
              <a:t>Spaghetti plot from </a:t>
            </a:r>
            <a:r>
              <a:rPr lang="en-US" sz="2000" dirty="0" err="1">
                <a:latin typeface="Wasted Year" pitchFamily="2" charset="0"/>
                <a:cs typeface="Wasted Year" pitchFamily="2" charset="0"/>
              </a:rPr>
              <a:t>Grönquist</a:t>
            </a:r>
            <a:r>
              <a:rPr lang="en-US" sz="2000" dirty="0">
                <a:latin typeface="Wasted Year" pitchFamily="2" charset="0"/>
                <a:cs typeface="Wasted Year" pitchFamily="2" charset="0"/>
              </a:rPr>
              <a:t> et al, 2019</a:t>
            </a:r>
          </a:p>
          <a:p>
            <a:endParaRPr lang="en-US" sz="2000" dirty="0">
              <a:latin typeface="Wasted Year" pitchFamily="2" charset="0"/>
              <a:cs typeface="Wasted Year" pitchFamily="2" charset="0"/>
            </a:endParaRPr>
          </a:p>
          <a:p>
            <a:endParaRPr lang="en-US" sz="2000" dirty="0">
              <a:latin typeface="Wasted Year" pitchFamily="2" charset="0"/>
              <a:cs typeface="Wasted Year" pitchFamily="2" charset="0"/>
            </a:endParaRPr>
          </a:p>
        </p:txBody>
      </p:sp>
      <p:pic>
        <p:nvPicPr>
          <p:cNvPr id="7" name="Picture 6" descr="A diagram of a graph&#10;&#10;AI-generated content may be incorrect.">
            <a:extLst>
              <a:ext uri="{FF2B5EF4-FFF2-40B4-BE49-F238E27FC236}">
                <a16:creationId xmlns:a16="http://schemas.microsoft.com/office/drawing/2014/main" id="{0578AF4B-FCF0-CAB6-5E84-27B649303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524" y="408437"/>
            <a:ext cx="4810874" cy="2152866"/>
          </a:xfrm>
          <a:prstGeom prst="rect">
            <a:avLst/>
          </a:prstGeom>
        </p:spPr>
      </p:pic>
      <p:pic>
        <p:nvPicPr>
          <p:cNvPr id="5" name="Picture 4" descr="A yellow and black logo&#10;&#10;AI-generated content may be incorrect.">
            <a:extLst>
              <a:ext uri="{FF2B5EF4-FFF2-40B4-BE49-F238E27FC236}">
                <a16:creationId xmlns:a16="http://schemas.microsoft.com/office/drawing/2014/main" id="{A8FDA15A-5D99-A5AF-0DBF-1A50EB661A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1" r="381" b="-3"/>
          <a:stretch/>
        </p:blipFill>
        <p:spPr>
          <a:xfrm>
            <a:off x="8083201" y="2961503"/>
            <a:ext cx="3019510" cy="313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547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3E60C6D-4E85-4E14-BCDF-BF15C241F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6E0DB3-1600-D0B0-67F6-0032DC0D1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1294" y="486184"/>
            <a:ext cx="5397237" cy="1325563"/>
          </a:xfrm>
        </p:spPr>
        <p:txBody>
          <a:bodyPr>
            <a:normAutofit/>
          </a:bodyPr>
          <a:lstStyle/>
          <a:p>
            <a:r>
              <a:rPr lang="en-US" dirty="0">
                <a:latin typeface="Wasted Year" pitchFamily="2" charset="0"/>
                <a:cs typeface="Wasted Year" pitchFamily="2" charset="0"/>
              </a:rPr>
              <a:t>See-grid-sci FP7 </a:t>
            </a:r>
            <a:r>
              <a:rPr lang="sr-Latn-RS" dirty="0" err="1">
                <a:latin typeface="Wasted Year" pitchFamily="2" charset="0"/>
                <a:cs typeface="Wasted Year" pitchFamily="2" charset="0"/>
              </a:rPr>
              <a:t>project</a:t>
            </a:r>
            <a:endParaRPr lang="en-US" dirty="0">
              <a:latin typeface="Wasted Year" pitchFamily="2" charset="0"/>
              <a:cs typeface="Wasted Year" pitchFamily="2" charset="0"/>
            </a:endParaRPr>
          </a:p>
        </p:txBody>
      </p:sp>
      <p:pic>
        <p:nvPicPr>
          <p:cNvPr id="7" name="Picture 6" descr="A map of the world with different cities&#10;&#10;AI-generated content may be incorrect.">
            <a:extLst>
              <a:ext uri="{FF2B5EF4-FFF2-40B4-BE49-F238E27FC236}">
                <a16:creationId xmlns:a16="http://schemas.microsoft.com/office/drawing/2014/main" id="{A6CC6440-DB47-E75A-5151-5FF47545D4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53" y="695423"/>
            <a:ext cx="4555700" cy="2539802"/>
          </a:xfrm>
          <a:custGeom>
            <a:avLst/>
            <a:gdLst/>
            <a:ahLst/>
            <a:cxnLst/>
            <a:rect l="l" t="t" r="r" b="b"/>
            <a:pathLst>
              <a:path w="4555700" h="2733294">
                <a:moveTo>
                  <a:pt x="82217" y="0"/>
                </a:moveTo>
                <a:lnTo>
                  <a:pt x="4473483" y="0"/>
                </a:lnTo>
                <a:cubicBezTo>
                  <a:pt x="4518890" y="0"/>
                  <a:pt x="4555700" y="36810"/>
                  <a:pt x="4555700" y="82217"/>
                </a:cubicBezTo>
                <a:lnTo>
                  <a:pt x="4555700" y="2651077"/>
                </a:lnTo>
                <a:cubicBezTo>
                  <a:pt x="4555700" y="2696484"/>
                  <a:pt x="4518890" y="2733294"/>
                  <a:pt x="4473483" y="2733294"/>
                </a:cubicBezTo>
                <a:lnTo>
                  <a:pt x="82217" y="2733294"/>
                </a:lnTo>
                <a:cubicBezTo>
                  <a:pt x="36810" y="2733294"/>
                  <a:pt x="0" y="2696484"/>
                  <a:pt x="0" y="2651077"/>
                </a:cubicBezTo>
                <a:lnTo>
                  <a:pt x="0" y="82217"/>
                </a:lnTo>
                <a:cubicBezTo>
                  <a:pt x="0" y="36810"/>
                  <a:pt x="36810" y="0"/>
                  <a:pt x="82217" y="0"/>
                </a:cubicBezTo>
                <a:close/>
              </a:path>
            </a:pathLst>
          </a:cu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D42D292-4C48-479B-9E59-E29CD9871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close-up of a map&#10;&#10;AI-generated content may be incorrect.">
            <a:extLst>
              <a:ext uri="{FF2B5EF4-FFF2-40B4-BE49-F238E27FC236}">
                <a16:creationId xmlns:a16="http://schemas.microsoft.com/office/drawing/2014/main" id="{ACEDE406-F127-FB25-B0D4-2E35890B98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53" y="3526029"/>
            <a:ext cx="3225124" cy="2733293"/>
          </a:xfrm>
          <a:custGeom>
            <a:avLst/>
            <a:gdLst/>
            <a:ahLst/>
            <a:cxnLst/>
            <a:rect l="l" t="t" r="r" b="b"/>
            <a:pathLst>
              <a:path w="4438338" h="2323972">
                <a:moveTo>
                  <a:pt x="69905" y="0"/>
                </a:moveTo>
                <a:lnTo>
                  <a:pt x="4368433" y="0"/>
                </a:lnTo>
                <a:cubicBezTo>
                  <a:pt x="4407040" y="0"/>
                  <a:pt x="4438338" y="31298"/>
                  <a:pt x="4438338" y="69905"/>
                </a:cubicBezTo>
                <a:lnTo>
                  <a:pt x="4438338" y="2254067"/>
                </a:lnTo>
                <a:cubicBezTo>
                  <a:pt x="4438338" y="2292674"/>
                  <a:pt x="4407040" y="2323972"/>
                  <a:pt x="4368433" y="2323972"/>
                </a:cubicBezTo>
                <a:lnTo>
                  <a:pt x="69905" y="2323972"/>
                </a:lnTo>
                <a:cubicBezTo>
                  <a:pt x="31298" y="2323972"/>
                  <a:pt x="0" y="2292674"/>
                  <a:pt x="0" y="2254067"/>
                </a:cubicBezTo>
                <a:lnTo>
                  <a:pt x="0" y="69905"/>
                </a:lnTo>
                <a:cubicBezTo>
                  <a:pt x="0" y="31298"/>
                  <a:pt x="31298" y="0"/>
                  <a:pt x="69905" y="0"/>
                </a:cubicBezTo>
                <a:close/>
              </a:path>
            </a:pathLst>
          </a:cu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96557C-AE07-7E76-9867-5D078BCA5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51294" y="1946684"/>
            <a:ext cx="5397237" cy="4351338"/>
          </a:xfrm>
        </p:spPr>
        <p:txBody>
          <a:bodyPr>
            <a:normAutofit/>
          </a:bodyPr>
          <a:lstStyle/>
          <a:p>
            <a:r>
              <a:rPr lang="en-US" dirty="0">
                <a:latin typeface="Wasted Year" pitchFamily="2" charset="0"/>
                <a:cs typeface="Wasted Year" pitchFamily="2" charset="0"/>
              </a:rPr>
              <a:t>Institute of Physics Belgrade (IPB)  / SEWA / National Observatory of Athens (NOA)</a:t>
            </a:r>
            <a:endParaRPr lang="sr-Latn-RS" dirty="0">
              <a:latin typeface="Wasted Year" pitchFamily="2" charset="0"/>
              <a:cs typeface="Wasted Year" pitchFamily="2" charset="0"/>
            </a:endParaRPr>
          </a:p>
          <a:p>
            <a:r>
              <a:rPr lang="sr-Latn-RS" dirty="0">
                <a:latin typeface="Wasted Year" pitchFamily="2" charset="0"/>
                <a:cs typeface="Wasted Year" pitchFamily="2" charset="0"/>
              </a:rPr>
              <a:t>M</a:t>
            </a:r>
            <a:r>
              <a:rPr lang="en-US" dirty="0" err="1">
                <a:latin typeface="Wasted Year" pitchFamily="2" charset="0"/>
                <a:cs typeface="Wasted Year" pitchFamily="2" charset="0"/>
              </a:rPr>
              <a:t>ulti</a:t>
            </a:r>
            <a:r>
              <a:rPr lang="en-US" dirty="0">
                <a:latin typeface="Wasted Year" pitchFamily="2" charset="0"/>
                <a:cs typeface="Wasted Year" pitchFamily="2" charset="0"/>
              </a:rPr>
              <a:t> Model Multi Analysis Ensemble on the GRID (</a:t>
            </a:r>
            <a:r>
              <a:rPr lang="en-US" dirty="0" err="1">
                <a:latin typeface="Wasted Year" pitchFamily="2" charset="0"/>
                <a:cs typeface="Wasted Year" pitchFamily="2" charset="0"/>
              </a:rPr>
              <a:t>Kotroni</a:t>
            </a:r>
            <a:r>
              <a:rPr lang="en-US" dirty="0">
                <a:latin typeface="Wasted Year" pitchFamily="2" charset="0"/>
                <a:cs typeface="Wasted Year" pitchFamily="2" charset="0"/>
              </a:rPr>
              <a:t> et al. 20</a:t>
            </a:r>
            <a:r>
              <a:rPr lang="sr-Latn-RS" dirty="0">
                <a:latin typeface="Wasted Year" pitchFamily="2" charset="0"/>
                <a:cs typeface="Wasted Year" pitchFamily="2" charset="0"/>
              </a:rPr>
              <a:t>09</a:t>
            </a:r>
            <a:r>
              <a:rPr lang="en-US" dirty="0">
                <a:latin typeface="Wasted Year" pitchFamily="2" charset="0"/>
                <a:cs typeface="Wasted Year" pitchFamily="2" charset="0"/>
              </a:rPr>
              <a:t>)</a:t>
            </a:r>
          </a:p>
          <a:p>
            <a:r>
              <a:rPr lang="en-US" dirty="0">
                <a:latin typeface="Wasted Year" pitchFamily="2" charset="0"/>
                <a:cs typeface="Wasted Year" pitchFamily="2" charset="0"/>
              </a:rPr>
              <a:t>Distributed HPC infrastructure (Bala</a:t>
            </a:r>
            <a:r>
              <a:rPr lang="sr-Latn-RS" dirty="0">
                <a:latin typeface="Wasted Year" pitchFamily="2" charset="0"/>
                <a:cs typeface="Wasted Year" pitchFamily="2" charset="0"/>
              </a:rPr>
              <a:t>ž et </a:t>
            </a:r>
            <a:r>
              <a:rPr lang="sr-Latn-RS" dirty="0" err="1">
                <a:latin typeface="Wasted Year" pitchFamily="2" charset="0"/>
                <a:cs typeface="Wasted Year" pitchFamily="2" charset="0"/>
              </a:rPr>
              <a:t>al</a:t>
            </a:r>
            <a:r>
              <a:rPr lang="en-US" dirty="0">
                <a:latin typeface="Wasted Year" pitchFamily="2" charset="0"/>
                <a:cs typeface="Wasted Year" pitchFamily="2" charset="0"/>
              </a:rPr>
              <a:t>,</a:t>
            </a:r>
            <a:r>
              <a:rPr lang="sr-Latn-RS" dirty="0">
                <a:latin typeface="Wasted Year" pitchFamily="2" charset="0"/>
                <a:cs typeface="Wasted Year" pitchFamily="2" charset="0"/>
              </a:rPr>
              <a:t> 2011</a:t>
            </a:r>
            <a:r>
              <a:rPr lang="en-US" dirty="0">
                <a:latin typeface="Wasted Year" pitchFamily="2" charset="0"/>
                <a:cs typeface="Wasted Year" pitchFamily="2" charset="0"/>
              </a:rPr>
              <a:t>)</a:t>
            </a:r>
          </a:p>
          <a:p>
            <a:endParaRPr lang="sr-Latn-RS" dirty="0">
              <a:latin typeface="Wasted Year" pitchFamily="2" charset="0"/>
              <a:cs typeface="Wasted Year" pitchFamily="2" charset="0"/>
            </a:endParaRPr>
          </a:p>
          <a:p>
            <a:endParaRPr lang="en-US" dirty="0">
              <a:latin typeface="Wasted Year" pitchFamily="2" charset="0"/>
              <a:cs typeface="Wasted Year" pitchFamily="2" charset="0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533DF362-939D-4EEE-8DC4-6B54607E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95198">
            <a:off x="1539683" y="162676"/>
            <a:ext cx="4083433" cy="4083433"/>
          </a:xfrm>
          <a:prstGeom prst="arc">
            <a:avLst>
              <a:gd name="adj1" fmla="val 17445962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068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1" name="Rectangle 360">
            <a:extLst>
              <a:ext uri="{FF2B5EF4-FFF2-40B4-BE49-F238E27FC236}">
                <a16:creationId xmlns:a16="http://schemas.microsoft.com/office/drawing/2014/main" id="{C9B9F33B-F0CC-4410-85D0-1B957DF435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EF0208-7FF4-C307-8E5A-CD77F82FA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393360" cy="1325563"/>
          </a:xfrm>
        </p:spPr>
        <p:txBody>
          <a:bodyPr>
            <a:normAutofit/>
          </a:bodyPr>
          <a:lstStyle/>
          <a:p>
            <a:r>
              <a:rPr lang="en-US">
                <a:latin typeface="Wasted Year" pitchFamily="2" charset="0"/>
                <a:cs typeface="Wasted Year" pitchFamily="2" charset="0"/>
              </a:rPr>
              <a:t>Can We Add a Few More Equations?</a:t>
            </a:r>
          </a:p>
        </p:txBody>
      </p:sp>
      <p:sp>
        <p:nvSpPr>
          <p:cNvPr id="363" name="Freeform: Shape 362">
            <a:extLst>
              <a:ext uri="{FF2B5EF4-FFF2-40B4-BE49-F238E27FC236}">
                <a16:creationId xmlns:a16="http://schemas.microsoft.com/office/drawing/2014/main" id="{55CB1B7E-4B0B-4E99-9560-9667270DA7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92EBF-B70B-0E7A-1A18-91A5FD5BAB1D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200" spc="-1" dirty="0">
                <a:solidFill>
                  <a:schemeClr val="tx1"/>
                </a:solidFill>
                <a:latin typeface="Wasted Year"/>
                <a:ea typeface="PT Sans Narrow"/>
              </a:rPr>
              <a:t>Dust Regional Atmospheric Model (DREAM)</a:t>
            </a:r>
          </a:p>
          <a:p>
            <a:pPr>
              <a:spcAft>
                <a:spcPts val="600"/>
              </a:spcAft>
            </a:pPr>
            <a:endParaRPr lang="en-US" sz="2200" spc="-1" dirty="0">
              <a:solidFill>
                <a:schemeClr val="tx1"/>
              </a:solidFill>
              <a:latin typeface="Wasted Year"/>
              <a:ea typeface="PT Sans Narrow"/>
            </a:endParaRPr>
          </a:p>
          <a:p>
            <a:pPr marL="304815" indent="-263533">
              <a:spcAft>
                <a:spcPts val="600"/>
              </a:spcAft>
              <a:buClr>
                <a:srgbClr val="FFFFFF"/>
              </a:buClr>
              <a:buFont typeface="Open Sans"/>
              <a:buChar char="●"/>
              <a:tabLst>
                <a:tab pos="0" algn="l"/>
              </a:tabLst>
            </a:pPr>
            <a:r>
              <a:rPr lang="en-US" sz="2200" spc="-1" dirty="0">
                <a:solidFill>
                  <a:schemeClr val="tx1"/>
                </a:solidFill>
                <a:latin typeface="Wasted Year"/>
                <a:ea typeface="Open Sans"/>
              </a:rPr>
              <a:t>Ničković et al, 1994</a:t>
            </a:r>
            <a:endParaRPr lang="en-US" sz="2200" spc="-1" dirty="0">
              <a:solidFill>
                <a:schemeClr val="tx1"/>
              </a:solidFill>
              <a:latin typeface="Arial"/>
            </a:endParaRPr>
          </a:p>
          <a:p>
            <a:pPr marL="304815">
              <a:spcAft>
                <a:spcPts val="600"/>
              </a:spcAft>
              <a:buNone/>
              <a:tabLst>
                <a:tab pos="0" algn="l"/>
              </a:tabLst>
            </a:pPr>
            <a:endParaRPr lang="en-US" sz="2200" spc="-1" dirty="0">
              <a:solidFill>
                <a:schemeClr val="tx1"/>
              </a:solidFill>
              <a:latin typeface="Arial"/>
            </a:endParaRPr>
          </a:p>
          <a:p>
            <a:pPr marL="304815" indent="-263533">
              <a:spcAft>
                <a:spcPts val="600"/>
              </a:spcAft>
              <a:buClr>
                <a:srgbClr val="FFFFFF"/>
              </a:buClr>
              <a:buFont typeface="Open Sans"/>
              <a:buChar char="●"/>
              <a:tabLst>
                <a:tab pos="0" algn="l"/>
              </a:tabLst>
            </a:pPr>
            <a:r>
              <a:rPr lang="en-US" sz="2200" spc="-1" dirty="0">
                <a:solidFill>
                  <a:schemeClr val="tx1"/>
                </a:solidFill>
                <a:latin typeface="Wasted Year"/>
                <a:ea typeface="Open Sans"/>
              </a:rPr>
              <a:t>Radiation interactions</a:t>
            </a:r>
            <a:endParaRPr lang="en-US" sz="2200" spc="-1" dirty="0">
              <a:solidFill>
                <a:schemeClr val="tx1"/>
              </a:solidFill>
              <a:latin typeface="Arial"/>
            </a:endParaRPr>
          </a:p>
          <a:p>
            <a:pPr marL="304815">
              <a:spcAft>
                <a:spcPts val="600"/>
              </a:spcAft>
              <a:buNone/>
              <a:tabLst>
                <a:tab pos="0" algn="l"/>
              </a:tabLst>
            </a:pPr>
            <a:endParaRPr lang="en-US" sz="2200" spc="-1" dirty="0">
              <a:solidFill>
                <a:schemeClr val="tx1"/>
              </a:solidFill>
              <a:latin typeface="Arial"/>
            </a:endParaRPr>
          </a:p>
          <a:p>
            <a:pPr marL="304815" indent="-263533">
              <a:spcAft>
                <a:spcPts val="600"/>
              </a:spcAft>
              <a:buClr>
                <a:srgbClr val="FFFFFF"/>
              </a:buClr>
              <a:buFont typeface="Open Sans"/>
              <a:buChar char="●"/>
              <a:tabLst>
                <a:tab pos="0" algn="l"/>
              </a:tabLst>
            </a:pPr>
            <a:r>
              <a:rPr lang="en-US" sz="2200" spc="-1" dirty="0">
                <a:solidFill>
                  <a:schemeClr val="tx1"/>
                </a:solidFill>
                <a:latin typeface="Wasted Year"/>
                <a:ea typeface="Open Sans"/>
              </a:rPr>
              <a:t>Ice nucleation</a:t>
            </a:r>
            <a:endParaRPr lang="en-US" sz="2200" spc="-1" dirty="0">
              <a:solidFill>
                <a:schemeClr val="tx1"/>
              </a:solidFill>
              <a:latin typeface="Arial"/>
            </a:endParaRPr>
          </a:p>
          <a:p>
            <a:pPr marL="304815">
              <a:spcAft>
                <a:spcPts val="600"/>
              </a:spcAft>
              <a:buNone/>
              <a:tabLst>
                <a:tab pos="0" algn="l"/>
              </a:tabLst>
            </a:pPr>
            <a:endParaRPr lang="en-US" sz="2200" spc="-1" dirty="0">
              <a:solidFill>
                <a:schemeClr val="tx1"/>
              </a:solidFill>
              <a:latin typeface="Arial"/>
            </a:endParaRPr>
          </a:p>
          <a:p>
            <a:pPr marL="304815" indent="-263533">
              <a:spcAft>
                <a:spcPts val="600"/>
              </a:spcAft>
              <a:buClr>
                <a:srgbClr val="FFFFFF"/>
              </a:buClr>
              <a:buFont typeface="Open Sans"/>
              <a:buChar char="●"/>
              <a:tabLst>
                <a:tab pos="0" algn="l"/>
              </a:tabLst>
            </a:pPr>
            <a:r>
              <a:rPr lang="en-US" sz="2200" spc="-1" dirty="0">
                <a:solidFill>
                  <a:schemeClr val="tx1"/>
                </a:solidFill>
                <a:latin typeface="Wasted Year"/>
                <a:ea typeface="Open Sans"/>
              </a:rPr>
              <a:t>Algae bloom</a:t>
            </a:r>
            <a:endParaRPr lang="en-US" sz="2200" spc="-1" dirty="0">
              <a:solidFill>
                <a:schemeClr val="tx1"/>
              </a:solidFill>
              <a:latin typeface="Arial"/>
            </a:endParaRPr>
          </a:p>
          <a:p>
            <a:pPr marL="304815">
              <a:spcAft>
                <a:spcPts val="600"/>
              </a:spcAft>
              <a:buNone/>
              <a:tabLst>
                <a:tab pos="0" algn="l"/>
              </a:tabLst>
            </a:pPr>
            <a:endParaRPr lang="en-US" sz="2200" spc="-1" dirty="0">
              <a:solidFill>
                <a:schemeClr val="tx1"/>
              </a:solidFill>
              <a:latin typeface="Arial"/>
            </a:endParaRPr>
          </a:p>
          <a:p>
            <a:pPr marL="304815" indent="-263533">
              <a:spcAft>
                <a:spcPts val="600"/>
              </a:spcAft>
              <a:buClr>
                <a:srgbClr val="FFFFFF"/>
              </a:buClr>
              <a:buFont typeface="Open Sans"/>
              <a:buChar char="●"/>
              <a:tabLst>
                <a:tab pos="0" algn="l"/>
              </a:tabLst>
            </a:pPr>
            <a:r>
              <a:rPr lang="en-US" sz="2200" spc="-1" dirty="0">
                <a:solidFill>
                  <a:schemeClr val="tx1"/>
                </a:solidFill>
                <a:latin typeface="Wasted Year"/>
                <a:ea typeface="Open Sans"/>
              </a:rPr>
              <a:t>Health impacts</a:t>
            </a:r>
            <a:endParaRPr lang="en-US" sz="2200" spc="-1" dirty="0">
              <a:solidFill>
                <a:schemeClr val="tx1"/>
              </a:solidFill>
              <a:latin typeface="Arial"/>
            </a:endParaRPr>
          </a:p>
          <a:p>
            <a:pPr>
              <a:spcAft>
                <a:spcPts val="600"/>
              </a:spcAft>
            </a:pPr>
            <a:endParaRPr lang="en-US" sz="2200" dirty="0"/>
          </a:p>
        </p:txBody>
      </p:sp>
      <p:sp>
        <p:nvSpPr>
          <p:cNvPr id="365" name="Oval 364">
            <a:extLst>
              <a:ext uri="{FF2B5EF4-FFF2-40B4-BE49-F238E27FC236}">
                <a16:creationId xmlns:a16="http://schemas.microsoft.com/office/drawing/2014/main" id="{C924DBCE-E731-4B22-8181-A39C1D862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0631" y="2700688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8" name="Google Shape;92;g2cb081c9c03_0_0" descr="A map of the world&#10;&#10;AI-generated content may be incorrect."/>
          <p:cNvPicPr/>
          <p:nvPr/>
        </p:nvPicPr>
        <p:blipFill>
          <a:blip r:embed="rId2"/>
          <a:srcRect l="26430" r="24570"/>
          <a:stretch/>
        </p:blipFill>
        <p:spPr>
          <a:xfrm>
            <a:off x="8219558" y="852372"/>
            <a:ext cx="3096807" cy="3096807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367" name="Freeform: Shape 366">
            <a:extLst>
              <a:ext uri="{FF2B5EF4-FFF2-40B4-BE49-F238E27FC236}">
                <a16:creationId xmlns:a16="http://schemas.microsoft.com/office/drawing/2014/main" id="{196DE3D2-178D-4017-842D-87C88CE92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3881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369" name="Straight Connector 368">
            <a:extLst>
              <a:ext uri="{FF2B5EF4-FFF2-40B4-BE49-F238E27FC236}">
                <a16:creationId xmlns:a16="http://schemas.microsoft.com/office/drawing/2014/main" id="{43621FD4-D14D-45D5-9A57-9A2DE5EA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55865" y="1026771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6" name="Google Shape;194;g2cb081c9c03_0_775" descr="Diagram of water evaporation from a mountain&#10;&#10;AI-generated content may be incorrect."/>
          <p:cNvPicPr/>
          <p:nvPr/>
        </p:nvPicPr>
        <p:blipFill>
          <a:blip r:embed="rId3"/>
          <a:srcRect t="154" r="-5" b="2616"/>
          <a:stretch/>
        </p:blipFill>
        <p:spPr>
          <a:xfrm>
            <a:off x="6723881" y="4685200"/>
            <a:ext cx="2733741" cy="2172801"/>
          </a:xfrm>
          <a:custGeom>
            <a:avLst/>
            <a:gdLst/>
            <a:ahLst/>
            <a:cxnLst/>
            <a:rect l="l" t="t" r="r" b="b"/>
            <a:pathLst>
              <a:path w="2733741" h="2172801">
                <a:moveTo>
                  <a:pt x="1366871" y="0"/>
                </a:moveTo>
                <a:cubicBezTo>
                  <a:pt x="2121772" y="0"/>
                  <a:pt x="2733741" y="595368"/>
                  <a:pt x="2733741" y="1329791"/>
                </a:cubicBezTo>
                <a:cubicBezTo>
                  <a:pt x="2733741" y="1605200"/>
                  <a:pt x="2647683" y="1861054"/>
                  <a:pt x="2500301" y="2073290"/>
                </a:cubicBezTo>
                <a:lnTo>
                  <a:pt x="2423813" y="2172801"/>
                </a:lnTo>
                <a:lnTo>
                  <a:pt x="309928" y="2172801"/>
                </a:lnTo>
                <a:lnTo>
                  <a:pt x="233440" y="2073290"/>
                </a:lnTo>
                <a:cubicBezTo>
                  <a:pt x="86058" y="1861054"/>
                  <a:pt x="0" y="1605200"/>
                  <a:pt x="0" y="1329791"/>
                </a:cubicBezTo>
                <a:cubicBezTo>
                  <a:pt x="0" y="595368"/>
                  <a:pt x="611969" y="0"/>
                  <a:pt x="1366871" y="0"/>
                </a:cubicBezTo>
                <a:close/>
              </a:path>
            </a:pathLst>
          </a:custGeom>
        </p:spPr>
      </p:pic>
      <p:sp>
        <p:nvSpPr>
          <p:cNvPr id="371" name="Arc 370">
            <a:extLst>
              <a:ext uri="{FF2B5EF4-FFF2-40B4-BE49-F238E27FC236}">
                <a16:creationId xmlns:a16="http://schemas.microsoft.com/office/drawing/2014/main" id="{034ACCCC-54D4-4F78-9B85-4A34FEBAA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54998">
            <a:off x="6055857" y="4209253"/>
            <a:ext cx="3868217" cy="3868217"/>
          </a:xfrm>
          <a:prstGeom prst="arc">
            <a:avLst>
              <a:gd name="adj1" fmla="val 16200000"/>
              <a:gd name="adj2" fmla="val 20479261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3" name="Freeform: Shape 372">
            <a:extLst>
              <a:ext uri="{FF2B5EF4-FFF2-40B4-BE49-F238E27FC236}">
                <a16:creationId xmlns:a16="http://schemas.microsoft.com/office/drawing/2014/main" id="{72413CFE-8B8A-45C9-B7BA-CF49986D4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023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5A811D-E7CC-F9A6-1247-5EDB3FD78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462862" cy="1956841"/>
          </a:xfrm>
        </p:spPr>
        <p:txBody>
          <a:bodyPr anchor="b">
            <a:noAutofit/>
          </a:bodyPr>
          <a:lstStyle/>
          <a:p>
            <a:r>
              <a:rPr lang="en-US" sz="3600" dirty="0">
                <a:latin typeface="Wasted Year" pitchFamily="2" charset="0"/>
                <a:cs typeface="Wasted Year" pitchFamily="2" charset="0"/>
              </a:rPr>
              <a:t>Republic Hydrometeorological Service of Serbia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3BBB37-3980-895D-F989-EFD0836DB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1700" dirty="0">
                <a:latin typeface="Wasted Year" pitchFamily="2" charset="0"/>
                <a:cs typeface="Wasted Year" pitchFamily="2" charset="0"/>
              </a:rPr>
              <a:t>Southeast European Virtual Climate Change Center (SEEVCCC)</a:t>
            </a:r>
          </a:p>
          <a:p>
            <a:pPr lvl="1"/>
            <a:r>
              <a:rPr lang="en-US" sz="1700" dirty="0">
                <a:latin typeface="Wasted Year" pitchFamily="2" charset="0"/>
                <a:cs typeface="Wasted Year" pitchFamily="2" charset="0"/>
              </a:rPr>
              <a:t>Sand and dust storm warning and advisory system (</a:t>
            </a:r>
            <a:r>
              <a:rPr lang="en-US" sz="1700" dirty="0" err="1">
                <a:latin typeface="Wasted Year" pitchFamily="2" charset="0"/>
                <a:cs typeface="Wasted Year" pitchFamily="2" charset="0"/>
              </a:rPr>
              <a:t>sds</a:t>
            </a:r>
            <a:r>
              <a:rPr lang="en-US" sz="1700" dirty="0">
                <a:latin typeface="Wasted Year" pitchFamily="2" charset="0"/>
                <a:cs typeface="Wasted Year" pitchFamily="2" charset="0"/>
              </a:rPr>
              <a:t>-was) </a:t>
            </a:r>
          </a:p>
          <a:p>
            <a:pPr lvl="1"/>
            <a:r>
              <a:rPr lang="en-US" sz="1700" dirty="0">
                <a:latin typeface="Wasted Year" pitchFamily="2" charset="0"/>
                <a:cs typeface="Wasted Year" pitchFamily="2" charset="0"/>
              </a:rPr>
              <a:t>World meteorological organization (</a:t>
            </a:r>
            <a:r>
              <a:rPr lang="en-US" sz="1700" dirty="0" err="1">
                <a:latin typeface="Wasted Year" pitchFamily="2" charset="0"/>
                <a:cs typeface="Wasted Year" pitchFamily="2" charset="0"/>
              </a:rPr>
              <a:t>wMO</a:t>
            </a:r>
            <a:r>
              <a:rPr lang="en-US" sz="1700" dirty="0">
                <a:latin typeface="Wasted Year" pitchFamily="2" charset="0"/>
                <a:cs typeface="Wasted Year" pitchFamily="2" charset="0"/>
              </a:rPr>
              <a:t>)</a:t>
            </a:r>
          </a:p>
          <a:p>
            <a:pPr lvl="1"/>
            <a:r>
              <a:rPr lang="en-US" sz="1700" dirty="0">
                <a:latin typeface="Wasted Year" pitchFamily="2" charset="0"/>
                <a:cs typeface="Wasted Year" pitchFamily="2" charset="0"/>
              </a:rPr>
              <a:t>High-latitude dust - Iceland</a:t>
            </a:r>
          </a:p>
        </p:txBody>
      </p:sp>
      <p:pic>
        <p:nvPicPr>
          <p:cNvPr id="5" name="Picture 4" descr="A screenshot of a weather forecast&#10;&#10;AI-generated content may be incorrect.">
            <a:extLst>
              <a:ext uri="{FF2B5EF4-FFF2-40B4-BE49-F238E27FC236}">
                <a16:creationId xmlns:a16="http://schemas.microsoft.com/office/drawing/2014/main" id="{EC3B99B6-78E8-3302-3C17-CE8519BA4D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4" r="15521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77273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99C901-7C6A-62D9-5ED8-6ECAB16D8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>
            <a:normAutofit/>
          </a:bodyPr>
          <a:lstStyle/>
          <a:p>
            <a:r>
              <a:rPr lang="en-US" dirty="0">
                <a:latin typeface="Wasted Year" pitchFamily="2" charset="0"/>
                <a:cs typeface="Wasted Year" pitchFamily="2" charset="0"/>
              </a:rPr>
              <a:t>Atmospheric research at IPB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99756-45A4-523A-3270-11B78F976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5092194" cy="4351338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Wasted Year" pitchFamily="2" charset="0"/>
                <a:cs typeface="Wasted Year" pitchFamily="2" charset="0"/>
              </a:rPr>
              <a:t>Environmental physics Laboratory</a:t>
            </a:r>
          </a:p>
          <a:p>
            <a:r>
              <a:rPr lang="en-US" dirty="0">
                <a:latin typeface="Wasted Year" pitchFamily="2" charset="0"/>
                <a:cs typeface="Wasted Year" pitchFamily="2" charset="0"/>
              </a:rPr>
              <a:t>Scientific computing laboratory</a:t>
            </a:r>
          </a:p>
          <a:p>
            <a:endParaRPr lang="en-US" dirty="0">
              <a:latin typeface="Wasted Year" pitchFamily="2" charset="0"/>
              <a:cs typeface="Wasted Year" pitchFamily="2" charset="0"/>
            </a:endParaRPr>
          </a:p>
          <a:p>
            <a:r>
              <a:rPr lang="en-US" dirty="0">
                <a:latin typeface="Wasted Year" pitchFamily="2" charset="0"/>
                <a:cs typeface="Wasted Year" pitchFamily="2" charset="0"/>
              </a:rPr>
              <a:t>DREAM model development</a:t>
            </a:r>
          </a:p>
          <a:p>
            <a:r>
              <a:rPr lang="en-US" dirty="0">
                <a:latin typeface="Wasted Year" pitchFamily="2" charset="0"/>
                <a:cs typeface="Wasted Year" pitchFamily="2" charset="0"/>
              </a:rPr>
              <a:t>Dust research</a:t>
            </a:r>
          </a:p>
          <a:p>
            <a:r>
              <a:rPr lang="en-US" dirty="0">
                <a:latin typeface="Wasted Year" pitchFamily="2" charset="0"/>
                <a:cs typeface="Wasted Year" pitchFamily="2" charset="0"/>
              </a:rPr>
              <a:t>Operational forecasting</a:t>
            </a:r>
          </a:p>
          <a:p>
            <a:r>
              <a:rPr lang="en-US" dirty="0">
                <a:latin typeface="Wasted Year" pitchFamily="2" charset="0"/>
                <a:cs typeface="Wasted Year" pitchFamily="2" charset="0"/>
              </a:rPr>
              <a:t>Lidar measurements</a:t>
            </a:r>
          </a:p>
          <a:p>
            <a:r>
              <a:rPr lang="en-US" dirty="0">
                <a:latin typeface="Wasted Year" pitchFamily="2" charset="0"/>
                <a:cs typeface="Wasted Year" pitchFamily="2" charset="0"/>
              </a:rPr>
              <a:t>Model validation</a:t>
            </a:r>
          </a:p>
          <a:p>
            <a:endParaRPr lang="en-US" dirty="0">
              <a:latin typeface="Wasted Year" pitchFamily="2" charset="0"/>
              <a:cs typeface="Wasted Year" pitchFamily="2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room with many computer servers&#10;&#10;AI-generated content may be incorrect.">
            <a:extLst>
              <a:ext uri="{FF2B5EF4-FFF2-40B4-BE49-F238E27FC236}">
                <a16:creationId xmlns:a16="http://schemas.microsoft.com/office/drawing/2014/main" id="{1CA3471F-D28B-8727-BA59-175726F098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7" r="12953" b="3"/>
          <a:stretch/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16" name="Arc 15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room with a computer and green light&#10;&#10;AI-generated content may be incorrect.">
            <a:extLst>
              <a:ext uri="{FF2B5EF4-FFF2-40B4-BE49-F238E27FC236}">
                <a16:creationId xmlns:a16="http://schemas.microsoft.com/office/drawing/2014/main" id="{6D3A90E6-7847-123A-C365-59FC20234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0" r="13904" b="4"/>
          <a:stretch/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92757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map of the world&#10;&#10;AI-generated content may be incorrect.">
            <a:extLst>
              <a:ext uri="{FF2B5EF4-FFF2-40B4-BE49-F238E27FC236}">
                <a16:creationId xmlns:a16="http://schemas.microsoft.com/office/drawing/2014/main" id="{4C0F895F-B865-17EF-D966-0E6C285808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8" r="1" b="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2DC493-C302-EE96-2AF1-702ABA7E0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dirty="0">
                <a:latin typeface="Wasted Year" pitchFamily="2" charset="0"/>
                <a:cs typeface="Wasted Year" pitchFamily="2" charset="0"/>
              </a:rPr>
              <a:t>Climate Service at IPB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E15BFD-2A3E-D084-0FF8-D71AA30B7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1600" dirty="0">
                <a:latin typeface="Wasted Year" pitchFamily="2" charset="0"/>
                <a:cs typeface="Wasted Year" pitchFamily="2" charset="0"/>
              </a:rPr>
              <a:t>Vi-seem Horizon 202o project (</a:t>
            </a:r>
            <a:r>
              <a:rPr lang="sr-Latn-RS" sz="1600" dirty="0">
                <a:latin typeface="Wasted Year" pitchFamily="2" charset="0"/>
                <a:cs typeface="Wasted Year" pitchFamily="2" charset="0"/>
              </a:rPr>
              <a:t>Vudragović et </a:t>
            </a:r>
            <a:r>
              <a:rPr lang="sr-Latn-RS" sz="1600" dirty="0" err="1">
                <a:latin typeface="Wasted Year" pitchFamily="2" charset="0"/>
                <a:cs typeface="Wasted Year" pitchFamily="2" charset="0"/>
              </a:rPr>
              <a:t>al</a:t>
            </a:r>
            <a:r>
              <a:rPr lang="sr-Latn-RS" sz="1600" dirty="0">
                <a:latin typeface="Wasted Year" pitchFamily="2" charset="0"/>
                <a:cs typeface="Wasted Year" pitchFamily="2" charset="0"/>
              </a:rPr>
              <a:t>. 2018</a:t>
            </a:r>
            <a:r>
              <a:rPr lang="en-US" sz="1600" dirty="0">
                <a:latin typeface="Wasted Year" pitchFamily="2" charset="0"/>
                <a:cs typeface="Wasted Year" pitchFamily="2" charset="0"/>
              </a:rPr>
              <a:t>)</a:t>
            </a:r>
          </a:p>
          <a:p>
            <a:endParaRPr lang="en-US" sz="1600" dirty="0">
              <a:latin typeface="Wasted Year" pitchFamily="2" charset="0"/>
              <a:cs typeface="Wasted Year" pitchFamily="2" charset="0"/>
            </a:endParaRPr>
          </a:p>
          <a:p>
            <a:r>
              <a:rPr lang="en-US" sz="1600" dirty="0">
                <a:latin typeface="Wasted Year" pitchFamily="2" charset="0"/>
                <a:cs typeface="Wasted Year" pitchFamily="2" charset="0"/>
              </a:rPr>
              <a:t>Climatological assessment as a service</a:t>
            </a:r>
          </a:p>
          <a:p>
            <a:endParaRPr lang="en-US" sz="1600" dirty="0">
              <a:latin typeface="Wasted Year" pitchFamily="2" charset="0"/>
              <a:cs typeface="Wasted Year" pitchFamily="2" charset="0"/>
            </a:endParaRPr>
          </a:p>
          <a:p>
            <a:r>
              <a:rPr lang="en-US" sz="1600" dirty="0">
                <a:latin typeface="Wasted Year" pitchFamily="2" charset="0"/>
                <a:cs typeface="Wasted Year" pitchFamily="2" charset="0"/>
              </a:rPr>
              <a:t>use-case of dust contribution to PM2.5 pollution</a:t>
            </a:r>
            <a:endParaRPr lang="sr-Latn-RS" sz="1600" dirty="0">
              <a:latin typeface="Wasted Year" pitchFamily="2" charset="0"/>
              <a:cs typeface="Wasted Ye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504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75A5B51-0925-4835-8511-A0DD17EAA9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76F0CA-321C-CCF3-2B4C-824AC14B4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65125"/>
            <a:ext cx="5295015" cy="2063808"/>
          </a:xfrm>
        </p:spPr>
        <p:txBody>
          <a:bodyPr anchor="b">
            <a:normAutofit/>
          </a:bodyPr>
          <a:lstStyle/>
          <a:p>
            <a:r>
              <a:rPr lang="en-US" sz="4600">
                <a:latin typeface="Wasted Year" pitchFamily="2" charset="0"/>
                <a:cs typeface="Wasted Year" pitchFamily="2" charset="0"/>
              </a:rPr>
              <a:t>Research and Weather Service Collab.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5CDFD20D-8E4F-4E3A-AF87-93F23E0D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650181"/>
            <a:ext cx="4343400" cy="18288"/>
          </a:xfrm>
          <a:custGeom>
            <a:avLst/>
            <a:gdLst>
              <a:gd name="connsiteX0" fmla="*/ 0 w 4343400"/>
              <a:gd name="connsiteY0" fmla="*/ 0 h 18288"/>
              <a:gd name="connsiteX1" fmla="*/ 577052 w 4343400"/>
              <a:gd name="connsiteY1" fmla="*/ 0 h 18288"/>
              <a:gd name="connsiteX2" fmla="*/ 1067235 w 4343400"/>
              <a:gd name="connsiteY2" fmla="*/ 0 h 18288"/>
              <a:gd name="connsiteX3" fmla="*/ 1600853 w 4343400"/>
              <a:gd name="connsiteY3" fmla="*/ 0 h 18288"/>
              <a:gd name="connsiteX4" fmla="*/ 2264773 w 4343400"/>
              <a:gd name="connsiteY4" fmla="*/ 0 h 18288"/>
              <a:gd name="connsiteX5" fmla="*/ 2841825 w 4343400"/>
              <a:gd name="connsiteY5" fmla="*/ 0 h 18288"/>
              <a:gd name="connsiteX6" fmla="*/ 3375442 w 4343400"/>
              <a:gd name="connsiteY6" fmla="*/ 0 h 18288"/>
              <a:gd name="connsiteX7" fmla="*/ 4343400 w 4343400"/>
              <a:gd name="connsiteY7" fmla="*/ 0 h 18288"/>
              <a:gd name="connsiteX8" fmla="*/ 4343400 w 4343400"/>
              <a:gd name="connsiteY8" fmla="*/ 18288 h 18288"/>
              <a:gd name="connsiteX9" fmla="*/ 3722914 w 4343400"/>
              <a:gd name="connsiteY9" fmla="*/ 18288 h 18288"/>
              <a:gd name="connsiteX10" fmla="*/ 3189297 w 4343400"/>
              <a:gd name="connsiteY10" fmla="*/ 18288 h 18288"/>
              <a:gd name="connsiteX11" fmla="*/ 2481943 w 4343400"/>
              <a:gd name="connsiteY11" fmla="*/ 18288 h 18288"/>
              <a:gd name="connsiteX12" fmla="*/ 1904891 w 4343400"/>
              <a:gd name="connsiteY12" fmla="*/ 18288 h 18288"/>
              <a:gd name="connsiteX13" fmla="*/ 1414707 w 4343400"/>
              <a:gd name="connsiteY13" fmla="*/ 18288 h 18288"/>
              <a:gd name="connsiteX14" fmla="*/ 750788 w 4343400"/>
              <a:gd name="connsiteY14" fmla="*/ 18288 h 18288"/>
              <a:gd name="connsiteX15" fmla="*/ 0 w 4343400"/>
              <a:gd name="connsiteY15" fmla="*/ 18288 h 18288"/>
              <a:gd name="connsiteX16" fmla="*/ 0 w 43434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43400" h="18288" fill="none" extrusionOk="0">
                <a:moveTo>
                  <a:pt x="0" y="0"/>
                </a:moveTo>
                <a:cubicBezTo>
                  <a:pt x="233209" y="-19550"/>
                  <a:pt x="330816" y="19068"/>
                  <a:pt x="577052" y="0"/>
                </a:cubicBezTo>
                <a:cubicBezTo>
                  <a:pt x="823288" y="-19068"/>
                  <a:pt x="875077" y="10360"/>
                  <a:pt x="1067235" y="0"/>
                </a:cubicBezTo>
                <a:cubicBezTo>
                  <a:pt x="1259393" y="-10360"/>
                  <a:pt x="1410699" y="2939"/>
                  <a:pt x="1600853" y="0"/>
                </a:cubicBezTo>
                <a:cubicBezTo>
                  <a:pt x="1791007" y="-2939"/>
                  <a:pt x="2101644" y="-26225"/>
                  <a:pt x="2264773" y="0"/>
                </a:cubicBezTo>
                <a:cubicBezTo>
                  <a:pt x="2427902" y="26225"/>
                  <a:pt x="2690426" y="-27726"/>
                  <a:pt x="2841825" y="0"/>
                </a:cubicBezTo>
                <a:cubicBezTo>
                  <a:pt x="2993224" y="27726"/>
                  <a:pt x="3172320" y="-18569"/>
                  <a:pt x="3375442" y="0"/>
                </a:cubicBezTo>
                <a:cubicBezTo>
                  <a:pt x="3578564" y="18569"/>
                  <a:pt x="4003119" y="21909"/>
                  <a:pt x="4343400" y="0"/>
                </a:cubicBezTo>
                <a:cubicBezTo>
                  <a:pt x="4343798" y="7429"/>
                  <a:pt x="4343380" y="10822"/>
                  <a:pt x="4343400" y="18288"/>
                </a:cubicBezTo>
                <a:cubicBezTo>
                  <a:pt x="4109047" y="14709"/>
                  <a:pt x="3996986" y="7919"/>
                  <a:pt x="3722914" y="18288"/>
                </a:cubicBezTo>
                <a:cubicBezTo>
                  <a:pt x="3448842" y="28657"/>
                  <a:pt x="3340973" y="29252"/>
                  <a:pt x="3189297" y="18288"/>
                </a:cubicBezTo>
                <a:cubicBezTo>
                  <a:pt x="3037621" y="7324"/>
                  <a:pt x="2636891" y="-9539"/>
                  <a:pt x="2481943" y="18288"/>
                </a:cubicBezTo>
                <a:cubicBezTo>
                  <a:pt x="2326995" y="46115"/>
                  <a:pt x="2131632" y="740"/>
                  <a:pt x="1904891" y="18288"/>
                </a:cubicBezTo>
                <a:cubicBezTo>
                  <a:pt x="1678150" y="35836"/>
                  <a:pt x="1575362" y="-3381"/>
                  <a:pt x="1414707" y="18288"/>
                </a:cubicBezTo>
                <a:cubicBezTo>
                  <a:pt x="1254052" y="39957"/>
                  <a:pt x="1051093" y="-335"/>
                  <a:pt x="750788" y="18288"/>
                </a:cubicBezTo>
                <a:cubicBezTo>
                  <a:pt x="450483" y="36911"/>
                  <a:pt x="293781" y="22900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343400" h="18288" stroke="0" extrusionOk="0">
                <a:moveTo>
                  <a:pt x="0" y="0"/>
                </a:moveTo>
                <a:cubicBezTo>
                  <a:pt x="212719" y="-28531"/>
                  <a:pt x="340561" y="-1164"/>
                  <a:pt x="577052" y="0"/>
                </a:cubicBezTo>
                <a:cubicBezTo>
                  <a:pt x="813543" y="1164"/>
                  <a:pt x="866967" y="-9376"/>
                  <a:pt x="1067235" y="0"/>
                </a:cubicBezTo>
                <a:cubicBezTo>
                  <a:pt x="1267503" y="9376"/>
                  <a:pt x="1485778" y="-20470"/>
                  <a:pt x="1774589" y="0"/>
                </a:cubicBezTo>
                <a:cubicBezTo>
                  <a:pt x="2063400" y="20470"/>
                  <a:pt x="2090152" y="-14502"/>
                  <a:pt x="2351641" y="0"/>
                </a:cubicBezTo>
                <a:cubicBezTo>
                  <a:pt x="2613130" y="14502"/>
                  <a:pt x="2802864" y="19125"/>
                  <a:pt x="2928693" y="0"/>
                </a:cubicBezTo>
                <a:cubicBezTo>
                  <a:pt x="3054522" y="-19125"/>
                  <a:pt x="3482611" y="-2038"/>
                  <a:pt x="3636046" y="0"/>
                </a:cubicBezTo>
                <a:cubicBezTo>
                  <a:pt x="3789481" y="2038"/>
                  <a:pt x="4012363" y="973"/>
                  <a:pt x="4343400" y="0"/>
                </a:cubicBezTo>
                <a:cubicBezTo>
                  <a:pt x="4342514" y="5429"/>
                  <a:pt x="4344221" y="14046"/>
                  <a:pt x="4343400" y="18288"/>
                </a:cubicBezTo>
                <a:cubicBezTo>
                  <a:pt x="4078870" y="-6138"/>
                  <a:pt x="4015967" y="29658"/>
                  <a:pt x="3809782" y="18288"/>
                </a:cubicBezTo>
                <a:cubicBezTo>
                  <a:pt x="3603597" y="6918"/>
                  <a:pt x="3495552" y="24439"/>
                  <a:pt x="3189297" y="18288"/>
                </a:cubicBezTo>
                <a:cubicBezTo>
                  <a:pt x="2883042" y="12137"/>
                  <a:pt x="2850610" y="32583"/>
                  <a:pt x="2568811" y="18288"/>
                </a:cubicBezTo>
                <a:cubicBezTo>
                  <a:pt x="2287012" y="3993"/>
                  <a:pt x="2279820" y="23580"/>
                  <a:pt x="1991759" y="18288"/>
                </a:cubicBezTo>
                <a:cubicBezTo>
                  <a:pt x="1703698" y="12996"/>
                  <a:pt x="1616455" y="23157"/>
                  <a:pt x="1284405" y="18288"/>
                </a:cubicBezTo>
                <a:cubicBezTo>
                  <a:pt x="952355" y="13419"/>
                  <a:pt x="783530" y="16053"/>
                  <a:pt x="577052" y="18288"/>
                </a:cubicBezTo>
                <a:cubicBezTo>
                  <a:pt x="370574" y="20523"/>
                  <a:pt x="173929" y="519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59FCB9-8D52-E65B-71EF-0DE74789A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2908005"/>
            <a:ext cx="5295015" cy="3268957"/>
          </a:xfrm>
        </p:spPr>
        <p:txBody>
          <a:bodyPr>
            <a:normAutofit/>
          </a:bodyPr>
          <a:lstStyle/>
          <a:p>
            <a:r>
              <a:rPr lang="en-US" sz="2200" dirty="0">
                <a:latin typeface="Wasted Year" pitchFamily="2" charset="0"/>
                <a:cs typeface="Wasted Year" pitchFamily="2" charset="0"/>
              </a:rPr>
              <a:t>Operational and research</a:t>
            </a:r>
          </a:p>
          <a:p>
            <a:r>
              <a:rPr lang="en-US" sz="2200" dirty="0">
                <a:latin typeface="Wasted Year" pitchFamily="2" charset="0"/>
                <a:cs typeface="Wasted Year" pitchFamily="2" charset="0"/>
              </a:rPr>
              <a:t>Even more complexity</a:t>
            </a:r>
          </a:p>
          <a:p>
            <a:pPr lvl="1"/>
            <a:r>
              <a:rPr lang="en-US" sz="1800" dirty="0">
                <a:latin typeface="Wasted Year" pitchFamily="2" charset="0"/>
                <a:cs typeface="Wasted Year" pitchFamily="2" charset="0"/>
              </a:rPr>
              <a:t>Mineralogy of dust</a:t>
            </a:r>
          </a:p>
          <a:p>
            <a:pPr lvl="1"/>
            <a:r>
              <a:rPr lang="en-US" sz="1800" dirty="0">
                <a:latin typeface="Wasted Year" pitchFamily="2" charset="0"/>
                <a:cs typeface="Wasted Year" pitchFamily="2" charset="0"/>
              </a:rPr>
              <a:t>Ice nucleating particle concentrations</a:t>
            </a:r>
          </a:p>
          <a:p>
            <a:r>
              <a:rPr lang="en-US" sz="2200" dirty="0">
                <a:latin typeface="Wasted Year" pitchFamily="2" charset="0"/>
                <a:cs typeface="Wasted Year" pitchFamily="2" charset="0"/>
              </a:rPr>
              <a:t>Ni</a:t>
            </a:r>
            <a:r>
              <a:rPr lang="sr-Latn-RS" sz="2200" dirty="0" err="1">
                <a:latin typeface="Wasted Year" pitchFamily="2" charset="0"/>
                <a:cs typeface="Wasted Year" pitchFamily="2" charset="0"/>
              </a:rPr>
              <a:t>čković</a:t>
            </a:r>
            <a:r>
              <a:rPr lang="sr-Latn-RS" sz="2200" dirty="0">
                <a:latin typeface="Wasted Year" pitchFamily="2" charset="0"/>
                <a:cs typeface="Wasted Year" pitchFamily="2" charset="0"/>
              </a:rPr>
              <a:t> et </a:t>
            </a:r>
            <a:r>
              <a:rPr lang="sr-Latn-RS" sz="2200" dirty="0" err="1">
                <a:latin typeface="Wasted Year" pitchFamily="2" charset="0"/>
                <a:cs typeface="Wasted Year" pitchFamily="2" charset="0"/>
              </a:rPr>
              <a:t>al</a:t>
            </a:r>
            <a:r>
              <a:rPr lang="sr-Latn-RS" sz="2200" dirty="0">
                <a:latin typeface="Wasted Year" pitchFamily="2" charset="0"/>
                <a:cs typeface="Wasted Year" pitchFamily="2" charset="0"/>
              </a:rPr>
              <a:t> </a:t>
            </a:r>
            <a:r>
              <a:rPr lang="en-US" sz="2200" dirty="0">
                <a:latin typeface="Wasted Year" pitchFamily="2" charset="0"/>
                <a:cs typeface="Wasted Year" pitchFamily="2" charset="0"/>
              </a:rPr>
              <a:t>2012, </a:t>
            </a:r>
            <a:r>
              <a:rPr lang="sr-Latn-RS" sz="2200" dirty="0">
                <a:latin typeface="Wasted Year" pitchFamily="2" charset="0"/>
                <a:cs typeface="Wasted Year" pitchFamily="2" charset="0"/>
              </a:rPr>
              <a:t>2016, 2021; </a:t>
            </a:r>
            <a:r>
              <a:rPr lang="sr-Latn-RS" sz="2200" dirty="0" err="1">
                <a:latin typeface="Wasted Year" pitchFamily="2" charset="0"/>
                <a:cs typeface="Wasted Year" pitchFamily="2" charset="0"/>
              </a:rPr>
              <a:t>ilić</a:t>
            </a:r>
            <a:r>
              <a:rPr lang="sr-Latn-RS" sz="2200" dirty="0">
                <a:latin typeface="Wasted Year" pitchFamily="2" charset="0"/>
                <a:cs typeface="Wasted Year" pitchFamily="2" charset="0"/>
              </a:rPr>
              <a:t> et </a:t>
            </a:r>
            <a:r>
              <a:rPr lang="sr-Latn-RS" sz="2200" dirty="0" err="1">
                <a:latin typeface="Wasted Year" pitchFamily="2" charset="0"/>
                <a:cs typeface="Wasted Year" pitchFamily="2" charset="0"/>
              </a:rPr>
              <a:t>al</a:t>
            </a:r>
            <a:r>
              <a:rPr lang="sr-Latn-RS" sz="2200" dirty="0">
                <a:latin typeface="Wasted Year" pitchFamily="2" charset="0"/>
                <a:cs typeface="Wasted Year" pitchFamily="2" charset="0"/>
              </a:rPr>
              <a:t> 2022</a:t>
            </a:r>
            <a:endParaRPr lang="en-US" sz="2200" dirty="0">
              <a:latin typeface="Wasted Year" pitchFamily="2" charset="0"/>
              <a:cs typeface="Wasted Year" pitchFamily="2" charset="0"/>
            </a:endParaRPr>
          </a:p>
          <a:p>
            <a:r>
              <a:rPr lang="en-US" sz="2200" dirty="0">
                <a:latin typeface="Wasted Year" pitchFamily="2" charset="0"/>
                <a:cs typeface="Wasted Year" pitchFamily="2" charset="0"/>
              </a:rPr>
              <a:t>Pre-</a:t>
            </a:r>
            <a:r>
              <a:rPr lang="en-US" sz="2200" dirty="0" err="1">
                <a:latin typeface="Wasted Year" pitchFamily="2" charset="0"/>
                <a:cs typeface="Wasted Year" pitchFamily="2" charset="0"/>
              </a:rPr>
              <a:t>tect</a:t>
            </a:r>
            <a:r>
              <a:rPr lang="en-US" sz="2200" dirty="0">
                <a:latin typeface="Wasted Year" pitchFamily="2" charset="0"/>
                <a:cs typeface="Wasted Year" pitchFamily="2" charset="0"/>
              </a:rPr>
              <a:t> campaign in Crete, April 2017</a:t>
            </a:r>
          </a:p>
          <a:p>
            <a:pPr marL="114300" indent="0">
              <a:buNone/>
            </a:pPr>
            <a:endParaRPr lang="en-US" sz="2200" dirty="0"/>
          </a:p>
        </p:txBody>
      </p:sp>
      <p:pic>
        <p:nvPicPr>
          <p:cNvPr id="5" name="Picture 4" descr="A screenshot of a data&#10;&#10;AI-generated content may be incorrect.">
            <a:extLst>
              <a:ext uri="{FF2B5EF4-FFF2-40B4-BE49-F238E27FC236}">
                <a16:creationId xmlns:a16="http://schemas.microsoft.com/office/drawing/2014/main" id="{6352B9D1-469C-1351-EB25-CA20BBDF8B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" b="-3"/>
          <a:stretch/>
        </p:blipFill>
        <p:spPr>
          <a:xfrm>
            <a:off x="6636683" y="362384"/>
            <a:ext cx="2123033" cy="2884488"/>
          </a:xfrm>
          <a:prstGeom prst="rect">
            <a:avLst/>
          </a:prstGeom>
        </p:spPr>
      </p:pic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2E3B430-D3BF-7421-3913-32A1E5EB45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8" r="19324" b="2"/>
          <a:stretch/>
        </p:blipFill>
        <p:spPr>
          <a:xfrm>
            <a:off x="9478663" y="362383"/>
            <a:ext cx="2094935" cy="2884489"/>
          </a:xfrm>
          <a:prstGeom prst="rect">
            <a:avLst/>
          </a:prstGeom>
        </p:spPr>
      </p:pic>
      <p:pic>
        <p:nvPicPr>
          <p:cNvPr id="6" name="Picture 5" descr="A field of grass with electrical boxes&#10;&#10;AI-generated content may be incorrect.">
            <a:extLst>
              <a:ext uri="{FF2B5EF4-FFF2-40B4-BE49-F238E27FC236}">
                <a16:creationId xmlns:a16="http://schemas.microsoft.com/office/drawing/2014/main" id="{F524AE73-5D02-14D7-E026-5F41755DD9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712" y="3426258"/>
            <a:ext cx="4120906" cy="275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802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0" name="Rectangle 359">
            <a:extLst>
              <a:ext uri="{FF2B5EF4-FFF2-40B4-BE49-F238E27FC236}">
                <a16:creationId xmlns:a16="http://schemas.microsoft.com/office/drawing/2014/main" id="{B3684CCF-CEBB-4D8E-A366-95E43D4C7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6608A5-4B6C-9605-D20A-28685A58D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4960945" cy="1325563"/>
          </a:xfrm>
        </p:spPr>
        <p:txBody>
          <a:bodyPr>
            <a:normAutofit/>
          </a:bodyPr>
          <a:lstStyle/>
          <a:p>
            <a:r>
              <a:rPr lang="en-US" dirty="0">
                <a:latin typeface="Wasted Year" pitchFamily="2" charset="0"/>
                <a:cs typeface="Wasted Year" pitchFamily="2" charset="0"/>
              </a:rPr>
              <a:t>Scaling-up Even Further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4F6EE-7470-F9BB-1BEC-29A66E957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4933462" cy="4351338"/>
          </a:xfrm>
        </p:spPr>
        <p:txBody>
          <a:bodyPr>
            <a:normAutofit/>
          </a:bodyPr>
          <a:lstStyle/>
          <a:p>
            <a:r>
              <a:rPr lang="en-US" sz="1600" dirty="0">
                <a:latin typeface="Wasted Year" pitchFamily="2" charset="0"/>
                <a:cs typeface="Wasted Year" pitchFamily="2" charset="0"/>
              </a:rPr>
              <a:t>Barcelona Supercomputing Center (BSC)</a:t>
            </a:r>
          </a:p>
          <a:p>
            <a:endParaRPr lang="en-US" sz="1600" dirty="0">
              <a:latin typeface="Wasted Year" pitchFamily="2" charset="0"/>
              <a:cs typeface="Wasted Year" pitchFamily="2" charset="0"/>
            </a:endParaRPr>
          </a:p>
          <a:p>
            <a:r>
              <a:rPr lang="en-US" sz="1600" dirty="0">
                <a:latin typeface="Wasted Year" pitchFamily="2" charset="0"/>
                <a:cs typeface="Wasted Year" pitchFamily="2" charset="0"/>
              </a:rPr>
              <a:t>Monarch model (</a:t>
            </a:r>
            <a:r>
              <a:rPr lang="en-US" sz="1600" dirty="0" err="1">
                <a:latin typeface="Wasted Year" pitchFamily="2" charset="0"/>
                <a:cs typeface="Wasted Year" pitchFamily="2" charset="0"/>
              </a:rPr>
              <a:t>klose</a:t>
            </a:r>
            <a:r>
              <a:rPr lang="en-US" sz="1600" dirty="0">
                <a:latin typeface="Wasted Year" pitchFamily="2" charset="0"/>
                <a:cs typeface="Wasted Year" pitchFamily="2" charset="0"/>
              </a:rPr>
              <a:t> et al, 2021) </a:t>
            </a:r>
          </a:p>
          <a:p>
            <a:endParaRPr lang="en-US" sz="1600" dirty="0">
              <a:latin typeface="Wasted Year" pitchFamily="2" charset="0"/>
              <a:cs typeface="Wasted Year" pitchFamily="2" charset="0"/>
            </a:endParaRPr>
          </a:p>
          <a:p>
            <a:r>
              <a:rPr lang="en-US" sz="1600" dirty="0">
                <a:latin typeface="Wasted Year" pitchFamily="2" charset="0"/>
                <a:cs typeface="Wasted Year" pitchFamily="2" charset="0"/>
              </a:rPr>
              <a:t>Mineralogy (Gonçalves </a:t>
            </a:r>
            <a:r>
              <a:rPr lang="en-US" sz="1600" dirty="0" err="1">
                <a:latin typeface="Wasted Year" pitchFamily="2" charset="0"/>
                <a:cs typeface="Wasted Year" pitchFamily="2" charset="0"/>
              </a:rPr>
              <a:t>Ageitos</a:t>
            </a:r>
            <a:r>
              <a:rPr lang="en-US" sz="1600" dirty="0">
                <a:latin typeface="Wasted Year" pitchFamily="2" charset="0"/>
                <a:cs typeface="Wasted Year" pitchFamily="2" charset="0"/>
              </a:rPr>
              <a:t> et al 2023)</a:t>
            </a:r>
          </a:p>
          <a:p>
            <a:endParaRPr lang="en-US" sz="1600" dirty="0">
              <a:latin typeface="Wasted Year" pitchFamily="2" charset="0"/>
              <a:cs typeface="Wasted Year" pitchFamily="2" charset="0"/>
            </a:endParaRPr>
          </a:p>
          <a:p>
            <a:r>
              <a:rPr lang="en-US" sz="1600" dirty="0">
                <a:latin typeface="Wasted Year" pitchFamily="2" charset="0"/>
                <a:cs typeface="Wasted Year" pitchFamily="2" charset="0"/>
              </a:rPr>
              <a:t>Dust and chemistry (</a:t>
            </a:r>
            <a:r>
              <a:rPr lang="en-US" sz="1600" dirty="0" err="1">
                <a:latin typeface="Wasted Year" pitchFamily="2" charset="0"/>
                <a:cs typeface="Wasted Year" pitchFamily="2" charset="0"/>
              </a:rPr>
              <a:t>sousse</a:t>
            </a:r>
            <a:r>
              <a:rPr lang="en-US" sz="1600" dirty="0">
                <a:latin typeface="Wasted Year" pitchFamily="2" charset="0"/>
                <a:cs typeface="Wasted Year" pitchFamily="2" charset="0"/>
              </a:rPr>
              <a:t> et al, 2025)</a:t>
            </a:r>
          </a:p>
          <a:p>
            <a:endParaRPr lang="en-US" sz="1600" dirty="0">
              <a:latin typeface="Wasted Year" pitchFamily="2" charset="0"/>
              <a:cs typeface="Wasted Year" pitchFamily="2" charset="0"/>
            </a:endParaRPr>
          </a:p>
          <a:p>
            <a:r>
              <a:rPr lang="en-US" sz="1600" dirty="0">
                <a:latin typeface="Wasted Year" pitchFamily="2" charset="0"/>
                <a:cs typeface="Wasted Year" pitchFamily="2" charset="0"/>
              </a:rPr>
              <a:t>Radiation interactions (</a:t>
            </a:r>
            <a:r>
              <a:rPr lang="en-US" sz="1600" dirty="0" err="1">
                <a:latin typeface="Wasted Year" pitchFamily="2" charset="0"/>
                <a:cs typeface="Wasted Year" pitchFamily="2" charset="0"/>
              </a:rPr>
              <a:t>Obiso</a:t>
            </a:r>
            <a:r>
              <a:rPr lang="en-US" sz="1600" dirty="0">
                <a:latin typeface="Wasted Year" pitchFamily="2" charset="0"/>
                <a:cs typeface="Wasted Year" pitchFamily="2" charset="0"/>
              </a:rPr>
              <a:t> et al, 2024)</a:t>
            </a:r>
          </a:p>
        </p:txBody>
      </p:sp>
      <p:pic>
        <p:nvPicPr>
          <p:cNvPr id="7" name="Picture 6" descr="A room with many servers&#10;&#10;AI-generated content may be incorrect.">
            <a:extLst>
              <a:ext uri="{FF2B5EF4-FFF2-40B4-BE49-F238E27FC236}">
                <a16:creationId xmlns:a16="http://schemas.microsoft.com/office/drawing/2014/main" id="{A47D5A16-AAE6-9AD4-1294-B14E6C0D8A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5" r="16967" b="3"/>
          <a:stretch/>
        </p:blipFill>
        <p:spPr>
          <a:xfrm>
            <a:off x="6863996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</p:spPr>
      </p:pic>
      <p:sp>
        <p:nvSpPr>
          <p:cNvPr id="362" name="Arc 361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10869" y="-729072"/>
            <a:ext cx="4083433" cy="408343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5" name="Google Shape;193;g2cb081c9c03_0_775"/>
          <p:cNvPicPr/>
          <p:nvPr/>
        </p:nvPicPr>
        <p:blipFill>
          <a:blip r:embed="rId3"/>
          <a:srcRect l="1433" r="22226" b="4"/>
          <a:stretch/>
        </p:blipFill>
        <p:spPr>
          <a:xfrm>
            <a:off x="63058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  <p:pic>
        <p:nvPicPr>
          <p:cNvPr id="5" name="Picture 4" descr="A large room with many computer equipment&#10;&#10;AI-generated content may be incorrect.">
            <a:extLst>
              <a:ext uri="{FF2B5EF4-FFF2-40B4-BE49-F238E27FC236}">
                <a16:creationId xmlns:a16="http://schemas.microsoft.com/office/drawing/2014/main" id="{2C17847B-22F8-423F-C98B-6701B2297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32" r="32929" b="3"/>
          <a:stretch/>
        </p:blipFill>
        <p:spPr>
          <a:xfrm>
            <a:off x="9933462" y="372217"/>
            <a:ext cx="2258539" cy="3554668"/>
          </a:xfrm>
          <a:custGeom>
            <a:avLst/>
            <a:gdLst/>
            <a:ahLst/>
            <a:cxnLst/>
            <a:rect l="l" t="t" r="r" b="b"/>
            <a:pathLst>
              <a:path w="2258539" h="3554668">
                <a:moveTo>
                  <a:pt x="1777334" y="0"/>
                </a:moveTo>
                <a:cubicBezTo>
                  <a:pt x="1900033" y="0"/>
                  <a:pt x="2019829" y="12434"/>
                  <a:pt x="2135529" y="36109"/>
                </a:cubicBezTo>
                <a:lnTo>
                  <a:pt x="2258539" y="67738"/>
                </a:lnTo>
                <a:lnTo>
                  <a:pt x="2258539" y="3486930"/>
                </a:lnTo>
                <a:lnTo>
                  <a:pt x="2135529" y="3518559"/>
                </a:lnTo>
                <a:cubicBezTo>
                  <a:pt x="2019829" y="3542235"/>
                  <a:pt x="1900033" y="3554668"/>
                  <a:pt x="1777334" y="3554668"/>
                </a:cubicBezTo>
                <a:cubicBezTo>
                  <a:pt x="795739" y="3554668"/>
                  <a:pt x="0" y="2758929"/>
                  <a:pt x="0" y="1777334"/>
                </a:cubicBezTo>
                <a:cubicBezTo>
                  <a:pt x="0" y="795740"/>
                  <a:pt x="795739" y="0"/>
                  <a:pt x="177733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82841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6586E7-3C6F-AA1E-84F5-E11F9B386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AA3845-FFEC-D251-58C7-D834A9213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" y="639520"/>
            <a:ext cx="3901307" cy="1719072"/>
          </a:xfrm>
        </p:spPr>
        <p:txBody>
          <a:bodyPr anchor="b">
            <a:normAutofit/>
          </a:bodyPr>
          <a:lstStyle/>
          <a:p>
            <a:r>
              <a:rPr lang="en-US" sz="3800" dirty="0">
                <a:latin typeface="Wasted Year" pitchFamily="2" charset="0"/>
                <a:cs typeface="Wasted Year" pitchFamily="2" charset="0"/>
              </a:rPr>
              <a:t>Back to SDS-WAS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4238C-4010-572B-CB1C-9084B11D8A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en-US" sz="2200">
                <a:latin typeface="Wasted Year" pitchFamily="2" charset="0"/>
                <a:cs typeface="Wasted Year" pitchFamily="2" charset="0"/>
              </a:rPr>
              <a:t>Complex models, atmosphere and aerosols</a:t>
            </a:r>
          </a:p>
          <a:p>
            <a:r>
              <a:rPr lang="en-US" sz="2200">
                <a:latin typeface="Wasted Year" pitchFamily="2" charset="0"/>
                <a:cs typeface="Wasted Year" pitchFamily="2" charset="0"/>
              </a:rPr>
              <a:t>Multi-model ensemble contributions from several regional centers</a:t>
            </a:r>
          </a:p>
          <a:p>
            <a:endParaRPr lang="en-US" sz="2200">
              <a:latin typeface="Wasted Year" pitchFamily="2" charset="0"/>
              <a:cs typeface="Wasted Year" pitchFamily="2" charset="0"/>
            </a:endParaRPr>
          </a:p>
          <a:p>
            <a:endParaRPr lang="en-US" sz="2200">
              <a:latin typeface="Wasted Year" pitchFamily="2" charset="0"/>
              <a:cs typeface="Wasted Year" pitchFamily="2" charset="0"/>
            </a:endParaRPr>
          </a:p>
        </p:txBody>
      </p:sp>
      <p:pic>
        <p:nvPicPr>
          <p:cNvPr id="5" name="Picture 4" descr="A screenshot of a map&#10;&#10;AI-generated content may be incorrect.">
            <a:extLst>
              <a:ext uri="{FF2B5EF4-FFF2-40B4-BE49-F238E27FC236}">
                <a16:creationId xmlns:a16="http://schemas.microsoft.com/office/drawing/2014/main" id="{9BF75B6D-C823-8A4D-E31A-319351F0E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96" y="1176661"/>
            <a:ext cx="6903720" cy="4504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177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3B073-2932-02AA-E1FC-F32E5E797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en-US" sz="3600">
                <a:latin typeface="Wasted Year" pitchFamily="2" charset="0"/>
                <a:cs typeface="Wasted Year" pitchFamily="2" charset="0"/>
              </a:rPr>
              <a:t>Digital Twins</a:t>
            </a:r>
          </a:p>
        </p:txBody>
      </p:sp>
      <p:pic>
        <p:nvPicPr>
          <p:cNvPr id="5" name="Picture 4" descr="A close up of a planet&#10;&#10;AI-generated content may be incorrect.">
            <a:extLst>
              <a:ext uri="{FF2B5EF4-FFF2-40B4-BE49-F238E27FC236}">
                <a16:creationId xmlns:a16="http://schemas.microsoft.com/office/drawing/2014/main" id="{A419117F-BDC9-64BF-1677-DDC94381A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3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229A0C-D984-BB76-C6B0-62C43E86DB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r>
              <a:rPr lang="en-GB" sz="1800" dirty="0">
                <a:latin typeface="Wasted Year" pitchFamily="2" charset="0"/>
                <a:cs typeface="Wasted Year" pitchFamily="2" charset="0"/>
              </a:rPr>
              <a:t>ECMWF / ESA / EUMETSAT - the Destination Earth initiative</a:t>
            </a:r>
          </a:p>
          <a:p>
            <a:r>
              <a:rPr lang="en-GB" sz="1800" dirty="0">
                <a:latin typeface="Wasted Year" pitchFamily="2" charset="0"/>
                <a:cs typeface="Wasted Year" pitchFamily="2" charset="0"/>
              </a:rPr>
              <a:t>the first pre-exascale supercomputers in Europe</a:t>
            </a:r>
          </a:p>
          <a:p>
            <a:r>
              <a:rPr lang="en-GB" sz="1800" dirty="0">
                <a:latin typeface="Wasted Year" pitchFamily="2" charset="0"/>
                <a:cs typeface="Wasted Year" pitchFamily="2" charset="0"/>
              </a:rPr>
              <a:t>Operational production of global climate projections </a:t>
            </a:r>
          </a:p>
          <a:p>
            <a:r>
              <a:rPr lang="en-GB" sz="1800" dirty="0">
                <a:latin typeface="Wasted Year" pitchFamily="2" charset="0"/>
                <a:cs typeface="Wasted Year" pitchFamily="2" charset="0"/>
              </a:rPr>
              <a:t>globally consistent Earth system and impact sector information </a:t>
            </a:r>
          </a:p>
          <a:p>
            <a:r>
              <a:rPr lang="en-GB" sz="1800" dirty="0">
                <a:latin typeface="Wasted Year" pitchFamily="2" charset="0"/>
                <a:cs typeface="Wasted Year" pitchFamily="2" charset="0"/>
              </a:rPr>
              <a:t>from global to local scales</a:t>
            </a:r>
            <a:endParaRPr lang="en-US" sz="1800" dirty="0">
              <a:latin typeface="Wasted Year" pitchFamily="2" charset="0"/>
              <a:cs typeface="Wasted Ye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2613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F1E7273E-E5A3-4B1D-BE3E-56F045D927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CF7FE1C-8BC5-4B0C-A2BC-93AB72C90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827EC4-0502-EA33-1210-BBC89498C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6156" y="365125"/>
            <a:ext cx="5827643" cy="1433433"/>
          </a:xfrm>
        </p:spPr>
        <p:txBody>
          <a:bodyPr anchor="b">
            <a:normAutofit fontScale="90000"/>
          </a:bodyPr>
          <a:lstStyle/>
          <a:p>
            <a:r>
              <a:rPr lang="en-US">
                <a:latin typeface="Wasted Year" pitchFamily="2" charset="0"/>
                <a:cs typeface="Wasted Year" pitchFamily="2" charset="0"/>
              </a:rPr>
              <a:t>Machine Learning and AI in Weather and Climate</a:t>
            </a:r>
            <a:endParaRPr lang="en-US" dirty="0">
              <a:latin typeface="Wasted Year" pitchFamily="2" charset="0"/>
              <a:cs typeface="Wasted Year" pitchFamily="2" charset="0"/>
            </a:endParaRPr>
          </a:p>
        </p:txBody>
      </p:sp>
      <p:pic>
        <p:nvPicPr>
          <p:cNvPr id="7" name="Picture 6" descr="A map of the united states&#10;&#10;AI-generated content may be incorrect.">
            <a:extLst>
              <a:ext uri="{FF2B5EF4-FFF2-40B4-BE49-F238E27FC236}">
                <a16:creationId xmlns:a16="http://schemas.microsoft.com/office/drawing/2014/main" id="{BB9DB974-8E1F-CBDB-BD07-74A5B5F3BE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568" y="4425019"/>
            <a:ext cx="3353000" cy="1751943"/>
          </a:xfrm>
          <a:prstGeom prst="rect">
            <a:avLst/>
          </a:prstGeom>
        </p:spPr>
      </p:pic>
      <p:pic>
        <p:nvPicPr>
          <p:cNvPr id="9" name="Picture 8" descr="A diagram of a diagram&#10;&#10;AI-generated content may be incorrect.">
            <a:extLst>
              <a:ext uri="{FF2B5EF4-FFF2-40B4-BE49-F238E27FC236}">
                <a16:creationId xmlns:a16="http://schemas.microsoft.com/office/drawing/2014/main" id="{0BE201AE-FB65-63F8-FDF0-0304B89BC3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47" y="2998800"/>
            <a:ext cx="3940445" cy="866897"/>
          </a:xfrm>
          <a:prstGeom prst="rect">
            <a:avLst/>
          </a:prstGeom>
        </p:spPr>
      </p:pic>
      <p:pic>
        <p:nvPicPr>
          <p:cNvPr id="5" name="Picture 4" descr="A graph showing the difference between the weather and the forecast&#10;&#10;AI-generated content may be incorrect.">
            <a:extLst>
              <a:ext uri="{FF2B5EF4-FFF2-40B4-BE49-F238E27FC236}">
                <a16:creationId xmlns:a16="http://schemas.microsoft.com/office/drawing/2014/main" id="{F2F94640-EEA4-F5C0-4697-68D57357C0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242" y="613904"/>
            <a:ext cx="2951653" cy="1770992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FEF640-D450-82F1-C6A5-5CE0F31940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26156" y="2055813"/>
            <a:ext cx="5827644" cy="4121149"/>
          </a:xfrm>
        </p:spPr>
        <p:txBody>
          <a:bodyPr anchor="t">
            <a:normAutofit/>
          </a:bodyPr>
          <a:lstStyle/>
          <a:p>
            <a:r>
              <a:rPr lang="en-GB" sz="2000" dirty="0">
                <a:latin typeface="Wasted Year" pitchFamily="2" charset="0"/>
                <a:cs typeface="Wasted Year" pitchFamily="2" charset="0"/>
              </a:rPr>
              <a:t>Speed</a:t>
            </a:r>
          </a:p>
          <a:p>
            <a:r>
              <a:rPr lang="en-GB" sz="2000" dirty="0">
                <a:latin typeface="Wasted Year" pitchFamily="2" charset="0"/>
                <a:cs typeface="Wasted Year" pitchFamily="2" charset="0"/>
              </a:rPr>
              <a:t>Efficiency</a:t>
            </a:r>
          </a:p>
          <a:p>
            <a:r>
              <a:rPr lang="en-GB" sz="2000" dirty="0">
                <a:latin typeface="Wasted Year" pitchFamily="2" charset="0"/>
                <a:cs typeface="Wasted Year" pitchFamily="2" charset="0"/>
              </a:rPr>
              <a:t>Skill</a:t>
            </a:r>
          </a:p>
          <a:p>
            <a:r>
              <a:rPr lang="en-GB" sz="2000" dirty="0">
                <a:latin typeface="Wasted Year" pitchFamily="2" charset="0"/>
                <a:cs typeface="Wasted Year" pitchFamily="2" charset="0"/>
              </a:rPr>
              <a:t>(still) dependent on physics-based models</a:t>
            </a:r>
          </a:p>
          <a:p>
            <a:r>
              <a:rPr lang="en-GB" sz="2000" dirty="0">
                <a:latin typeface="Wasted Year" pitchFamily="2" charset="0"/>
                <a:cs typeface="Wasted Year" pitchFamily="2" charset="0"/>
              </a:rPr>
              <a:t>AIFS: a new ECMWF forecasting system (Lang et al, 2024)</a:t>
            </a:r>
          </a:p>
          <a:p>
            <a:r>
              <a:rPr lang="en-US" sz="2000" dirty="0" err="1">
                <a:latin typeface="Wasted Year" pitchFamily="2" charset="0"/>
                <a:cs typeface="Wasted Year" pitchFamily="2" charset="0"/>
              </a:rPr>
              <a:t>DustNET</a:t>
            </a:r>
            <a:r>
              <a:rPr lang="en-US" sz="2000" dirty="0">
                <a:latin typeface="Wasted Year" pitchFamily="2" charset="0"/>
                <a:cs typeface="Wasted Year" pitchFamily="2" charset="0"/>
              </a:rPr>
              <a:t> (Nowak et al, 2024)</a:t>
            </a:r>
          </a:p>
        </p:txBody>
      </p:sp>
    </p:spTree>
    <p:extLst>
      <p:ext uri="{BB962C8B-B14F-4D97-AF65-F5344CB8AC3E}">
        <p14:creationId xmlns:p14="http://schemas.microsoft.com/office/powerpoint/2010/main" val="2707509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CC0A0-014C-2BD0-79CC-CFC8E8925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Wasted Year" pitchFamily="2" charset="0"/>
                <a:cs typeface="Wasted Year" pitchFamily="2" charset="0"/>
              </a:rPr>
              <a:t>Outlook on HPC in weather and climate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0468BF-54EC-1D8F-5E5A-ED4E77B724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Wasted Year" pitchFamily="2" charset="0"/>
                <a:cs typeface="Wasted Year" pitchFamily="2" charset="0"/>
              </a:rPr>
              <a:t>Provide space to improve on weather and climate research</a:t>
            </a:r>
          </a:p>
          <a:p>
            <a:pPr marL="571500" lvl="1" indent="0">
              <a:buNone/>
            </a:pPr>
            <a:endParaRPr lang="en-US" dirty="0">
              <a:latin typeface="Wasted Year" pitchFamily="2" charset="0"/>
              <a:cs typeface="Wasted Year" pitchFamily="2" charset="0"/>
            </a:endParaRPr>
          </a:p>
          <a:p>
            <a:r>
              <a:rPr lang="en-US" dirty="0">
                <a:latin typeface="Wasted Year" pitchFamily="2" charset="0"/>
                <a:cs typeface="Wasted Year" pitchFamily="2" charset="0"/>
              </a:rPr>
              <a:t>increased complexity of the models, coupling</a:t>
            </a:r>
          </a:p>
          <a:p>
            <a:endParaRPr lang="en-US" dirty="0">
              <a:latin typeface="Wasted Year" pitchFamily="2" charset="0"/>
              <a:cs typeface="Wasted Year" pitchFamily="2" charset="0"/>
            </a:endParaRPr>
          </a:p>
          <a:p>
            <a:r>
              <a:rPr lang="en-US" dirty="0">
                <a:latin typeface="Wasted Year" pitchFamily="2" charset="0"/>
                <a:cs typeface="Wasted Year" pitchFamily="2" charset="0"/>
              </a:rPr>
              <a:t>addressing uncertainties</a:t>
            </a:r>
          </a:p>
          <a:p>
            <a:endParaRPr lang="en-US" dirty="0">
              <a:latin typeface="Wasted Year" pitchFamily="2" charset="0"/>
              <a:cs typeface="Wasted Year" pitchFamily="2" charset="0"/>
            </a:endParaRPr>
          </a:p>
          <a:p>
            <a:r>
              <a:rPr lang="en-US" dirty="0">
                <a:latin typeface="Wasted Year" pitchFamily="2" charset="0"/>
                <a:cs typeface="Wasted Year" pitchFamily="2" charset="0"/>
              </a:rPr>
              <a:t>Faster and cheaper operational forecasts</a:t>
            </a:r>
          </a:p>
          <a:p>
            <a:endParaRPr lang="en-US" dirty="0">
              <a:latin typeface="Wasted Year" pitchFamily="2" charset="0"/>
              <a:cs typeface="Wasted Year" pitchFamily="2" charset="0"/>
            </a:endParaRPr>
          </a:p>
          <a:p>
            <a:r>
              <a:rPr lang="en-US" dirty="0">
                <a:latin typeface="Wasted Year" pitchFamily="2" charset="0"/>
                <a:cs typeface="Wasted Year" pitchFamily="2" charset="0"/>
              </a:rPr>
              <a:t>Availability of models as a service</a:t>
            </a:r>
          </a:p>
          <a:p>
            <a:endParaRPr lang="en-US" dirty="0">
              <a:latin typeface="Wasted Year" pitchFamily="2" charset="0"/>
              <a:cs typeface="Wasted Year" pitchFamily="2" charset="0"/>
            </a:endParaRPr>
          </a:p>
          <a:p>
            <a:r>
              <a:rPr lang="en-US" dirty="0">
                <a:latin typeface="Wasted Year" pitchFamily="2" charset="0"/>
                <a:cs typeface="Wasted Year" pitchFamily="2" charset="0"/>
              </a:rPr>
              <a:t>predictability</a:t>
            </a:r>
          </a:p>
          <a:p>
            <a:endParaRPr lang="en-US" dirty="0">
              <a:latin typeface="Wasted Year" pitchFamily="2" charset="0"/>
              <a:cs typeface="Wasted Ye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439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>
                <a:latin typeface="Wasted Year" pitchFamily="2" charset="0"/>
                <a:cs typeface="Wasted Year" pitchFamily="2" charset="0"/>
              </a:rPr>
              <a:t>Thank</a:t>
            </a:r>
            <a:r>
              <a:rPr lang="es-ES" dirty="0">
                <a:latin typeface="Wasted Year" pitchFamily="2" charset="0"/>
                <a:cs typeface="Wasted Year" pitchFamily="2" charset="0"/>
              </a:rPr>
              <a:t> </a:t>
            </a:r>
            <a:r>
              <a:rPr lang="es-ES" dirty="0" err="1">
                <a:latin typeface="Wasted Year" pitchFamily="2" charset="0"/>
                <a:cs typeface="Wasted Year" pitchFamily="2" charset="0"/>
              </a:rPr>
              <a:t>you</a:t>
            </a:r>
            <a:r>
              <a:rPr lang="es-ES" dirty="0">
                <a:latin typeface="Wasted Year" pitchFamily="2" charset="0"/>
                <a:cs typeface="Wasted Year" pitchFamily="2" charset="0"/>
              </a:rPr>
              <a:t>!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www.atmosphericdust.com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" dirty="0"/>
              <a:t>luka.ilic@bsc.es</a:t>
            </a:r>
          </a:p>
        </p:txBody>
      </p:sp>
      <p:pic>
        <p:nvPicPr>
          <p:cNvPr id="6" name="Picture 5" descr="A blue and yellow flag with yellow stars&#10;&#10;AI-generated content may be incorrect.">
            <a:extLst>
              <a:ext uri="{FF2B5EF4-FFF2-40B4-BE49-F238E27FC236}">
                <a16:creationId xmlns:a16="http://schemas.microsoft.com/office/drawing/2014/main" id="{B4DEC6F4-0551-666E-46A8-1F297A39D0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5252"/>
            <a:ext cx="4068566" cy="6527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3A8BA9-D57B-34B0-2CD3-3D60EC310941}"/>
              </a:ext>
            </a:extLst>
          </p:cNvPr>
          <p:cNvSpPr txBox="1"/>
          <p:nvPr/>
        </p:nvSpPr>
        <p:spPr>
          <a:xfrm>
            <a:off x="493296" y="5167771"/>
            <a:ext cx="32545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solidFill>
                  <a:schemeClr val="bg1"/>
                </a:solidFill>
              </a:rPr>
              <a:t>This project has received funding from Juan de la Cierva Fellowship JDC2022-049038-I funded by MICIU and by European Union </a:t>
            </a:r>
            <a:r>
              <a:rPr lang="en-US" sz="1200" dirty="0" err="1">
                <a:solidFill>
                  <a:schemeClr val="bg1"/>
                </a:solidFill>
              </a:rPr>
              <a:t>NextGenerationEU</a:t>
            </a:r>
            <a:r>
              <a:rPr lang="en-US" sz="1200" dirty="0">
                <a:solidFill>
                  <a:schemeClr val="bg1"/>
                </a:solidFill>
              </a:rPr>
              <a:t> and AEI.</a:t>
            </a:r>
          </a:p>
        </p:txBody>
      </p:sp>
      <p:sp>
        <p:nvSpPr>
          <p:cNvPr id="9" name="Google Shape;49;p1">
            <a:extLst>
              <a:ext uri="{FF2B5EF4-FFF2-40B4-BE49-F238E27FC236}">
                <a16:creationId xmlns:a16="http://schemas.microsoft.com/office/drawing/2014/main" id="{644AB0D7-BAC2-F676-9A8F-EF30E6F435FA}"/>
              </a:ext>
            </a:extLst>
          </p:cNvPr>
          <p:cNvSpPr txBox="1">
            <a:spLocks/>
          </p:cNvSpPr>
          <p:nvPr/>
        </p:nvSpPr>
        <p:spPr>
          <a:xfrm>
            <a:off x="525518" y="4656374"/>
            <a:ext cx="3254585" cy="48753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01" tIns="45688" rIns="91401" bIns="45688" rtlCol="0" anchor="ctr" anchorCtr="0">
            <a:normAutofit/>
          </a:bodyPr>
          <a:lstStyle>
            <a:lvl1pPr marL="457063" lvl="0" indent="-228531" algn="l" defTabSz="914126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890"/>
              </a:buClr>
              <a:buSzPts val="2400"/>
              <a:buFont typeface="Arial" panose="020B0604020202020204" pitchFamily="34" charset="0"/>
              <a:buNone/>
              <a:defRPr sz="2799" kern="1200">
                <a:solidFill>
                  <a:srgbClr val="004890"/>
                </a:solidFill>
                <a:latin typeface="+mn-lt"/>
                <a:ea typeface="+mn-ea"/>
                <a:cs typeface="+mn-cs"/>
              </a:defRPr>
            </a:lvl1pPr>
            <a:lvl2pPr marL="914126" lvl="1" indent="-342797" algn="l" defTabSz="914126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189" lvl="2" indent="-342797" algn="l" defTabSz="914126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251" lvl="3" indent="-342797" algn="l" defTabSz="914126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5314" lvl="4" indent="-342797" algn="l" defTabSz="914126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2377" lvl="5" indent="-342797" algn="l" defTabSz="914126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9440" lvl="6" indent="-342797" algn="l" defTabSz="914126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6503" lvl="7" indent="-342797" algn="l" defTabSz="914126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3566" lvl="8" indent="-342797" algn="l" defTabSz="914126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en-US" sz="1799" b="1" dirty="0">
                <a:solidFill>
                  <a:schemeClr val="bg1"/>
                </a:solidFill>
              </a:rPr>
              <a:t>Acknowledgments</a:t>
            </a:r>
          </a:p>
        </p:txBody>
      </p:sp>
    </p:spTree>
    <p:extLst>
      <p:ext uri="{BB962C8B-B14F-4D97-AF65-F5344CB8AC3E}">
        <p14:creationId xmlns:p14="http://schemas.microsoft.com/office/powerpoint/2010/main" val="2049260825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22008</TotalTime>
  <Words>631</Words>
  <Application>Microsoft Office PowerPoint</Application>
  <PresentationFormat>Widescreen</PresentationFormat>
  <Paragraphs>140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Arial</vt:lpstr>
      <vt:lpstr>Calibri</vt:lpstr>
      <vt:lpstr>Open Sans</vt:lpstr>
      <vt:lpstr>Wasted Year</vt:lpstr>
      <vt:lpstr>Diseño personalizado</vt:lpstr>
      <vt:lpstr>Weather and Climate HPC across scales</vt:lpstr>
      <vt:lpstr>Outline</vt:lpstr>
      <vt:lpstr>Weather Forecasting Factory</vt:lpstr>
      <vt:lpstr>Contemporary Numerical Weather Prediction</vt:lpstr>
      <vt:lpstr>1</vt:lpstr>
      <vt:lpstr>South Environment and Weather Agency (SEWA)</vt:lpstr>
      <vt:lpstr>Exploring the accelerator option - dataflow</vt:lpstr>
      <vt:lpstr>Chaos in the Atmosphere</vt:lpstr>
      <vt:lpstr>See-grid-sci FP7 project</vt:lpstr>
      <vt:lpstr>Can We Add a Few More Equations?</vt:lpstr>
      <vt:lpstr>Republic Hydrometeorological Service of Serbia</vt:lpstr>
      <vt:lpstr>Atmospheric research at IPB</vt:lpstr>
      <vt:lpstr>Climate Service at IPB</vt:lpstr>
      <vt:lpstr>Research and Weather Service Collab.</vt:lpstr>
      <vt:lpstr>Scaling-up Even Further</vt:lpstr>
      <vt:lpstr>Back to SDS-WAS</vt:lpstr>
      <vt:lpstr>Digital Twins</vt:lpstr>
      <vt:lpstr>Machine Learning and AI in Weather and Climate</vt:lpstr>
      <vt:lpstr>Outlook on HPC in weather and climate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Gemma Ribas</dc:creator>
  <cp:lastModifiedBy>Luka Ilic</cp:lastModifiedBy>
  <cp:revision>271</cp:revision>
  <cp:lastPrinted>2025-04-22T11:31:45Z</cp:lastPrinted>
  <dcterms:created xsi:type="dcterms:W3CDTF">2019-06-06T09:57:11Z</dcterms:created>
  <dcterms:modified xsi:type="dcterms:W3CDTF">2025-10-20T10:00:54Z</dcterms:modified>
</cp:coreProperties>
</file>