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87" r:id="rId3"/>
    <p:sldId id="302" r:id="rId4"/>
    <p:sldId id="289" r:id="rId5"/>
    <p:sldId id="288" r:id="rId6"/>
    <p:sldId id="290" r:id="rId7"/>
    <p:sldId id="291" r:id="rId8"/>
    <p:sldId id="305" r:id="rId9"/>
    <p:sldId id="303" r:id="rId10"/>
    <p:sldId id="298" r:id="rId11"/>
    <p:sldId id="297" r:id="rId12"/>
    <p:sldId id="294" r:id="rId13"/>
    <p:sldId id="292" r:id="rId14"/>
    <p:sldId id="306" r:id="rId15"/>
    <p:sldId id="304" r:id="rId16"/>
    <p:sldId id="307" r:id="rId17"/>
    <p:sldId id="29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234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70D126-A5F3-49D1-A012-870AEEFB3D0D}" type="datetimeFigureOut">
              <a:rPr lang="en-US" smtClean="0"/>
              <a:t>5/18/25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A704C6-4F99-47DB-BB4D-643E421C8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80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73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24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2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68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39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595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970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595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82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8080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18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8737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484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4772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704C6-4F99-47DB-BB4D-643E421C83C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94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93B0-FBC1-4DDF-AED2-F516DCA0276A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218-7B32-4AB9-A0E3-EBDF83FDF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0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93B0-FBC1-4DDF-AED2-F516DCA0276A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218-7B32-4AB9-A0E3-EBDF83FDF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94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93B0-FBC1-4DDF-AED2-F516DCA0276A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218-7B32-4AB9-A0E3-EBDF83FDF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85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93B0-FBC1-4DDF-AED2-F516DCA0276A}" type="datetimeFigureOut">
              <a:rPr lang="en-US" smtClean="0"/>
              <a:t>5/18/25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218-7B32-4AB9-A0E3-EBDF83FDF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5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93B0-FBC1-4DDF-AED2-F516DCA0276A}" type="datetimeFigureOut">
              <a:rPr lang="en-US" smtClean="0"/>
              <a:t>5/18/25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218-7B32-4AB9-A0E3-EBDF83FDF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6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93B0-FBC1-4DDF-AED2-F516DCA0276A}" type="datetimeFigureOut">
              <a:rPr lang="en-US" smtClean="0"/>
              <a:t>5/18/25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218-7B32-4AB9-A0E3-EBDF83FDF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82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93B0-FBC1-4DDF-AED2-F516DCA0276A}" type="datetimeFigureOut">
              <a:rPr lang="en-US" smtClean="0"/>
              <a:t>5/18/25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218-7B32-4AB9-A0E3-EBDF83FDF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57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93B0-FBC1-4DDF-AED2-F516DCA0276A}" type="datetimeFigureOut">
              <a:rPr lang="en-US" smtClean="0"/>
              <a:t>5/18/25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218-7B32-4AB9-A0E3-EBDF83FDF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58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93B0-FBC1-4DDF-AED2-F516DCA0276A}" type="datetimeFigureOut">
              <a:rPr lang="en-US" smtClean="0"/>
              <a:t>5/18/25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218-7B32-4AB9-A0E3-EBDF83FDF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51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93B0-FBC1-4DDF-AED2-F516DCA0276A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218-7B32-4AB9-A0E3-EBDF83FDF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8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993B0-FBC1-4DDF-AED2-F516DCA0276A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69218-7B32-4AB9-A0E3-EBDF83FDF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84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993B0-FBC1-4DDF-AED2-F516DCA0276A}" type="datetimeFigureOut">
              <a:rPr lang="en-US" smtClean="0"/>
              <a:t>5/18/25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69218-7B32-4AB9-A0E3-EBDF83FDF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84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vs.gsfc.nasa.gov/31291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48D3E5-465B-11C6-D3F6-45425E9BF9C3}"/>
              </a:ext>
            </a:extLst>
          </p:cNvPr>
          <p:cNvSpPr txBox="1"/>
          <p:nvPr/>
        </p:nvSpPr>
        <p:spPr>
          <a:xfrm>
            <a:off x="434172" y="2961452"/>
            <a:ext cx="82814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USING HPC</a:t>
            </a:r>
            <a:r>
              <a:rPr lang="sr-Latn-R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 MECHANISTIC DESCRIPTION </a:t>
            </a:r>
            <a:endParaRPr lang="sr-Latn-R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 CHEMICAL REACTIONS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A2E2F4-8257-AF41-0A89-516CBD173B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550" y="6056672"/>
            <a:ext cx="3029324" cy="6164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B22801-800A-26DC-6186-9945FCF51214}"/>
              </a:ext>
            </a:extLst>
          </p:cNvPr>
          <p:cNvSpPr txBox="1"/>
          <p:nvPr/>
        </p:nvSpPr>
        <p:spPr>
          <a:xfrm>
            <a:off x="3678332" y="419171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Milena Petković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9E5DB9-F82D-3C1D-EF58-FCEEF034E528}"/>
              </a:ext>
            </a:extLst>
          </p:cNvPr>
          <p:cNvSpPr txBox="1"/>
          <p:nvPr/>
        </p:nvSpPr>
        <p:spPr>
          <a:xfrm>
            <a:off x="1707284" y="1424832"/>
            <a:ext cx="5720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EuroCC4SEE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</a:t>
            </a:r>
            <a:r>
              <a:rPr lang="sr-Latn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Belgrade</a:t>
            </a:r>
            <a:r>
              <a:rPr lang="sr-Latn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20-22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sr-Latn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4415E4-3C89-56DC-6513-1D5760ED4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367" y="-270222"/>
            <a:ext cx="3207638" cy="2138425"/>
          </a:xfrm>
          <a:prstGeom prst="rect">
            <a:avLst/>
          </a:prstGeom>
        </p:spPr>
      </p:pic>
      <p:pic>
        <p:nvPicPr>
          <p:cNvPr id="2" name="Picture 4" descr="Univerzitet u Beogradu - Fakultet za fizičku hemiju">
            <a:extLst>
              <a:ext uri="{FF2B5EF4-FFF2-40B4-BE49-F238E27FC236}">
                <a16:creationId xmlns:a16="http://schemas.microsoft.com/office/drawing/2014/main" id="{A471A14D-CB63-E4AD-3A23-B8112FD21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083" y="6065942"/>
            <a:ext cx="809523" cy="60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154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8408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Chemical changes</a:t>
            </a:r>
            <a:r>
              <a:rPr lang="sr-Latn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</a:t>
            </a:r>
            <a:r>
              <a:rPr lang="sr-Latn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r-Latn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sr-Latn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detailed</a:t>
            </a:r>
            <a:r>
              <a:rPr lang="sr-Latn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F58CC-A87E-ACE9-912E-1D3E3F6B603B}"/>
              </a:ext>
            </a:extLst>
          </p:cNvPr>
          <p:cNvSpPr txBox="1"/>
          <p:nvPr/>
        </p:nvSpPr>
        <p:spPr>
          <a:xfrm>
            <a:off x="2215275" y="2240901"/>
            <a:ext cx="1697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+ B → C + D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507BD9D-4F48-629A-D173-B1FE381C71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761" y="1298602"/>
            <a:ext cx="2772392" cy="277239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780C5BE-C61C-C229-30D6-E5F10436FF25}"/>
              </a:ext>
            </a:extLst>
          </p:cNvPr>
          <p:cNvSpPr txBox="1"/>
          <p:nvPr/>
        </p:nvSpPr>
        <p:spPr>
          <a:xfrm>
            <a:off x="4332191" y="2240901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sr-Latn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131D54-0A77-886E-3CAE-3780242F00AC}"/>
              </a:ext>
            </a:extLst>
          </p:cNvPr>
          <p:cNvSpPr txBox="1"/>
          <p:nvPr/>
        </p:nvSpPr>
        <p:spPr>
          <a:xfrm>
            <a:off x="2215275" y="4642749"/>
            <a:ext cx="401263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r-Latn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of catalysts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 design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manipulation of chemical reactions</a:t>
            </a:r>
            <a:endParaRPr lang="sr-Latn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sr-Latn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65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4942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 difference 30 years make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3EA6D6-DFE5-1707-BB53-D6E5823C9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54" y="852660"/>
            <a:ext cx="7749091" cy="603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7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4902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HPC in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computational</a:t>
            </a:r>
            <a:r>
              <a:rPr lang="sr-Latn-R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chemistry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131D54-0A77-886E-3CAE-3780242F00AC}"/>
              </a:ext>
            </a:extLst>
          </p:cNvPr>
          <p:cNvSpPr txBox="1"/>
          <p:nvPr/>
        </p:nvSpPr>
        <p:spPr>
          <a:xfrm>
            <a:off x="1760974" y="2458890"/>
            <a:ext cx="562205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Supercomputers and parallel processing required for</a:t>
            </a:r>
            <a:r>
              <a:rPr lang="en-U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high-level simulations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treating large and complex systems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performing long simulations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sampling configurations</a:t>
            </a:r>
          </a:p>
        </p:txBody>
      </p:sp>
    </p:spTree>
    <p:extLst>
      <p:ext uri="{BB962C8B-B14F-4D97-AF65-F5344CB8AC3E}">
        <p14:creationId xmlns:p14="http://schemas.microsoft.com/office/powerpoint/2010/main" val="402613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322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simulations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131D54-0A77-886E-3CAE-3780242F00AC}"/>
              </a:ext>
            </a:extLst>
          </p:cNvPr>
          <p:cNvSpPr txBox="1"/>
          <p:nvPr/>
        </p:nvSpPr>
        <p:spPr>
          <a:xfrm>
            <a:off x="1744911" y="2274838"/>
            <a:ext cx="571829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 mechanics (ab initio, DFT, semi-empirical)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molecular mechanics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methods (</a:t>
            </a:r>
            <a:r>
              <a:rPr lang="sr-Latn-R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QM/MM,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AIMD)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Monte Carlo simulations</a:t>
            </a:r>
          </a:p>
        </p:txBody>
      </p:sp>
    </p:spTree>
    <p:extLst>
      <p:ext uri="{BB962C8B-B14F-4D97-AF65-F5344CB8AC3E}">
        <p14:creationId xmlns:p14="http://schemas.microsoft.com/office/powerpoint/2010/main" val="1472541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4541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 computing software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131D54-0A77-886E-3CAE-3780242F00AC}"/>
              </a:ext>
            </a:extLst>
          </p:cNvPr>
          <p:cNvSpPr txBox="1"/>
          <p:nvPr/>
        </p:nvSpPr>
        <p:spPr>
          <a:xfrm>
            <a:off x="3194058" y="1586581"/>
            <a:ext cx="2755883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ADF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CP2K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GAMESS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Gaussian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Molcas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Molpro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NWChem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ORCA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Q-Chem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 ESPRESSO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TURBOMOLE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VASP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WIEN2k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97042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1826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131D54-0A77-886E-3CAE-3780242F00AC}"/>
              </a:ext>
            </a:extLst>
          </p:cNvPr>
          <p:cNvSpPr txBox="1"/>
          <p:nvPr/>
        </p:nvSpPr>
        <p:spPr>
          <a:xfrm>
            <a:off x="1225797" y="2413337"/>
            <a:ext cx="67088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Designing a reliable model &amp; choosing a suitable level of theory.</a:t>
            </a: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accuracy requirements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 reaction pathways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multidimensional potential energy surfaces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simulation times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systems</a:t>
            </a:r>
            <a:endParaRPr lang="sr-Latn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r-Latn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Compromise between accuracy and computational cost.</a:t>
            </a:r>
          </a:p>
        </p:txBody>
      </p:sp>
    </p:spTree>
    <p:extLst>
      <p:ext uri="{BB962C8B-B14F-4D97-AF65-F5344CB8AC3E}">
        <p14:creationId xmlns:p14="http://schemas.microsoft.com/office/powerpoint/2010/main" val="285975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Femtochemistry">
            <a:extLst>
              <a:ext uri="{FF2B5EF4-FFF2-40B4-BE49-F238E27FC236}">
                <a16:creationId xmlns:a16="http://schemas.microsoft.com/office/drawing/2014/main" id="{19E2DAF6-2A1C-233E-1B14-0979F3127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501" y="2395110"/>
            <a:ext cx="5875707" cy="416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BB7CE0-30CC-7984-E36A-3C275E8DF143}"/>
              </a:ext>
            </a:extLst>
          </p:cNvPr>
          <p:cNvSpPr txBox="1"/>
          <p:nvPr/>
        </p:nvSpPr>
        <p:spPr>
          <a:xfrm>
            <a:off x="260223" y="6544760"/>
            <a:ext cx="8648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https://www.eiroforum.org/media/photo-galleries/european-xfel/attachment/femtochemie-femtochemistry/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9DC2BD-2E05-E475-0CAD-74928CD4A614}"/>
              </a:ext>
            </a:extLst>
          </p:cNvPr>
          <p:cNvSpPr txBox="1"/>
          <p:nvPr/>
        </p:nvSpPr>
        <p:spPr>
          <a:xfrm>
            <a:off x="1558011" y="863628"/>
            <a:ext cx="60423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figure was created by experimentalists. Supercomputers enable theoreticians to design high-dimensional models that enable such a detailed descriptions of molecular transformations in the course of a chemical reaction. </a:t>
            </a:r>
          </a:p>
        </p:txBody>
      </p:sp>
    </p:spTree>
    <p:extLst>
      <p:ext uri="{BB962C8B-B14F-4D97-AF65-F5344CB8AC3E}">
        <p14:creationId xmlns:p14="http://schemas.microsoft.com/office/powerpoint/2010/main" val="3712434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131D54-0A77-886E-3CAE-3780242F00AC}"/>
              </a:ext>
            </a:extLst>
          </p:cNvPr>
          <p:cNvSpPr txBox="1"/>
          <p:nvPr/>
        </p:nvSpPr>
        <p:spPr>
          <a:xfrm>
            <a:off x="2058239" y="2522341"/>
            <a:ext cx="50865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designing catalysts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synthetic routes that include unstable species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reactions in the interstellar space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light-driven reactions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sr-Latn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315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53319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study: designing catalysts (1)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669B5E-05AF-301C-00EE-E759C726D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2" y="821716"/>
            <a:ext cx="8544232" cy="603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926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53319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study: designing catalysts (2)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649891-4D6C-494B-DD2B-AB662F833E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2" y="781810"/>
            <a:ext cx="8642555" cy="610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692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53319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study: designing catalysts (3)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7E44CD-32AF-D7D2-1357-F50ED7541CEE}"/>
              </a:ext>
            </a:extLst>
          </p:cNvPr>
          <p:cNvSpPr txBox="1"/>
          <p:nvPr/>
        </p:nvSpPr>
        <p:spPr>
          <a:xfrm>
            <a:off x="2633007" y="1232619"/>
            <a:ext cx="38779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baseline="-25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+ 3N</a:t>
            </a:r>
            <a:r>
              <a:rPr lang="en-US" baseline="-25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→ 2NH</a:t>
            </a:r>
            <a:r>
              <a:rPr lang="en-US" baseline="-25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algn="ctr"/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 catalyst → Haber-Bosch process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86785C-66EA-69E9-3590-610B1A7C8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48" y="2419554"/>
            <a:ext cx="6381135" cy="425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66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8852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study: synthetic routes that include unstable species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AE2E0A-DF34-17AC-D0FC-0ED514FC3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171" y="922766"/>
            <a:ext cx="3380705" cy="18883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1C307B-0490-8669-F773-15F5EB8A7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8372" y="946914"/>
            <a:ext cx="3071612" cy="18642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E23889-8C48-58A1-CFDA-7F1577BE5B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124" y="1425043"/>
            <a:ext cx="1584101" cy="883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7A5DA6-F0D9-0718-C426-7804C2C583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112" y="2884439"/>
            <a:ext cx="7147775" cy="37622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53335D-5F25-3B0A-1C7F-438AFED5F940}"/>
              </a:ext>
            </a:extLst>
          </p:cNvPr>
          <p:cNvSpPr txBox="1"/>
          <p:nvPr/>
        </p:nvSpPr>
        <p:spPr>
          <a:xfrm>
            <a:off x="639979" y="6600740"/>
            <a:ext cx="786785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Z. </a:t>
            </a:r>
            <a:r>
              <a:rPr lang="en-US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Liu, A. I. McKay, L. Zhao, C. M. Forsyth, V. </a:t>
            </a:r>
            <a:r>
              <a:rPr lang="en-US" sz="10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Jevtović</a:t>
            </a:r>
            <a:r>
              <a:rPr lang="en-US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 Petković, G. </a:t>
            </a:r>
            <a:r>
              <a:rPr lang="en-US" sz="10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Frenking</a:t>
            </a:r>
            <a:r>
              <a:rPr lang="en-US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 </a:t>
            </a:r>
            <a:r>
              <a:rPr lang="en-US" sz="10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Vidović</a:t>
            </a:r>
            <a:r>
              <a:rPr lang="en-US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 Am. Chem. Soc.</a:t>
            </a:r>
            <a:r>
              <a:rPr lang="en-US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144 (2022) 7357</a:t>
            </a:r>
          </a:p>
        </p:txBody>
      </p:sp>
    </p:spTree>
    <p:extLst>
      <p:ext uri="{BB962C8B-B14F-4D97-AF65-F5344CB8AC3E}">
        <p14:creationId xmlns:p14="http://schemas.microsoft.com/office/powerpoint/2010/main" val="2315523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6906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study: reactions in the interstellar space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AACDAB-7306-63F4-5EF9-680E37B427E5}"/>
              </a:ext>
            </a:extLst>
          </p:cNvPr>
          <p:cNvSpPr txBox="1"/>
          <p:nvPr/>
        </p:nvSpPr>
        <p:spPr>
          <a:xfrm>
            <a:off x="3517865" y="6499004"/>
            <a:ext cx="21082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https://svs.gsfc.nasa.gov/31291/</a:t>
            </a:r>
            <a:endParaRPr lang="sr-Latn-RS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27CB8A9E-27A6-D494-C376-1A6F3635A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70" y="1321783"/>
            <a:ext cx="3438723" cy="460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88FA28-3A42-6710-ABAD-A4304D5CE21A}"/>
              </a:ext>
            </a:extLst>
          </p:cNvPr>
          <p:cNvSpPr txBox="1"/>
          <p:nvPr/>
        </p:nvSpPr>
        <p:spPr>
          <a:xfrm>
            <a:off x="4538846" y="1321783"/>
            <a:ext cx="371768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free-floating brown dwarf</a:t>
            </a: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interpretation of astronomical </a:t>
            </a: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observations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chemical origin of stars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of complex molecules</a:t>
            </a: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222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5142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study: light-driven reactions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8B66E7-D5CD-BA3F-7887-163244E48BEA}"/>
              </a:ext>
            </a:extLst>
          </p:cNvPr>
          <p:cNvSpPr txBox="1"/>
          <p:nvPr/>
        </p:nvSpPr>
        <p:spPr>
          <a:xfrm>
            <a:off x="2677890" y="1144307"/>
            <a:ext cx="3788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designing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high-dimensional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models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093B0AFE-FF86-1346-E3B7-4A36AB8AE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341" y="2014646"/>
            <a:ext cx="5237317" cy="392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6443C5-2A2E-A787-B2D0-6AAF6684F78D}"/>
              </a:ext>
            </a:extLst>
          </p:cNvPr>
          <p:cNvSpPr txBox="1"/>
          <p:nvPr/>
        </p:nvSpPr>
        <p:spPr>
          <a:xfrm>
            <a:off x="260223" y="6544760"/>
            <a:ext cx="8648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https://www.temps.phc.uni-kiel.de/en/research/laboratories-and-instrumentation/femtosecond-spectroscopy</a:t>
            </a:r>
          </a:p>
        </p:txBody>
      </p:sp>
    </p:spTree>
    <p:extLst>
      <p:ext uri="{BB962C8B-B14F-4D97-AF65-F5344CB8AC3E}">
        <p14:creationId xmlns:p14="http://schemas.microsoft.com/office/powerpoint/2010/main" val="2492105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2029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806464-BF2C-670C-6F26-AB264E4853B1}"/>
              </a:ext>
            </a:extLst>
          </p:cNvPr>
          <p:cNvSpPr txBox="1"/>
          <p:nvPr/>
        </p:nvSpPr>
        <p:spPr>
          <a:xfrm>
            <a:off x="1302774" y="2268869"/>
            <a:ext cx="6538451" cy="253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progress of modern computational chemistry is tightly linked to advances in high-performance computing: </a:t>
            </a:r>
            <a:endParaRPr lang="sr-Latn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sr-Latn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high-level electronic structure calculations</a:t>
            </a:r>
            <a:endParaRPr lang="sr-Latn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systems </a:t>
            </a:r>
            <a:endParaRPr lang="sr-Latn-R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timescales</a:t>
            </a:r>
          </a:p>
        </p:txBody>
      </p:sp>
    </p:spTree>
    <p:extLst>
      <p:ext uri="{BB962C8B-B14F-4D97-AF65-F5344CB8AC3E}">
        <p14:creationId xmlns:p14="http://schemas.microsoft.com/office/powerpoint/2010/main" val="2681401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AE6CDC-252B-CCF4-7A48-1DD88F32D867}"/>
              </a:ext>
            </a:extLst>
          </p:cNvPr>
          <p:cNvSpPr/>
          <p:nvPr/>
        </p:nvSpPr>
        <p:spPr>
          <a:xfrm flipV="1">
            <a:off x="0" y="692558"/>
            <a:ext cx="9144000" cy="34289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53C7B1-885C-4B02-08BD-6C475A370F28}"/>
              </a:ext>
            </a:extLst>
          </p:cNvPr>
          <p:cNvSpPr txBox="1"/>
          <p:nvPr/>
        </p:nvSpPr>
        <p:spPr>
          <a:xfrm>
            <a:off x="73743" y="105080"/>
            <a:ext cx="1636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 to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8B66E7-D5CD-BA3F-7887-163244E48BEA}"/>
              </a:ext>
            </a:extLst>
          </p:cNvPr>
          <p:cNvSpPr txBox="1"/>
          <p:nvPr/>
        </p:nvSpPr>
        <p:spPr>
          <a:xfrm>
            <a:off x="3006040" y="2469233"/>
            <a:ext cx="3159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Institute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Physics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Belgrade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EC7DC2-E61B-318A-D99C-288F97FEE3C5}"/>
              </a:ext>
            </a:extLst>
          </p:cNvPr>
          <p:cNvSpPr txBox="1"/>
          <p:nvPr/>
        </p:nvSpPr>
        <p:spPr>
          <a:xfrm>
            <a:off x="2027007" y="4270780"/>
            <a:ext cx="51179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would like to dedicate this </a:t>
            </a:r>
            <a:r>
              <a:rPr lang="sr-Latn-RS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talk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to all the students and teachers who stood against corruption and the collapse of</a:t>
            </a:r>
            <a:r>
              <a:rPr lang="sr-Latn-RS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</a:t>
            </a:r>
            <a:r>
              <a:rPr lang="sr-Latn-RS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educational system in Serbia during the 2024/2025 academic year.</a:t>
            </a:r>
            <a:endParaRPr lang="sr-Latn-R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60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2274</TotalTime>
  <Words>455</Words>
  <Application>Microsoft Macintosh PowerPoint</Application>
  <PresentationFormat>On-screen Show (4:3)</PresentationFormat>
  <Paragraphs>122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Milena Petkovic</dc:creator>
  <cp:lastModifiedBy>Dusan Vudragovic</cp:lastModifiedBy>
  <cp:revision>216</cp:revision>
  <dcterms:created xsi:type="dcterms:W3CDTF">2025-05-01T07:12:23Z</dcterms:created>
  <dcterms:modified xsi:type="dcterms:W3CDTF">2025-05-18T18:07:26Z</dcterms:modified>
</cp:coreProperties>
</file>