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292" r:id="rId5"/>
    <p:sldId id="293" r:id="rId6"/>
    <p:sldId id="296" r:id="rId7"/>
    <p:sldId id="301" r:id="rId8"/>
    <p:sldId id="298" r:id="rId9"/>
    <p:sldId id="294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jana Ilic" initials="BI" lastIdx="1" clrIdx="0">
    <p:extLst>
      <p:ext uri="{19B8F6BF-5375-455C-9EA6-DF929625EA0E}">
        <p15:presenceInfo xmlns:p15="http://schemas.microsoft.com/office/powerpoint/2012/main" userId="0cf621378be09e8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8E7"/>
    <a:srgbClr val="5788B0"/>
    <a:srgbClr val="0099CC"/>
    <a:srgbClr val="145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19" autoAdjust="0"/>
  </p:normalViewPr>
  <p:slideViewPr>
    <p:cSldViewPr snapToGrid="0">
      <p:cViewPr varScale="1">
        <p:scale>
          <a:sx n="62" d="100"/>
          <a:sy n="62" d="100"/>
        </p:scale>
        <p:origin x="7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430BA-94A8-437B-A2BD-91079AAB67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8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пројектни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задатка 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две, по избору Комисије, дисертације којима је кандидат руководио у форми: </a:t>
            </a:r>
            <a:r>
              <a:rPr lang="ru-RU" dirty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aps.org/prc/abstract/10.1103/PhysRevC.108.044905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071-023-08692-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Др Бојана Илић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sr-Cyrl-RS" dirty="0"/>
              <a:t>др Магдалена Ђорђевић (ИФ и САНУ)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ИЗБОР У ЗВАЊЕ </a:t>
            </a:r>
            <a:r>
              <a:rPr lang="sr-Cyrl-RS" sz="2200" dirty="0">
                <a:solidFill>
                  <a:schemeClr val="bg1">
                    <a:lumMod val="50000"/>
                  </a:schemeClr>
                </a:solidFill>
              </a:rPr>
              <a:t>(нови превилник)</a:t>
            </a:r>
            <a:endParaRPr lang="en-US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Лидија Живковић (ИФ)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проф. др Маја Бурић (ФФ)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2684" y="2709134"/>
            <a:ext cx="9109075" cy="719866"/>
          </a:xfrm>
        </p:spPr>
        <p:txBody>
          <a:bodyPr>
            <a:normAutofit/>
          </a:bodyPr>
          <a:lstStyle/>
          <a:p>
            <a:r>
              <a:rPr lang="sr-Cyrl-RS" dirty="0"/>
              <a:t>Виши научни сарадник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 Бојана Илић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Физички факултет</a:t>
            </a:r>
          </a:p>
          <a:p>
            <a:r>
              <a:rPr lang="sr-Cyrl-RS" dirty="0"/>
              <a:t>Универзитет у Београду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Физички факултет</a:t>
            </a:r>
          </a:p>
          <a:p>
            <a:r>
              <a:rPr lang="sr-Cyrl-RS" dirty="0"/>
              <a:t>Универзитет у Београду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RS" sz="1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физику високих енергија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RS" dirty="0"/>
              <a:t>2003-2013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r-Cyrl-RS" dirty="0"/>
              <a:t>-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RS" dirty="0"/>
              <a:t>2013-2018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RS" dirty="0"/>
              <a:t>2013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sr-Cyrl-RS" dirty="0"/>
              <a:t>23.03.2020.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Приједор, 1984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636FAE4-21A4-FC60-E774-0DD23ED10322}"/>
              </a:ext>
            </a:extLst>
          </p:cNvPr>
          <p:cNvSpPr txBox="1">
            <a:spLocks/>
          </p:cNvSpPr>
          <p:nvPr/>
        </p:nvSpPr>
        <p:spPr>
          <a:xfrm>
            <a:off x="9414263" y="4408750"/>
            <a:ext cx="2021844" cy="989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Tx/>
              <a:buNone/>
              <a:defRPr sz="1400" kern="120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 dirty="0"/>
              <a:t>породиљско 08.11.2022.-07.11.2023.</a:t>
            </a:r>
            <a:endParaRPr lang="en-US" dirty="0"/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2DF6AA4E-B1EF-0222-7DF2-F61599AC14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8256" b="82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40864"/>
            <a:ext cx="12192000" cy="4517136"/>
          </a:xfrm>
        </p:spPr>
        <p:txBody>
          <a:bodyPr>
            <a:normAutofit fontScale="92500"/>
          </a:bodyPr>
          <a:lstStyle/>
          <a:p>
            <a:r>
              <a:rPr lang="sr-Cyrl-RS" sz="2100" b="1" dirty="0"/>
              <a:t>Примарна научна дисциплина Честице и поља (раније Физика високих енергија):</a:t>
            </a:r>
          </a:p>
          <a:p>
            <a:pPr marL="0" indent="0" algn="just">
              <a:buNone/>
            </a:pPr>
            <a:r>
              <a:rPr lang="ru-RU" sz="1700" dirty="0"/>
              <a:t>У раду [1] кандидаткиња је аналитички генерализовала израз за радијативне губитке енергије високоенергијских партона у КГП кроз увођење коначног броја центара расејања. За разлику од стандардних апроксимација (један или бесконачно много центара), овај рад уводи реалистичан модел са коначним бројем судара, карактеристичним за RHIC и LHC. По први пут су добијени аналитички изрази за спектре до 4. реда развоја, чиме су проширени Djordjevic-Gyulassy-Levai-Vitev и формализам динамичких губитака енергије на реалније услове. Рад је реализован као један од резултата обухваћених докторском дисертацијом др Стефана Стојку, а кандидаткиња је била задужена за стручно вођење и непосредно менторовање др Стојку у оквиру овог пројекта.</a:t>
            </a:r>
          </a:p>
          <a:p>
            <a:pPr marL="0" indent="0" algn="just">
              <a:buNone/>
            </a:pPr>
            <a:r>
              <a:rPr lang="ru-RU" sz="1700" dirty="0"/>
              <a:t>Резултати су имплементирани у DREENA-C нумерички оквир за предвиђање R</a:t>
            </a:r>
            <a:r>
              <a:rPr lang="ru-RU" sz="1700" baseline="-25000" dirty="0"/>
              <a:t>AA</a:t>
            </a:r>
            <a:r>
              <a:rPr lang="ru-RU" sz="1700" dirty="0"/>
              <a:t> и v</a:t>
            </a:r>
            <a:r>
              <a:rPr lang="ru-RU" sz="1700" baseline="-25000" dirty="0"/>
              <a:t>2</a:t>
            </a:r>
            <a:r>
              <a:rPr lang="ru-RU" sz="1700" dirty="0"/>
              <a:t> мезона. Показано је да ефекат виших редова зависи од масе мезона, централности судара и хромомагнетне масе. У светлу најновијих процена хромомагнетне масе, показано је да се 1. ред по броју центара расејања сасвим довољан, не само у статичкој средини где је једини допринос хромоелектрични, већ и у динамичкој средини. </a:t>
            </a:r>
          </a:p>
          <a:p>
            <a:pPr marL="0" indent="0" algn="just">
              <a:buNone/>
            </a:pPr>
            <a:r>
              <a:rPr lang="en-US" sz="1500" dirty="0"/>
              <a:t>[1] Stefan Stojku, </a:t>
            </a:r>
            <a:r>
              <a:rPr lang="en-US" sz="1500" b="1" dirty="0"/>
              <a:t>Bojana Ilic</a:t>
            </a:r>
            <a:r>
              <a:rPr lang="en-US" sz="1500" dirty="0"/>
              <a:t>, Igor Salom and Magdalena Djordjevic, </a:t>
            </a:r>
            <a:r>
              <a:rPr lang="en-US" sz="1500" i="1" dirty="0"/>
              <a:t>Importance of higher orders in opacity in quark-gluon plasma tomography</a:t>
            </a:r>
            <a:r>
              <a:rPr lang="en-US" sz="1500" dirty="0"/>
              <a:t>, Phys. Rev. C </a:t>
            </a:r>
            <a:r>
              <a:rPr lang="en-US" sz="1500" b="1" dirty="0"/>
              <a:t>108</a:t>
            </a:r>
            <a:r>
              <a:rPr lang="en-US" sz="1500" dirty="0"/>
              <a:t>, no.4, 044905 (2023), </a:t>
            </a:r>
            <a:r>
              <a:rPr lang="en-US" sz="1500" dirty="0">
                <a:hlinkClick r:id="rId2"/>
              </a:rPr>
              <a:t>DOI: 10.1103/PhysRevC.108.044905</a:t>
            </a:r>
            <a:r>
              <a:rPr lang="en-US" sz="1500" dirty="0"/>
              <a:t>, M21, (IF=3.2).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др Бојана Илић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04F45-CE01-83B1-7C62-A3CCB87A3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7107-F8C0-343D-9E9D-5E651F1C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19276-C9CF-F33A-62A4-01C17876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40864"/>
            <a:ext cx="12192000" cy="4517136"/>
          </a:xfrm>
        </p:spPr>
        <p:txBody>
          <a:bodyPr>
            <a:normAutofit fontScale="47500" lnSpcReduction="20000"/>
          </a:bodyPr>
          <a:lstStyle/>
          <a:p>
            <a:r>
              <a:rPr lang="sr-Cyrl-RS" sz="3800" b="1" dirty="0"/>
              <a:t>Интердисциплинарна истраживања у Биофизици:</a:t>
            </a:r>
          </a:p>
          <a:p>
            <a:pPr marL="0" indent="0" algn="just">
              <a:buNone/>
            </a:pPr>
            <a:r>
              <a:rPr lang="ru-RU" sz="3400" dirty="0"/>
              <a:t>Кандидаткиња је водећи аутор рада [2], који аналитички проучава реалистични модел почетног ширења Covid-19 инфекције под мерама социјалног дистанцирања, применљив и на будуће непознате епидемије. Рад се надовезује на SPEIRD модел, у чијем аналитичком развоју је кандидаткиња учествовала.</a:t>
            </a:r>
          </a:p>
          <a:p>
            <a:pPr marL="0" indent="0" algn="just">
              <a:buNone/>
            </a:pPr>
            <a:r>
              <a:rPr lang="ru-RU" sz="3400" dirty="0"/>
              <a:t>По први пут су изведени затворени аналитички изрази временске зависности детектованих D(t) и умрлих F(t), решавањем система нелинеарних диференцијалних једначина, коришћењем уобичајених метода решавања нехомогених диференцијалних Cauchy-Euler-ових једначина другог реда, затим специјалних карактеристика: модификованих Bessel-ових функција 1. и 2. врсте, горњих непотпуних гама функција и регуларизованих генерализованих хипергеометријских функција.</a:t>
            </a:r>
          </a:p>
          <a:p>
            <a:pPr marL="0" indent="0" algn="just">
              <a:buNone/>
            </a:pPr>
            <a:r>
              <a:rPr lang="ru-RU" sz="3400" dirty="0"/>
              <a:t>Показано је да се сложени изрази могу значајно поједноставити без губитка тачности, уз успешну верификацију на подацима из више земаља. Изведене су формуле за време пика, његово трајање и вредности у сатурацији. Посебно је анализиран утицај односа између базичног репродуктивног броја R₀ и времена трајања заштите (које у себи комбинује јачину мера социјалног дистанцирања и тренутак увођења тих мера) показујући да благе мере уведене раније могу бити ефикасније од престрогих уведених касније. </a:t>
            </a:r>
          </a:p>
          <a:p>
            <a:pPr marL="0" indent="0" algn="just">
              <a:buNone/>
            </a:pPr>
            <a:r>
              <a:rPr lang="sr-Cyrl-RS" sz="2500" dirty="0"/>
              <a:t>[2] </a:t>
            </a:r>
            <a:r>
              <a:rPr lang="en-US" sz="2500" b="1" dirty="0"/>
              <a:t>Bojana Ilic</a:t>
            </a:r>
            <a:r>
              <a:rPr lang="en-US" sz="2500" dirty="0"/>
              <a:t>, Igor Salom, Marko Djordjevic and Magdalena Djordjevic, </a:t>
            </a:r>
            <a:r>
              <a:rPr lang="en-US" sz="2500" i="1" dirty="0"/>
              <a:t>An analytical framework for understanding infection progression under social mitigation measures</a:t>
            </a:r>
            <a:r>
              <a:rPr lang="en-US" sz="2500" dirty="0"/>
              <a:t>, Nonlinear Dyn. </a:t>
            </a:r>
            <a:r>
              <a:rPr lang="en-US" sz="2500" b="1" dirty="0"/>
              <a:t>111</a:t>
            </a:r>
            <a:r>
              <a:rPr lang="en-US" sz="2500" dirty="0"/>
              <a:t>, 22033–22053 (2023), DOI: </a:t>
            </a:r>
            <a:r>
              <a:rPr lang="en-US" sz="2500" dirty="0">
                <a:hlinkClick r:id="rId3"/>
              </a:rPr>
              <a:t>10.1007/s11071-023-08692-4</a:t>
            </a:r>
            <a:r>
              <a:rPr lang="en-US" sz="2500" dirty="0"/>
              <a:t>, M21a (IF=5.741).</a:t>
            </a:r>
            <a:endParaRPr lang="sr-Cyrl-RS" sz="2500" dirty="0"/>
          </a:p>
          <a:p>
            <a:pPr marL="0" indent="0">
              <a:buNone/>
            </a:pPr>
            <a:endParaRPr lang="sr-Cyrl-RS" sz="2100" dirty="0"/>
          </a:p>
          <a:p>
            <a:pPr marL="0" indent="0">
              <a:buNone/>
            </a:pPr>
            <a:endParaRPr lang="sr-Cyrl-RS" sz="2100" dirty="0"/>
          </a:p>
          <a:p>
            <a:pPr marL="0" indent="0">
              <a:buNone/>
            </a:pPr>
            <a:endParaRPr lang="sr-Cyrl-RS" sz="21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8F35F-65BD-9D0A-4AA1-B1EE3BB35E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др Бојана Илић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2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Бојана Илић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580441" y="6451346"/>
            <a:ext cx="10517785" cy="3779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sr-Cyrl-RS" dirty="0"/>
              <a:t>Марко Тумбас, </a:t>
            </a:r>
            <a:r>
              <a:rPr lang="ru-RU" dirty="0"/>
              <a:t>„Биоинформатичка и биофизичка анализа CRISPR/Cas и токсин-антитоксин локуса у геномима бактерија“, Биофизика, Универзитет у Београду, тема одбрањена 06. јула 2022. год. под коменторством кандидаткиње и проф. др Марка Ђорђевића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 Бојана Илић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150099"/>
              </p:ext>
            </p:extLst>
          </p:nvPr>
        </p:nvGraphicFramePr>
        <p:xfrm>
          <a:off x="5971592" y="2381545"/>
          <a:ext cx="5639216" cy="2201164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159257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98.5 (77.928)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 + М12 + М21 + М22 + М23 + М91 + М92 + М93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80 (60.659)</a:t>
                      </a:r>
                    </a:p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КВАЛИТАТИВНИ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А2, Б1, Б2, Б4, Б6, Б7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Мин. 3 са збирне листе А и Б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494138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16859"/>
              </p:ext>
            </p:extLst>
          </p:nvPr>
        </p:nvGraphicFramePr>
        <p:xfrm>
          <a:off x="442762" y="2381545"/>
          <a:ext cx="2505711" cy="1423162"/>
        </p:xfrm>
        <a:graphic>
          <a:graphicData uri="http://schemas.openxmlformats.org/drawingml/2006/table">
            <a:tbl>
              <a:tblPr/>
              <a:tblGrid>
                <a:gridCol w="140528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100422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80 (60.659)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18.5 (17.269)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75411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858421"/>
              </p:ext>
            </p:extLst>
          </p:nvPr>
        </p:nvGraphicFramePr>
        <p:xfrm>
          <a:off x="3056913" y="2381545"/>
          <a:ext cx="2812042" cy="645160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198 (165)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D92A-2986-5726-BD06-54E99A9D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ИЗБОР У ЗВАЊЕ НАУЧНИ САВЕТНИК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7BB00-DAC7-2C90-18B5-64E5B38C7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4136938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А2 – МЕНТОРСКИ РАД</a:t>
            </a:r>
          </a:p>
          <a:p>
            <a:r>
              <a:rPr lang="sr-Cyrl-RS" dirty="0"/>
              <a:t>Б1 – ЦИТИРАНОСТ ПРЕКО 50 ЦИТАТА БЕЗ АУТОЦИТАТА (165)</a:t>
            </a:r>
          </a:p>
          <a:p>
            <a:r>
              <a:rPr lang="sr-Cyrl-RS" dirty="0"/>
              <a:t>Б2 – МЕЂУНАРОДНА НАУЧНА САРАДЊА (УЧЕШЋЕ НА МЕЂУНАРОДНИМ ПРОЈЕКТИМА) </a:t>
            </a:r>
          </a:p>
          <a:p>
            <a:pPr marL="0" indent="0">
              <a:buNone/>
            </a:pPr>
            <a:r>
              <a:rPr lang="sr-Cyrl-RS" sz="1400" dirty="0"/>
              <a:t>- </a:t>
            </a:r>
            <a:r>
              <a:rPr lang="en-US" sz="1400" dirty="0"/>
              <a:t>ERC-2016-CoG:725741 “A novel Quark-Gluon Plasma tomography tool: from jet quenching to exploring the extreme medium properties”</a:t>
            </a:r>
            <a:endParaRPr lang="sr-Cyrl-RS" sz="1400" dirty="0"/>
          </a:p>
          <a:p>
            <a:pPr marL="0" indent="0">
              <a:buNone/>
            </a:pPr>
            <a:r>
              <a:rPr lang="sr-Cyrl-RS" sz="1400" dirty="0"/>
              <a:t> - </a:t>
            </a:r>
            <a:r>
              <a:rPr lang="en-US" sz="1400" dirty="0"/>
              <a:t>SNSF SCOPES IZ73Z0-152297 “Bioinformatics and modeling of bacterial immune systems -understanding control of CRISPR/Cas”</a:t>
            </a:r>
            <a:endParaRPr lang="sr-Cyrl-RS" sz="1400" dirty="0"/>
          </a:p>
          <a:p>
            <a:r>
              <a:rPr lang="sr-Cyrl-RS" dirty="0"/>
              <a:t>Б4 – ПРЕДАВАЊА ПО ПОЗИВУ (ОСИМ НА КОНФЕРЕНЦИЈАМА) </a:t>
            </a:r>
            <a:r>
              <a:rPr lang="sr-Cyrl-RS" sz="1400" dirty="0"/>
              <a:t>(5 предавања, САНУ, ЦЕРН...)</a:t>
            </a:r>
          </a:p>
          <a:p>
            <a:r>
              <a:rPr lang="sr-Cyrl-RS" dirty="0"/>
              <a:t>Б6 – </a:t>
            </a:r>
            <a:r>
              <a:rPr lang="ru-RU" dirty="0"/>
              <a:t>РЕЦЕНЗИРАЊЕ НАЈМАЊЕ 3 РЕЗУЛТАТА ИЗ КАТЕГОРИЈЕ М21-M23 </a:t>
            </a:r>
            <a:r>
              <a:rPr lang="ru-RU" sz="1400" dirty="0"/>
              <a:t>(8 РАДОВА М21)</a:t>
            </a:r>
          </a:p>
          <a:p>
            <a:r>
              <a:rPr lang="ru-RU" dirty="0"/>
              <a:t>Б7 – УЧЕШЋЕ У НАСТАВИ НА МАСТЕР АКАДЕМСКИМ СТУДИЈАМА </a:t>
            </a:r>
            <a:r>
              <a:rPr lang="ru-RU" sz="1400" dirty="0"/>
              <a:t>(Биолошки факултет, Универзитет у Београду, студијски програми: Молекуларна биологија и физиологија и Биологија, два наставна предмета: Динамичко моделирање биолошких система и Биоинформатика)</a:t>
            </a:r>
            <a:endParaRPr lang="ru-RU" dirty="0"/>
          </a:p>
          <a:p>
            <a:endParaRPr lang="en-GB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5D500-280A-07EE-15C6-533044DDA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Бојана Илић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4E30E-A725-8376-F72A-91102E18A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r-Cyrl-RS" dirty="0"/>
              <a:t>КВАЛИТАТИВНИ УСЛОВИ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350032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565</TotalTime>
  <Words>861</Words>
  <Application>Microsoft Office PowerPoint</Application>
  <PresentationFormat>Widescreen</PresentationFormat>
  <Paragraphs>73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Century Gothic</vt:lpstr>
      <vt:lpstr>Franklin Gothic Book</vt:lpstr>
      <vt:lpstr>Verdana</vt:lpstr>
      <vt:lpstr>Wingdings 2</vt:lpstr>
      <vt:lpstr>DividendVTI</vt:lpstr>
      <vt:lpstr>ИЗБОР У ЗВАЊЕ (нови превилник)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НАУЧНИ САВЕТНИК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Bojana Ilic</cp:lastModifiedBy>
  <cp:revision>231</cp:revision>
  <dcterms:created xsi:type="dcterms:W3CDTF">2021-08-05T12:39:25Z</dcterms:created>
  <dcterms:modified xsi:type="dcterms:W3CDTF">2025-09-11T16:25:14Z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