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70" d="100"/>
          <a:sy n="170" d="100"/>
        </p:scale>
        <p:origin x="5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1024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B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1A3068"/>
          </a:solidFill>
          <a:ln w="12700">
            <a:solidFill>
              <a:srgbClr val="1A306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7498080" y="0"/>
            <a:ext cx="1645920" cy="5143500"/>
          </a:xfrm>
          <a:prstGeom prst="rect">
            <a:avLst/>
          </a:prstGeom>
          <a:solidFill>
            <a:srgbClr val="162347"/>
          </a:solidFill>
          <a:ln w="12700">
            <a:solidFill>
              <a:srgbClr val="1623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Shape 2"/>
          <p:cNvSpPr/>
          <p:nvPr/>
        </p:nvSpPr>
        <p:spPr>
          <a:xfrm>
            <a:off x="457200" y="1417320"/>
            <a:ext cx="109728" cy="169164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685800" y="1371600"/>
            <a:ext cx="62179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European Open Science Cloud: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85800" y="1920240"/>
            <a:ext cx="62179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4A90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Enabling Open and Collaborative Research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685800" y="2743200"/>
            <a:ext cx="5029200" cy="0"/>
          </a:xfrm>
          <a:prstGeom prst="line">
            <a:avLst/>
          </a:prstGeom>
          <a:noFill/>
          <a:ln w="12700">
            <a:solidFill>
              <a:srgbClr val="F5A62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685800" y="28803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Prof. Boro </a:t>
            </a:r>
            <a:r>
              <a:rPr lang="en-US" sz="14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Jakimovski</a:t>
            </a: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prof. Anastas Mishev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85800" y="3200400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Ss. Cyril and Methodius University of Skopje, North Macedonia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85800" y="3520440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Workshop: In memory of Antun Balaž — Insights into Complex Systems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685800" y="3840480"/>
            <a:ext cx="5943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Institute of Physics Belgrade  |  June 12, 2026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85800" y="4251960"/>
            <a:ext cx="5303520" cy="502920"/>
          </a:xfrm>
          <a:prstGeom prst="rect">
            <a:avLst/>
          </a:prstGeom>
          <a:solidFill>
            <a:srgbClr val="1A2F5A"/>
          </a:solidFill>
          <a:ln w="12700">
            <a:solidFill>
              <a:srgbClr val="F5A62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685800" y="4251960"/>
            <a:ext cx="5303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✦  In memory of Dr. Antun Balaž (1973–2025)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D1B3E"/>
          </a:solidFill>
          <a:ln w="12700">
            <a:solidFill>
              <a:srgbClr val="0D1B3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8595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 — The Open Science Vision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0" y="685800"/>
            <a:ext cx="1463040" cy="274320"/>
          </a:xfrm>
          <a:prstGeom prst="rect">
            <a:avLst/>
          </a:prstGeom>
          <a:solidFill>
            <a:srgbClr val="4A90D9"/>
          </a:solidFill>
          <a:ln w="12700">
            <a:solidFill>
              <a:srgbClr val="4A90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0" y="68580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3E"/>
          </a:solidFill>
          <a:ln w="12700">
            <a:solidFill>
              <a:srgbClr val="0D1B3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EOSC: Enabling Open and Collaborative Research  |  In memory of Antun Balaž  |  June 2026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320040" y="1097280"/>
            <a:ext cx="2743200" cy="3383280"/>
          </a:xfrm>
          <a:prstGeom prst="rect">
            <a:avLst/>
          </a:prstGeom>
          <a:solidFill>
            <a:srgbClr val="FFFFFF"/>
          </a:solidFill>
          <a:ln w="25400">
            <a:solidFill>
              <a:srgbClr val="4A90D9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320040" y="1097280"/>
            <a:ext cx="2743200" cy="457200"/>
          </a:xfrm>
          <a:prstGeom prst="rect">
            <a:avLst/>
          </a:prstGeom>
          <a:solidFill>
            <a:srgbClr val="4A90D9"/>
          </a:solidFill>
          <a:ln w="12700">
            <a:solidFill>
              <a:srgbClr val="4A90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320040" y="109728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🔓  Open Science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57200" y="1645920"/>
            <a:ext cx="246888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flow of knowledge, data and publications across borders and disciplines — from individual labs to pan-European infrastructure.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246120" y="1097280"/>
            <a:ext cx="2743200" cy="3383280"/>
          </a:xfrm>
          <a:prstGeom prst="rect">
            <a:avLst/>
          </a:prstGeom>
          <a:solidFill>
            <a:srgbClr val="FFFFFF"/>
          </a:solidFill>
          <a:ln w="25400">
            <a:solidFill>
              <a:srgbClr val="00897B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3" name="Shape 11"/>
          <p:cNvSpPr/>
          <p:nvPr/>
        </p:nvSpPr>
        <p:spPr>
          <a:xfrm>
            <a:off x="3246120" y="1097280"/>
            <a:ext cx="2743200" cy="457200"/>
          </a:xfrm>
          <a:prstGeom prst="rect">
            <a:avLst/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3246120" y="109728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🌐  European Policy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383280" y="1645920"/>
            <a:ext cx="246888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 Horizon 2020 &amp; Horizon Europe mandates FAIR data and open access. EOSC is the flagship instrument for this transformation.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172200" y="1097280"/>
            <a:ext cx="2743200" cy="3383280"/>
          </a:xfrm>
          <a:prstGeom prst="rect">
            <a:avLst/>
          </a:prstGeom>
          <a:solidFill>
            <a:srgbClr val="FFFFFF"/>
          </a:solidFill>
          <a:ln w="25400">
            <a:solidFill>
              <a:srgbClr val="F5A623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6172200" y="1097280"/>
            <a:ext cx="2743200" cy="45720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6172200" y="109728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🤝  The SEE Challenge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309360" y="1645920"/>
            <a:ext cx="246888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Bridging the digital divide: connecting South-East Europe to the mainstream European research data infrastructure.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D1B3E"/>
          </a:solidFill>
          <a:ln w="12700">
            <a:solidFill>
              <a:srgbClr val="0D1B3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8595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Regional Landscape — Where We Started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0" y="685800"/>
            <a:ext cx="1463040" cy="274320"/>
          </a:xfrm>
          <a:prstGeom prst="rect">
            <a:avLst/>
          </a:prstGeom>
          <a:solidFill>
            <a:srgbClr val="4A90D9"/>
          </a:solidFill>
          <a:ln w="12700">
            <a:solidFill>
              <a:srgbClr val="4A90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0" y="68580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3E"/>
          </a:solidFill>
          <a:ln w="12700">
            <a:solidFill>
              <a:srgbClr val="0D1B3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EOSC: Enabling Open and Collaborative Research  |  In memory of Antun Balaž  |  June 2026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320040" y="1005840"/>
            <a:ext cx="3931920" cy="3657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320040" y="1005840"/>
            <a:ext cx="3931920" cy="384048"/>
          </a:xfrm>
          <a:prstGeom prst="rect">
            <a:avLst/>
          </a:prstGeom>
          <a:solidFill>
            <a:srgbClr val="1A3068"/>
          </a:solidFill>
          <a:ln w="12700">
            <a:solidFill>
              <a:srgbClr val="1A306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320040" y="1005840"/>
            <a:ext cx="3931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Challenges before 2015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02920" y="1463040"/>
            <a:ext cx="356616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Fragmented national e-infrastructures with no regional integration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 HPC access for SEE researchers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common VRE or shared data services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Brain drain — top talent lacking local infrastructure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Weak alignment with Western European research practices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Growing gap vs. EU mainstream in open science readiness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0" y="1005840"/>
            <a:ext cx="4251960" cy="3657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3" name="Shape 11"/>
          <p:cNvSpPr/>
          <p:nvPr/>
        </p:nvSpPr>
        <p:spPr>
          <a:xfrm>
            <a:off x="4572000" y="1005840"/>
            <a:ext cx="4251960" cy="384048"/>
          </a:xfrm>
          <a:prstGeom prst="rect">
            <a:avLst/>
          </a:prstGeom>
          <a:solidFill>
            <a:srgbClr val="4A90D9"/>
          </a:solidFill>
          <a:ln w="12700">
            <a:solidFill>
              <a:srgbClr val="4A90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4572000" y="1005840"/>
            <a:ext cx="4251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Project Journey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800600" y="1554480"/>
            <a:ext cx="274320" cy="274320"/>
          </a:xfrm>
          <a:prstGeom prst="ellipse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Shape 14"/>
          <p:cNvSpPr/>
          <p:nvPr/>
        </p:nvSpPr>
        <p:spPr>
          <a:xfrm>
            <a:off x="4937760" y="1828800"/>
            <a:ext cx="0" cy="320040"/>
          </a:xfrm>
          <a:prstGeom prst="line">
            <a:avLst/>
          </a:prstGeom>
          <a:noFill/>
          <a:ln w="25400">
            <a:solidFill>
              <a:srgbClr val="D0D8E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5166360" y="1508760"/>
            <a:ext cx="960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2015–18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150876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VI-SEEM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800600" y="2176272"/>
            <a:ext cx="274320" cy="274320"/>
          </a:xfrm>
          <a:prstGeom prst="ellipse">
            <a:avLst/>
          </a:prstGeom>
          <a:solidFill>
            <a:srgbClr val="003DA5"/>
          </a:solidFill>
          <a:ln w="12700">
            <a:solidFill>
              <a:srgbClr val="003DA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Shape 18"/>
          <p:cNvSpPr/>
          <p:nvPr/>
        </p:nvSpPr>
        <p:spPr>
          <a:xfrm>
            <a:off x="4937760" y="2450592"/>
            <a:ext cx="0" cy="320040"/>
          </a:xfrm>
          <a:prstGeom prst="line">
            <a:avLst/>
          </a:prstGeom>
          <a:noFill/>
          <a:ln w="25400">
            <a:solidFill>
              <a:srgbClr val="D0D8E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5166360" y="2130552"/>
            <a:ext cx="960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03D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2019–22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2130552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NI4OS-Europe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800600" y="2798064"/>
            <a:ext cx="274320" cy="274320"/>
          </a:xfrm>
          <a:prstGeom prst="ellipse">
            <a:avLst/>
          </a:prstGeom>
          <a:solidFill>
            <a:srgbClr val="004B87"/>
          </a:solidFill>
          <a:ln w="12700">
            <a:solidFill>
              <a:srgbClr val="004B8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Shape 22"/>
          <p:cNvSpPr/>
          <p:nvPr/>
        </p:nvSpPr>
        <p:spPr>
          <a:xfrm>
            <a:off x="4937760" y="3072384"/>
            <a:ext cx="0" cy="320040"/>
          </a:xfrm>
          <a:prstGeom prst="line">
            <a:avLst/>
          </a:prstGeom>
          <a:noFill/>
          <a:ln w="25400">
            <a:solidFill>
              <a:srgbClr val="D0D8E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Text 23"/>
          <p:cNvSpPr/>
          <p:nvPr/>
        </p:nvSpPr>
        <p:spPr>
          <a:xfrm>
            <a:off x="5166360" y="2752344"/>
            <a:ext cx="960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04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2021–23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6172200" y="2752344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EOSC Future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937760" y="3694176"/>
            <a:ext cx="0" cy="320040"/>
          </a:xfrm>
          <a:prstGeom prst="line">
            <a:avLst/>
          </a:prstGeom>
          <a:noFill/>
          <a:ln w="25400">
            <a:solidFill>
              <a:srgbClr val="D0D8E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8CCAE98-5814-0324-831B-35D4793B7F56}"/>
              </a:ext>
            </a:extLst>
          </p:cNvPr>
          <p:cNvGrpSpPr/>
          <p:nvPr/>
        </p:nvGrpSpPr>
        <p:grpSpPr>
          <a:xfrm>
            <a:off x="4823459" y="3991431"/>
            <a:ext cx="1325880" cy="365760"/>
            <a:chOff x="4800600" y="3374136"/>
            <a:chExt cx="1325880" cy="365760"/>
          </a:xfrm>
        </p:grpSpPr>
        <p:sp>
          <p:nvSpPr>
            <p:cNvPr id="27" name="Shape 25"/>
            <p:cNvSpPr/>
            <p:nvPr/>
          </p:nvSpPr>
          <p:spPr>
            <a:xfrm>
              <a:off x="4800600" y="3419856"/>
              <a:ext cx="274320" cy="274320"/>
            </a:xfrm>
            <a:prstGeom prst="ellipse">
              <a:avLst/>
            </a:prstGeom>
            <a:solidFill>
              <a:srgbClr val="2E7D32"/>
            </a:solidFill>
            <a:ln w="12700">
              <a:solidFill>
                <a:srgbClr val="2E7D32"/>
              </a:solidFill>
              <a:prstDash val="solid"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9" name="Text 27"/>
            <p:cNvSpPr/>
            <p:nvPr/>
          </p:nvSpPr>
          <p:spPr>
            <a:xfrm>
              <a:off x="5166360" y="3374136"/>
              <a:ext cx="960120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000" b="1" dirty="0">
                  <a:solidFill>
                    <a:srgbClr val="2E7D32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2023–26</a:t>
              </a:r>
              <a:endParaRPr lang="en-US" sz="1000" dirty="0"/>
            </a:p>
          </p:txBody>
        </p:sp>
      </p:grpSp>
      <p:sp>
        <p:nvSpPr>
          <p:cNvPr id="30" name="Text 28"/>
          <p:cNvSpPr/>
          <p:nvPr/>
        </p:nvSpPr>
        <p:spPr>
          <a:xfrm>
            <a:off x="6133974" y="3983936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EOSC Beyond</a:t>
            </a:r>
            <a:endParaRPr lang="en-US" sz="1100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B51CCBC-53C5-BE98-6CE3-92C63C9A2CBE}"/>
              </a:ext>
            </a:extLst>
          </p:cNvPr>
          <p:cNvGrpSpPr/>
          <p:nvPr/>
        </p:nvGrpSpPr>
        <p:grpSpPr>
          <a:xfrm>
            <a:off x="4800600" y="3365142"/>
            <a:ext cx="1325880" cy="365760"/>
            <a:chOff x="4800600" y="3995928"/>
            <a:chExt cx="1325880" cy="365760"/>
          </a:xfrm>
        </p:grpSpPr>
        <p:sp>
          <p:nvSpPr>
            <p:cNvPr id="31" name="Shape 29"/>
            <p:cNvSpPr/>
            <p:nvPr/>
          </p:nvSpPr>
          <p:spPr>
            <a:xfrm>
              <a:off x="4800600" y="4041648"/>
              <a:ext cx="274320" cy="274320"/>
            </a:xfrm>
            <a:prstGeom prst="ellipse">
              <a:avLst/>
            </a:prstGeom>
            <a:solidFill>
              <a:srgbClr val="512DA8"/>
            </a:solidFill>
            <a:ln w="12700">
              <a:solidFill>
                <a:srgbClr val="512DA8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Text 30"/>
            <p:cNvSpPr/>
            <p:nvPr/>
          </p:nvSpPr>
          <p:spPr>
            <a:xfrm>
              <a:off x="5166360" y="3995928"/>
              <a:ext cx="960120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000" b="1" dirty="0">
                  <a:solidFill>
                    <a:srgbClr val="512DA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2022–25</a:t>
              </a:r>
              <a:endParaRPr lang="en-US" sz="1000" dirty="0"/>
            </a:p>
          </p:txBody>
        </p:sp>
      </p:grpSp>
      <p:sp>
        <p:nvSpPr>
          <p:cNvPr id="33" name="Text 31"/>
          <p:cNvSpPr/>
          <p:nvPr/>
        </p:nvSpPr>
        <p:spPr>
          <a:xfrm>
            <a:off x="6126479" y="3351351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Skills4EOSC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AF2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411480" cy="960120"/>
          </a:xfrm>
          <a:prstGeom prst="rect">
            <a:avLst/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548640" y="0"/>
            <a:ext cx="32004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VI-SEEM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032355" y="0"/>
            <a:ext cx="52120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B3CF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VRE for Regional Interdisciplinary Communities in SEE &amp; Eastern Mediterranean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3E"/>
          </a:solidFill>
          <a:ln w="12700">
            <a:solidFill>
              <a:srgbClr val="0D1B3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EOSC: Enabling Open and Collaborative Research  |  In memory of Antun Balaž  |  June 2026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274320" y="1051560"/>
            <a:ext cx="1920240" cy="685800"/>
          </a:xfrm>
          <a:prstGeom prst="rect">
            <a:avLst/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274320" y="1051560"/>
            <a:ext cx="1920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274320" y="1435608"/>
            <a:ext cx="192024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D0EE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Partners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2450592" y="1051560"/>
            <a:ext cx="1920240" cy="685800"/>
          </a:xfrm>
          <a:prstGeom prst="rect">
            <a:avLst/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2450592" y="1051560"/>
            <a:ext cx="1920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2450592" y="1435608"/>
            <a:ext cx="192024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D0EE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D0EE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Communities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4626864" y="1051560"/>
            <a:ext cx="1920240" cy="685800"/>
          </a:xfrm>
          <a:prstGeom prst="rect">
            <a:avLst/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4626864" y="1051560"/>
            <a:ext cx="1920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H2020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626864" y="1435608"/>
            <a:ext cx="192024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D0EE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 675121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6803136" y="1051560"/>
            <a:ext cx="1920240" cy="685800"/>
          </a:xfrm>
          <a:prstGeom prst="rect">
            <a:avLst/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6803136" y="1051560"/>
            <a:ext cx="1920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2015–18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803136" y="1435608"/>
            <a:ext cx="192024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D0EE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Duration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274320" y="1874520"/>
            <a:ext cx="411480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C5D8F0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274320" y="1874520"/>
            <a:ext cx="4114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did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11480" y="2286000"/>
            <a:ext cx="3840480" cy="2240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Unified regional e-infrastructures (HPC, Grid, Cloud) into a single Virtual Research Environment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Served Life Sciences, Climatology &amp; Digital Cultural Heritage communities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partners across SEE &amp; Eastern Mediterranean</a:t>
            </a:r>
            <a:endParaRPr lang="en-US" sz="1150" dirty="0"/>
          </a:p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calls for compute &amp; data resources for regional researchers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4617720" y="1874520"/>
            <a:ext cx="420624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C5D8F0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/>
          <p:nvPr/>
        </p:nvSpPr>
        <p:spPr>
          <a:xfrm>
            <a:off x="4617720" y="1874520"/>
            <a:ext cx="4206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Outcomes &amp; IPB Role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4754880" y="2286000"/>
            <a:ext cx="3931920" cy="2240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integrated cross-border VRE for the SEEM region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Reduced digital divide &amp; improved research competitiveness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IPB was a core consortium partner — contributing HPC resources, application support &amp; scientific user engagement</a:t>
            </a:r>
            <a:endParaRPr lang="en-US" sz="1150" dirty="0"/>
          </a:p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Antun Balaž: key contributor to compute infrastructure &amp; community outreach</a:t>
            </a: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274320" y="4645152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0089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🔗  vi-seem.eu  |  cordis.europa.eu/project/id/675121</a:t>
            </a:r>
            <a:endParaRPr lang="en-US" sz="90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677D8455-D51B-A459-740C-4376B8C20D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2084" y="13716"/>
            <a:ext cx="891915" cy="92434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2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003DA5"/>
          </a:solidFill>
          <a:ln w="12700">
            <a:solidFill>
              <a:srgbClr val="003DA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411480" cy="960120"/>
          </a:xfrm>
          <a:prstGeom prst="rect">
            <a:avLst/>
          </a:prstGeom>
          <a:solidFill>
            <a:srgbClr val="F06A25"/>
          </a:solidFill>
          <a:ln w="12700">
            <a:solidFill>
              <a:srgbClr val="F06A2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548640" y="0"/>
            <a:ext cx="41148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NI4OS-Europe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4663440" y="0"/>
            <a:ext cx="42976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B3C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Initiatives for Open Science in Europe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3E"/>
          </a:solidFill>
          <a:ln w="12700">
            <a:solidFill>
              <a:srgbClr val="0D1B3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EOSC: Enabling Open and Collaborative Research  |  In memory of Antun Balaž  |  June 2026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274320" y="1051560"/>
            <a:ext cx="1920240" cy="685800"/>
          </a:xfrm>
          <a:prstGeom prst="rect">
            <a:avLst/>
          </a:prstGeom>
          <a:solidFill>
            <a:srgbClr val="F06A25"/>
          </a:solidFill>
          <a:ln w="12700">
            <a:solidFill>
              <a:srgbClr val="F06A2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274320" y="1051560"/>
            <a:ext cx="1920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274320" y="1435608"/>
            <a:ext cx="192024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DE8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Countries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2450592" y="1051560"/>
            <a:ext cx="1920240" cy="685800"/>
          </a:xfrm>
          <a:prstGeom prst="rect">
            <a:avLst/>
          </a:prstGeom>
          <a:solidFill>
            <a:srgbClr val="F06A25"/>
          </a:solidFill>
          <a:ln w="12700">
            <a:solidFill>
              <a:srgbClr val="F06A2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2450592" y="1051560"/>
            <a:ext cx="1920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2450592" y="1435608"/>
            <a:ext cx="192024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DE8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Partners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4626864" y="1051560"/>
            <a:ext cx="1920240" cy="685800"/>
          </a:xfrm>
          <a:prstGeom prst="rect">
            <a:avLst/>
          </a:prstGeom>
          <a:solidFill>
            <a:srgbClr val="F06A25"/>
          </a:solidFill>
          <a:ln w="12700">
            <a:solidFill>
              <a:srgbClr val="F06A2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4626864" y="1051560"/>
            <a:ext cx="1920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H2020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626864" y="1435608"/>
            <a:ext cx="192024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DE8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 857645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6803136" y="1051560"/>
            <a:ext cx="1920240" cy="685800"/>
          </a:xfrm>
          <a:prstGeom prst="rect">
            <a:avLst/>
          </a:prstGeom>
          <a:solidFill>
            <a:srgbClr val="F06A25"/>
          </a:solidFill>
          <a:ln w="12700">
            <a:solidFill>
              <a:srgbClr val="F06A2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6803136" y="1051560"/>
            <a:ext cx="1920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2019–22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803136" y="1435608"/>
            <a:ext cx="192024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DE8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Duration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274320" y="1874520"/>
            <a:ext cx="411480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4F0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274320" y="1874520"/>
            <a:ext cx="4114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3D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did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11480" y="2286000"/>
            <a:ext cx="3840480" cy="2240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On-boarded national open science providers into EOSC service portfolio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up National Open Science Cloud Initiatives (NOSCIs) in 15 countries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Spread FAIR principles &amp; trained researchers and data stewards regionally</a:t>
            </a:r>
            <a:endParaRPr lang="en-US" sz="1150" dirty="0"/>
          </a:p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Coordinated with OpenAIRE NOADs, RDA national nodes and NGIs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4617720" y="1874520"/>
            <a:ext cx="420624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4F0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/>
          <p:nvPr/>
        </p:nvSpPr>
        <p:spPr>
          <a:xfrm>
            <a:off x="4617720" y="1874520"/>
            <a:ext cx="4206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3D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Outcomes &amp; IPB Role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4754880" y="2286000"/>
            <a:ext cx="3931920" cy="2240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Successfully built a federated ecosystem praised in EC final review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North Macedonia and IPB among active regional contributors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IPB contributed services and national expertise to open science uptake</a:t>
            </a:r>
            <a:endParaRPr lang="en-US" sz="1150" dirty="0"/>
          </a:p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Antun Balaž: one of the key scientific drivers for the adoption of the services on-boarded by the </a:t>
            </a:r>
            <a:r>
              <a:rPr lang="en-US" sz="1150" dirty="0" err="1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proejct</a:t>
            </a: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274320" y="4645152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F06A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🔗  ni4os.eu  |  cordis.europa.eu/project/id/857645</a:t>
            </a:r>
            <a:endParaRPr lang="en-US" sz="90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BCB7CED9-8786-F439-5203-206CA4827D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2616" y="0"/>
            <a:ext cx="1701384" cy="9527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8F4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7495" y="0"/>
            <a:ext cx="9144000" cy="960120"/>
          </a:xfrm>
          <a:prstGeom prst="rect">
            <a:avLst/>
          </a:prstGeom>
          <a:solidFill>
            <a:srgbClr val="004B87"/>
          </a:solidFill>
          <a:ln w="12700">
            <a:solidFill>
              <a:srgbClr val="004B8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411480" cy="960120"/>
          </a:xfrm>
          <a:prstGeom prst="rect">
            <a:avLst/>
          </a:prstGeom>
          <a:solidFill>
            <a:srgbClr val="00A3E0"/>
          </a:solidFill>
          <a:ln w="12700">
            <a:solidFill>
              <a:srgbClr val="00A3E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548640" y="0"/>
            <a:ext cx="36576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EOSC Future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887107" y="0"/>
            <a:ext cx="47548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A8D8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Integrating, Consolidating and Connecting e-Infrastructures for Open Science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3E"/>
          </a:solidFill>
          <a:ln w="12700">
            <a:solidFill>
              <a:srgbClr val="0D1B3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EOSC: Enabling Open and Collaborative Research  |  In memory of Antun Balaž  |  June 2026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274320" y="1051560"/>
            <a:ext cx="1920240" cy="685800"/>
          </a:xfrm>
          <a:prstGeom prst="rect">
            <a:avLst/>
          </a:prstGeom>
          <a:solidFill>
            <a:srgbClr val="00A3E0"/>
          </a:solidFill>
          <a:ln w="12700">
            <a:solidFill>
              <a:srgbClr val="00A3E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274320" y="1051560"/>
            <a:ext cx="1920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EOSC-Core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274320" y="1435608"/>
            <a:ext cx="192024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CC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Layer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2450592" y="1051560"/>
            <a:ext cx="1920240" cy="685800"/>
          </a:xfrm>
          <a:prstGeom prst="rect">
            <a:avLst/>
          </a:prstGeom>
          <a:solidFill>
            <a:srgbClr val="00A3E0"/>
          </a:solidFill>
          <a:ln w="12700">
            <a:solidFill>
              <a:srgbClr val="00A3E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2450592" y="1051560"/>
            <a:ext cx="1920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EOSC-Xch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450592" y="1435608"/>
            <a:ext cx="192024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CC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Exchange Layer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4626864" y="1051560"/>
            <a:ext cx="1920240" cy="685800"/>
          </a:xfrm>
          <a:prstGeom prst="rect">
            <a:avLst/>
          </a:prstGeom>
          <a:solidFill>
            <a:srgbClr val="00A3E0"/>
          </a:solidFill>
          <a:ln w="12700">
            <a:solidFill>
              <a:srgbClr val="00A3E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4626864" y="1051560"/>
            <a:ext cx="1920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H2020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626864" y="1435608"/>
            <a:ext cx="192024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CC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 101017536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6803136" y="1051560"/>
            <a:ext cx="1920240" cy="685800"/>
          </a:xfrm>
          <a:prstGeom prst="rect">
            <a:avLst/>
          </a:prstGeom>
          <a:solidFill>
            <a:srgbClr val="00A3E0"/>
          </a:solidFill>
          <a:ln w="12700">
            <a:solidFill>
              <a:srgbClr val="00A3E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6803136" y="1051560"/>
            <a:ext cx="1920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2021–23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803136" y="1435608"/>
            <a:ext cx="192024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CCEE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Duration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274320" y="1874520"/>
            <a:ext cx="411480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B8D8F0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274320" y="1874520"/>
            <a:ext cx="4114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4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did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11480" y="2286000"/>
            <a:ext cx="3840480" cy="2240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Operationalized the EOSC platform: EOSC-Core, EOSC-Exchange &amp; Interoperability Framework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Brought together all major stakeholders under one project umbrella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Developed scientific use cases with thematic research communities</a:t>
            </a:r>
            <a:endParaRPr lang="en-US" sz="1150" dirty="0"/>
          </a:p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Launched EOSC Digital Innovation Hub and EOSC Observatory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4617720" y="1874520"/>
            <a:ext cx="420624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B8D8F0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/>
          <p:nvPr/>
        </p:nvSpPr>
        <p:spPr>
          <a:xfrm>
            <a:off x="4617720" y="1874520"/>
            <a:ext cx="4206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4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Outcomes &amp; IPB Role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4754880" y="2286000"/>
            <a:ext cx="3931920" cy="2240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EOSC transitioned from vision to operational federated data space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 communities gained access to EOSC-Core services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IPB contributed expertise in HPC use cases and community engagement</a:t>
            </a:r>
            <a:endParaRPr lang="en-US" sz="1150" dirty="0"/>
          </a:p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Antun Balaž: regional support in the SEE/WB region</a:t>
            </a: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274320" y="4645152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00A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🔗  eosc-future.eu  |  cordis.europa.eu/project/id/101017536</a:t>
            </a:r>
            <a:endParaRPr lang="en-US" sz="90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060B3E67-8199-1425-19B7-54E7112082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2556" y="0"/>
            <a:ext cx="1791443" cy="9601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0E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512DA8"/>
          </a:solidFill>
          <a:ln w="12700">
            <a:solidFill>
              <a:srgbClr val="512DA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411480" cy="960120"/>
          </a:xfrm>
          <a:prstGeom prst="rect">
            <a:avLst/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548640" y="0"/>
            <a:ext cx="36576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Skills4EOSC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111955" y="0"/>
            <a:ext cx="5020205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CCBB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 for the European Open Science Commons — Training Ecosystem for FAIR Science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3E"/>
          </a:solidFill>
          <a:ln w="12700">
            <a:solidFill>
              <a:srgbClr val="0D1B3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EOSC: Enabling Open and Collaborative Research  |  In memory of Antun Balaž  |  June 2026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274320" y="1051560"/>
            <a:ext cx="1920240" cy="685800"/>
          </a:xfrm>
          <a:prstGeom prst="rect">
            <a:avLst/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274320" y="1051560"/>
            <a:ext cx="1920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274320" y="1435608"/>
            <a:ext cx="192024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C0EE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Countries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2450592" y="1051560"/>
            <a:ext cx="1920240" cy="685800"/>
          </a:xfrm>
          <a:prstGeom prst="rect">
            <a:avLst/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2450592" y="1051560"/>
            <a:ext cx="1920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2450592" y="1435608"/>
            <a:ext cx="192024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C0EE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Partners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4626864" y="1051560"/>
            <a:ext cx="1920240" cy="685800"/>
          </a:xfrm>
          <a:prstGeom prst="rect">
            <a:avLst/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4626864" y="1051560"/>
            <a:ext cx="1920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626864" y="1435608"/>
            <a:ext cx="192024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C0EE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 101058527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6803136" y="1051560"/>
            <a:ext cx="1920240" cy="685800"/>
          </a:xfrm>
          <a:prstGeom prst="rect">
            <a:avLst/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6803136" y="1051560"/>
            <a:ext cx="1920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2022–25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803136" y="1435608"/>
            <a:ext cx="192024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C0EE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Duration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274320" y="1874520"/>
            <a:ext cx="411480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CCBBF5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274320" y="1874520"/>
            <a:ext cx="4114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512D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11480" y="2286000"/>
            <a:ext cx="3840480" cy="2240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Addresses the human dimension of open science — skills &amp; training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of Competence Centres (CCs) across 18 European countries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FAIR-by-Design methodology for reusable training materials</a:t>
            </a:r>
            <a:endParaRPr lang="en-US" sz="1150" dirty="0"/>
          </a:p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Harmonised curricula and professional recognition framework for data stewards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4617720" y="1874520"/>
            <a:ext cx="420624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CCBBF5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/>
          <p:nvPr/>
        </p:nvSpPr>
        <p:spPr>
          <a:xfrm>
            <a:off x="4617720" y="1874520"/>
            <a:ext cx="4206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512D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Outcomes &amp; IPB Role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4754880" y="2286000"/>
            <a:ext cx="3931920" cy="2240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Pan-European training ecosystem and quality assurance framework established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Recognition system for open science skills across Europe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IPB participated in training activities and Competence Centre network</a:t>
            </a:r>
            <a:endParaRPr lang="en-US" sz="1150" dirty="0"/>
          </a:p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Antun </a:t>
            </a:r>
            <a:r>
              <a:rPr lang="en-US" sz="1150" dirty="0" err="1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Balaž</a:t>
            </a: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Training and adoption of OS principles at the national level</a:t>
            </a: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274320" y="4645152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512D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🔗  skills4eosc.eu  |  cordis.europa.eu/project/id/101058527</a:t>
            </a:r>
            <a:endParaRPr lang="en-US" sz="90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A0B18C67-DDDB-4913-55D0-808EEDA440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4728" y="-12192"/>
            <a:ext cx="1109271" cy="97061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AF5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7495" y="0"/>
            <a:ext cx="9144000" cy="96012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411480" cy="960120"/>
          </a:xfrm>
          <a:prstGeom prst="rect">
            <a:avLst/>
          </a:prstGeom>
          <a:solidFill>
            <a:srgbClr val="00695C"/>
          </a:solidFill>
          <a:ln w="12700">
            <a:solidFill>
              <a:srgbClr val="00695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548640" y="0"/>
            <a:ext cx="36576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EOSC Beyond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066993" y="0"/>
            <a:ext cx="47548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A8E6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Extending EOSC — Cross-Domain Interoperability &amp; New Communities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3E"/>
          </a:solidFill>
          <a:ln w="12700">
            <a:solidFill>
              <a:srgbClr val="0D1B3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EOSC: Enabling Open and Collaborative Research  |  In memory of Antun Balaž  |  June 2026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274320" y="1051560"/>
            <a:ext cx="1920240" cy="685800"/>
          </a:xfrm>
          <a:prstGeom prst="rect">
            <a:avLst/>
          </a:prstGeom>
          <a:solidFill>
            <a:srgbClr val="00695C"/>
          </a:solidFill>
          <a:ln w="12700">
            <a:solidFill>
              <a:srgbClr val="00695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274320" y="1051560"/>
            <a:ext cx="1920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Cross-Domain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274320" y="1435608"/>
            <a:ext cx="192024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CCF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Interoperability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2450592" y="1051560"/>
            <a:ext cx="1920240" cy="685800"/>
          </a:xfrm>
          <a:prstGeom prst="rect">
            <a:avLst/>
          </a:prstGeom>
          <a:solidFill>
            <a:srgbClr val="00695C"/>
          </a:solidFill>
          <a:ln w="12700">
            <a:solidFill>
              <a:srgbClr val="00695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2450592" y="1051560"/>
            <a:ext cx="1920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450592" y="1435608"/>
            <a:ext cx="192024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CCF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Communities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4626864" y="1051560"/>
            <a:ext cx="1920240" cy="685800"/>
          </a:xfrm>
          <a:prstGeom prst="rect">
            <a:avLst/>
          </a:prstGeom>
          <a:solidFill>
            <a:srgbClr val="00695C"/>
          </a:solidFill>
          <a:ln w="12700">
            <a:solidFill>
              <a:srgbClr val="00695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4626864" y="1051560"/>
            <a:ext cx="1920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626864" y="1435608"/>
            <a:ext cx="192024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CCF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 Europe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6803136" y="1051560"/>
            <a:ext cx="1920240" cy="685800"/>
          </a:xfrm>
          <a:prstGeom prst="rect">
            <a:avLst/>
          </a:prstGeom>
          <a:solidFill>
            <a:srgbClr val="00695C"/>
          </a:solidFill>
          <a:ln w="12700">
            <a:solidFill>
              <a:srgbClr val="00695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6803136" y="1051560"/>
            <a:ext cx="1920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2023–26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803136" y="1435608"/>
            <a:ext cx="192024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CCF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Duration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274320" y="1874520"/>
            <a:ext cx="411480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B0DEC0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274320" y="1874520"/>
            <a:ext cx="4114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does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11480" y="2286000"/>
            <a:ext cx="3840480" cy="2240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Pushes EOSC boundaries with cross-domain interoperability frameworks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Integrates new scientific communities beyond initial EOSC scope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Advances AAI (Authentication &amp; Authorization Infrastructure) for federated access</a:t>
            </a:r>
            <a:endParaRPr lang="en-US" sz="1150" dirty="0"/>
          </a:p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Bridges EOSC with global data spaces and non-European partners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4617720" y="1874520"/>
            <a:ext cx="420624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B0DEC0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/>
          <p:nvPr/>
        </p:nvSpPr>
        <p:spPr>
          <a:xfrm>
            <a:off x="4617720" y="1874520"/>
            <a:ext cx="4206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Directions &amp; IPB Role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4754880" y="2286000"/>
            <a:ext cx="3931920" cy="2240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Expanding EOSC reach into underserved disciplines and regions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on NI4OS and EOSC Future foundations for SEE continuity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IPB maintains active role in regional coordination and service provision</a:t>
            </a:r>
            <a:endParaRPr lang="en-US" sz="1150" dirty="0"/>
          </a:p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Antun </a:t>
            </a:r>
            <a:r>
              <a:rPr lang="en-US" sz="1150" dirty="0" err="1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Balaž</a:t>
            </a: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unfortunately, we lost Antun before he could share with us his wisdom and insights. </a:t>
            </a: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274320" y="4645152"/>
            <a:ext cx="6400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006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🔗  eosc-beyond.eu  |  cordis.europa.eu/project/id/101131875</a:t>
            </a:r>
            <a:endParaRPr lang="en-US" sz="90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AB55E6EF-F5C3-94A6-C1D7-906A921173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1606" y="-15748"/>
            <a:ext cx="1932393" cy="9601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D1B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0A1528"/>
          </a:solidFill>
          <a:ln w="12700">
            <a:solidFill>
              <a:srgbClr val="0A1528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411480" cy="96012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548640" y="0"/>
            <a:ext cx="84124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Antun Balaž — The Scientist Behind the Infrastructure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3E"/>
          </a:solidFill>
          <a:ln w="12700">
            <a:solidFill>
              <a:srgbClr val="0D1B3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EOSC: Enabling Open and Collaborative Research  |  In memory of Antun Balaž  |  June 2026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20040" y="1097280"/>
            <a:ext cx="2560320" cy="3383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📷</a:t>
            </a:r>
            <a:endParaRPr lang="en-US" sz="1200" dirty="0"/>
          </a:p>
          <a:p>
            <a:pPr marL="0" indent="0" algn="ctr">
              <a:buNone/>
            </a:pP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 of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Antun Balaž</a:t>
            </a:r>
            <a:endParaRPr lang="en-US" sz="1200" dirty="0"/>
          </a:p>
          <a:p>
            <a:pPr marL="0" indent="0" algn="ctr">
              <a:buNone/>
            </a:pP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(to be added)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108960" y="1097280"/>
            <a:ext cx="5760720" cy="3383280"/>
          </a:xfrm>
          <a:prstGeom prst="rect">
            <a:avLst/>
          </a:prstGeom>
          <a:solidFill>
            <a:srgbClr val="111E38"/>
          </a:solidFill>
          <a:ln w="12700">
            <a:solidFill>
              <a:srgbClr val="1E306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3291840" y="1188720"/>
            <a:ext cx="5394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Antun Balaž  (1973 – 2025)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3291840" y="160020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Institute of Physics Belgrade, Serbia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291840" y="1938528"/>
            <a:ext cx="5303520" cy="0"/>
          </a:xfrm>
          <a:prstGeom prst="line">
            <a:avLst/>
          </a:prstGeom>
          <a:noFill/>
          <a:ln w="9525">
            <a:solidFill>
              <a:srgbClr val="F5A62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3291840" y="2029968"/>
            <a:ext cx="5394960" cy="2331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</a:rPr>
              <a:t>Antun </a:t>
            </a:r>
            <a:r>
              <a:rPr lang="en-US" sz="1200" dirty="0" err="1">
                <a:solidFill>
                  <a:schemeClr val="bg1"/>
                </a:solidFill>
              </a:rPr>
              <a:t>Balaž</a:t>
            </a:r>
            <a:r>
              <a:rPr lang="en-US" sz="1200" dirty="0">
                <a:solidFill>
                  <a:schemeClr val="bg1"/>
                </a:solidFill>
              </a:rPr>
              <a:t> was a Principal Research Fellow and Deputy Director at the Institute of Physics Belgrade, where he founded and led the Scientific Computing Laboratory — bridging world-class physics research with the development of regional and European open science infrastructure.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</a:rPr>
              <a:t>He was a friend and colleague, always willing to help and guide. He will be missed…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6286EED-FCA0-0EC1-FE54-CC2FDF9D07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030" t="10277" r="18294" b="6723"/>
          <a:stretch>
            <a:fillRect/>
          </a:stretch>
        </p:blipFill>
        <p:spPr>
          <a:xfrm>
            <a:off x="411480" y="960120"/>
            <a:ext cx="2296220" cy="381121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D1B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0A1528"/>
          </a:solidFill>
          <a:ln w="12700">
            <a:solidFill>
              <a:srgbClr val="0A152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411480" cy="96012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548640" y="0"/>
            <a:ext cx="84124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Antun's Contributions — Projects &amp; Community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3E"/>
          </a:solidFill>
          <a:ln w="12700">
            <a:solidFill>
              <a:srgbClr val="0D1B3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EOSC: Enabling Open and Collaborative Research  |  In memory of Antun Balaž  |  June 2026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28600" y="1097280"/>
            <a:ext cx="2788920" cy="1920240"/>
          </a:xfrm>
          <a:prstGeom prst="rect">
            <a:avLst/>
          </a:prstGeom>
          <a:solidFill>
            <a:srgbClr val="111E38"/>
          </a:solidFill>
          <a:ln w="1905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228600" y="1097280"/>
            <a:ext cx="2788920" cy="365760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228600" y="1097280"/>
            <a:ext cx="2788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Scientific background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20040" y="1508760"/>
            <a:ext cx="2606040" cy="1508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Researcher in ultracold quantum gases and Bose-Einstein condensation, with expertise in collective and nonlinear excitations of BEC systems, developing novel numerical methods and parallel algorithms — a natural foundation for leadership in high-performance and distributed computing 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154680" y="1097280"/>
            <a:ext cx="2788920" cy="1920240"/>
          </a:xfrm>
          <a:prstGeom prst="rect">
            <a:avLst/>
          </a:prstGeom>
          <a:solidFill>
            <a:srgbClr val="111E38"/>
          </a:solidFill>
          <a:ln w="19050">
            <a:solidFill>
              <a:srgbClr val="003DA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Shape 10"/>
          <p:cNvSpPr/>
          <p:nvPr/>
        </p:nvSpPr>
        <p:spPr>
          <a:xfrm>
            <a:off x="3154680" y="1097280"/>
            <a:ext cx="2788920" cy="365760"/>
          </a:xfrm>
          <a:prstGeom prst="rect">
            <a:avLst/>
          </a:prstGeom>
          <a:solidFill>
            <a:srgbClr val="003DA5"/>
          </a:solidFill>
          <a:ln w="12700">
            <a:solidFill>
              <a:srgbClr val="003DA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3154680" y="1097280"/>
            <a:ext cx="2788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Entry into e-infrastructure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246120" y="1508760"/>
            <a:ext cx="26060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key contributor to the SEE-GRID </a:t>
            </a:r>
            <a:r>
              <a:rPr lang="en-US" sz="1100" i="1" dirty="0" err="1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programme</a:t>
            </a:r>
            <a:r>
              <a:rPr lang="en-US" sz="1100" i="1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which established a strong regional human network in distributed scientific computing and built a powerful Grid infrastructure across South-Eastern Europe, spanning multiple phases over six years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080760" y="1097279"/>
            <a:ext cx="2788920" cy="1920239"/>
          </a:xfrm>
          <a:prstGeom prst="rect">
            <a:avLst/>
          </a:prstGeom>
          <a:solidFill>
            <a:srgbClr val="111E38"/>
          </a:solidFill>
          <a:ln w="19050">
            <a:solidFill>
              <a:srgbClr val="004B8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Shape 14"/>
          <p:cNvSpPr/>
          <p:nvPr/>
        </p:nvSpPr>
        <p:spPr>
          <a:xfrm>
            <a:off x="6080760" y="1097280"/>
            <a:ext cx="2788920" cy="365760"/>
          </a:xfrm>
          <a:prstGeom prst="rect">
            <a:avLst/>
          </a:prstGeom>
          <a:solidFill>
            <a:srgbClr val="004B87"/>
          </a:solidFill>
          <a:ln w="12700">
            <a:solidFill>
              <a:srgbClr val="004B8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6080760" y="1097280"/>
            <a:ext cx="2788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 and institutional roles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172200" y="1508760"/>
            <a:ext cx="2606040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Corresponding member of SANU, Deputy Director of the Institute of Physics Belgrade, President of the National Science Council for Physics, and a member of the Management Board of the European Open Science Cloud (EOSC) since 2021 — spanning national, regional, and pan-European governance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2474125" y="3165921"/>
            <a:ext cx="4031605" cy="1268919"/>
          </a:xfrm>
          <a:prstGeom prst="rect">
            <a:avLst/>
          </a:prstGeom>
          <a:solidFill>
            <a:srgbClr val="111E38"/>
          </a:solidFill>
          <a:ln w="19050">
            <a:solidFill>
              <a:srgbClr val="512DA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Shape 22"/>
          <p:cNvSpPr/>
          <p:nvPr/>
        </p:nvSpPr>
        <p:spPr>
          <a:xfrm>
            <a:off x="2474126" y="3165921"/>
            <a:ext cx="4031604" cy="365760"/>
          </a:xfrm>
          <a:prstGeom prst="rect">
            <a:avLst/>
          </a:prstGeom>
          <a:solidFill>
            <a:srgbClr val="512DA8"/>
          </a:solidFill>
          <a:ln w="12700">
            <a:solidFill>
              <a:srgbClr val="512DA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Text 23"/>
          <p:cNvSpPr/>
          <p:nvPr/>
        </p:nvSpPr>
        <p:spPr>
          <a:xfrm>
            <a:off x="2489114" y="3165921"/>
            <a:ext cx="40166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Vision for regional collaboration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2565566" y="3577401"/>
            <a:ext cx="3880204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Championed equitable access to research infrastructure for Southeast European scientists, translating that vision into concrete action through projects including VI-SEEM, NI4OS-Europe, EOSC Future, EOSC Beyond, and Skills4EOSC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D1B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0A1528"/>
          </a:solidFill>
          <a:ln w="12700">
            <a:solidFill>
              <a:srgbClr val="0A152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411480" cy="96012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548640" y="0"/>
            <a:ext cx="84124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Antun's Legacy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3E"/>
          </a:solidFill>
          <a:ln w="12700">
            <a:solidFill>
              <a:srgbClr val="0D1B3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EOSC: Enabling Open and Collaborative Research  |  In memory of Antun Balaž  |  June 2026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320040" y="1143000"/>
            <a:ext cx="2697480" cy="3383280"/>
          </a:xfrm>
          <a:prstGeom prst="rect">
            <a:avLst/>
          </a:prstGeom>
          <a:solidFill>
            <a:srgbClr val="111E38"/>
          </a:solidFill>
          <a:ln w="12700">
            <a:solidFill>
              <a:srgbClr val="F5A62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320040" y="1234440"/>
            <a:ext cx="2697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🏗️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320040" y="1783080"/>
            <a:ext cx="2697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he built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94360" y="2240280"/>
            <a:ext cx="2148840" cy="0"/>
          </a:xfrm>
          <a:prstGeom prst="line">
            <a:avLst/>
          </a:prstGeom>
          <a:noFill/>
          <a:ln w="12700">
            <a:solidFill>
              <a:srgbClr val="1E306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457200" y="2331720"/>
            <a:ext cx="2423160" cy="2057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Foundational e-infrastructure contributions that remain operational and continue to serve the regional research community.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3246120" y="1143000"/>
            <a:ext cx="2697480" cy="3383280"/>
          </a:xfrm>
          <a:prstGeom prst="rect">
            <a:avLst/>
          </a:prstGeom>
          <a:solidFill>
            <a:srgbClr val="111E38"/>
          </a:solidFill>
          <a:ln w="12700">
            <a:solidFill>
              <a:srgbClr val="F5A62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3246120" y="1234440"/>
            <a:ext cx="2697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🤝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3246120" y="1783080"/>
            <a:ext cx="2697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people he mentored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3520440" y="2240280"/>
            <a:ext cx="2148840" cy="0"/>
          </a:xfrm>
          <a:prstGeom prst="line">
            <a:avLst/>
          </a:prstGeom>
          <a:noFill/>
          <a:ln w="12700">
            <a:solidFill>
              <a:srgbClr val="1E306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3383280" y="2331720"/>
            <a:ext cx="2423160" cy="2057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generation of researchers and engineers who carry forward his commitment to open, accessible science.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6172200" y="1143000"/>
            <a:ext cx="2697480" cy="3383280"/>
          </a:xfrm>
          <a:prstGeom prst="rect">
            <a:avLst/>
          </a:prstGeom>
          <a:solidFill>
            <a:srgbClr val="111E38"/>
          </a:solidFill>
          <a:ln w="12700">
            <a:solidFill>
              <a:srgbClr val="F5A62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6172200" y="1234440"/>
            <a:ext cx="2697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🌍</a:t>
            </a:r>
            <a:endParaRPr lang="en-US" sz="2600" dirty="0"/>
          </a:p>
        </p:txBody>
      </p:sp>
      <p:sp>
        <p:nvSpPr>
          <p:cNvPr id="19" name="Text 17"/>
          <p:cNvSpPr/>
          <p:nvPr/>
        </p:nvSpPr>
        <p:spPr>
          <a:xfrm>
            <a:off x="6172200" y="1783080"/>
            <a:ext cx="2697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culture he shaped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446520" y="2240280"/>
            <a:ext cx="2148840" cy="0"/>
          </a:xfrm>
          <a:prstGeom prst="line">
            <a:avLst/>
          </a:prstGeom>
          <a:noFill/>
          <a:ln w="12700">
            <a:solidFill>
              <a:srgbClr val="1E306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6309360" y="2331720"/>
            <a:ext cx="2423160" cy="2057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collaborative spirit across borders — the belief that science grows stronger when infrastructure is shared and knowledge is open.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320040" y="4617720"/>
            <a:ext cx="8503920" cy="256032"/>
          </a:xfrm>
          <a:prstGeom prst="rect">
            <a:avLst/>
          </a:prstGeom>
          <a:solidFill>
            <a:srgbClr val="0E1A30"/>
          </a:solidFill>
          <a:ln w="12700">
            <a:solidFill>
              <a:srgbClr val="0E1A3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Text 21"/>
          <p:cNvSpPr/>
          <p:nvPr/>
        </p:nvSpPr>
        <p:spPr>
          <a:xfrm>
            <a:off x="320040" y="4617720"/>
            <a:ext cx="8503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✦  [Optional: personal reflection from the speaker]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D1B3E"/>
          </a:solidFill>
          <a:ln w="12700">
            <a:solidFill>
              <a:srgbClr val="0D1B3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8595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EOSC Today — State of Play 2025/2026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0" y="685800"/>
            <a:ext cx="1463040" cy="274320"/>
          </a:xfrm>
          <a:prstGeom prst="rect">
            <a:avLst/>
          </a:prstGeom>
          <a:solidFill>
            <a:srgbClr val="4A90D9"/>
          </a:solidFill>
          <a:ln w="12700">
            <a:solidFill>
              <a:srgbClr val="4A90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0" y="68580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EOSC TODAY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3E"/>
          </a:solidFill>
          <a:ln w="12700">
            <a:solidFill>
              <a:srgbClr val="0D1B3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EOSC: Enabling Open and Collaborative Research  |  In memory of Antun Balaž  |  June 2026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274320" y="914400"/>
            <a:ext cx="1920240" cy="1005840"/>
          </a:xfrm>
          <a:prstGeom prst="rect">
            <a:avLst/>
          </a:prstGeom>
          <a:solidFill>
            <a:srgbClr val="1A3068"/>
          </a:solidFill>
          <a:ln w="12700">
            <a:solidFill>
              <a:srgbClr val="1A3068"/>
            </a:solidFill>
            <a:prstDash val="solid"/>
          </a:ln>
          <a:effectLst>
            <a:outerShdw blurRad="762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274320" y="914400"/>
            <a:ext cx="1920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4A90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2M+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274320" y="1508760"/>
            <a:ext cx="1920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Researchers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EOSC access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2450592" y="914400"/>
            <a:ext cx="1920240" cy="1005840"/>
          </a:xfrm>
          <a:prstGeom prst="rect">
            <a:avLst/>
          </a:prstGeom>
          <a:solidFill>
            <a:srgbClr val="1A3068"/>
          </a:solidFill>
          <a:ln w="12700">
            <a:solidFill>
              <a:srgbClr val="1A3068"/>
            </a:solidFill>
            <a:prstDash val="solid"/>
          </a:ln>
          <a:effectLst>
            <a:outerShdw blurRad="762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2450592" y="914400"/>
            <a:ext cx="1920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4A90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200+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2450592" y="1508760"/>
            <a:ext cx="1920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Services in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EOSC catalogue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4626864" y="914400"/>
            <a:ext cx="1920240" cy="1005840"/>
          </a:xfrm>
          <a:prstGeom prst="rect">
            <a:avLst/>
          </a:prstGeom>
          <a:solidFill>
            <a:srgbClr val="1A3068"/>
          </a:solidFill>
          <a:ln w="12700">
            <a:solidFill>
              <a:srgbClr val="1A3068"/>
            </a:solidFill>
            <a:prstDash val="solid"/>
          </a:ln>
          <a:effectLst>
            <a:outerShdw blurRad="762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4626864" y="914400"/>
            <a:ext cx="1920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4A90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40+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4626864" y="1508760"/>
            <a:ext cx="1920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Countries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participating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6803136" y="914400"/>
            <a:ext cx="1920240" cy="1005840"/>
          </a:xfrm>
          <a:prstGeom prst="rect">
            <a:avLst/>
          </a:prstGeom>
          <a:solidFill>
            <a:srgbClr val="1A3068"/>
          </a:solidFill>
          <a:ln w="12700">
            <a:solidFill>
              <a:srgbClr val="1A3068"/>
            </a:solidFill>
            <a:prstDash val="solid"/>
          </a:ln>
          <a:effectLst>
            <a:outerShdw blurRad="762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6803136" y="914400"/>
            <a:ext cx="1920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4A90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EOSC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b="1" dirty="0">
                <a:solidFill>
                  <a:srgbClr val="4A90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Fed.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6803136" y="1508760"/>
            <a:ext cx="1920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Federation model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launched 2024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274320" y="2103120"/>
            <a:ext cx="8595360" cy="2514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457200" y="2240280"/>
            <a:ext cx="822960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EOSC Federation launched (2024): EOSC EU Node serves as blueprint for national nodes across Europe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Federated AAI (Authentication &amp; Authorization Infrastructure) operational — single sign-on for research across borders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FAIR data principles widely adopted — growing repository ecosystem with interoperable metadata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 region has moved from observer to active contributor — NRENs and research institutes as service providers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Post-2027 sustainability being planned — EOSC Gravity project shaping future governance model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D1B3E"/>
          </a:solidFill>
          <a:ln w="12700">
            <a:solidFill>
              <a:srgbClr val="0D1B3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8595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Challenges &amp; Open Questions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0" y="685800"/>
            <a:ext cx="1463040" cy="27432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0" y="68580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CHALLENGES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3E"/>
          </a:solidFill>
          <a:ln w="12700">
            <a:solidFill>
              <a:srgbClr val="0D1B3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EOSC: Enabling Open and Collaborative Research  |  In memory of Antun Balaž  |  June 2026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320040" y="1005840"/>
            <a:ext cx="411480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457200" y="1097280"/>
            <a:ext cx="3840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3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💰  Sustainability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57200" y="1481328"/>
            <a:ext cx="3840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Long-term funding beyond project cycles remains the critical open question. National governments and institutions must step up.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709160" y="1005840"/>
            <a:ext cx="411480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4846320" y="1097280"/>
            <a:ext cx="3840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3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📚  Skills Gap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846320" y="1481328"/>
            <a:ext cx="3840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researchers and data stewards is a continuous effort. Skills4EOSC addressed this, but national structures are still maturing.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320040" y="2834640"/>
            <a:ext cx="411480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457200" y="2926080"/>
            <a:ext cx="3840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3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🏛️  Institutional Commitment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7200" y="3310128"/>
            <a:ext cx="3840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science requires policy changes at university and national level — not just infrastructure but culture shifts.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4709160" y="2834640"/>
            <a:ext cx="411480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8"/>
            </a:solidFill>
            <a:prstDash val="solid"/>
          </a:ln>
          <a:effectLst>
            <a:outerShdw blurRad="762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4846320" y="2926080"/>
            <a:ext cx="3840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3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🌍  Western Balkans Integration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846320" y="3310128"/>
            <a:ext cx="3840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Countries outside EU (incl. North Macedonia) face governance and funding gaps — EOSC must remain inclusive.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D1B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10312"/>
            <a:ext cx="9144000" cy="960120"/>
          </a:xfrm>
          <a:prstGeom prst="rect">
            <a:avLst/>
          </a:prstGeom>
          <a:solidFill>
            <a:srgbClr val="0A1528"/>
          </a:solidFill>
          <a:ln w="12700">
            <a:solidFill>
              <a:srgbClr val="0A152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411480" cy="960120"/>
          </a:xfrm>
          <a:prstGeom prst="rect">
            <a:avLst/>
          </a:prstGeom>
          <a:solidFill>
            <a:srgbClr val="4A90D9"/>
          </a:solidFill>
          <a:ln w="12700">
            <a:solidFill>
              <a:srgbClr val="4A90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548640" y="0"/>
            <a:ext cx="84124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 — The Journey Continues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3E"/>
          </a:solidFill>
          <a:ln w="12700">
            <a:solidFill>
              <a:srgbClr val="0D1B3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EOSC: Enabling Open and Collaborative Research  |  In memory of Antun Balaž  |  June 2026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74320" y="1097280"/>
            <a:ext cx="1234440" cy="384048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274320" y="1097280"/>
            <a:ext cx="12344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VI-SEEM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554480" y="1097280"/>
            <a:ext cx="320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1920240" y="1097280"/>
            <a:ext cx="1234440" cy="384048"/>
          </a:xfrm>
          <a:prstGeom prst="rect">
            <a:avLst/>
          </a:prstGeom>
          <a:solidFill>
            <a:srgbClr val="003DA5"/>
          </a:solidFill>
          <a:ln w="12700">
            <a:solidFill>
              <a:srgbClr val="003DA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1920240" y="1097280"/>
            <a:ext cx="12344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NI4OS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200400" y="1097280"/>
            <a:ext cx="320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566160" y="1097280"/>
            <a:ext cx="1234440" cy="384048"/>
          </a:xfrm>
          <a:prstGeom prst="rect">
            <a:avLst/>
          </a:prstGeom>
          <a:solidFill>
            <a:srgbClr val="004B87"/>
          </a:solidFill>
          <a:ln w="12700">
            <a:solidFill>
              <a:srgbClr val="004B8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3566160" y="1097280"/>
            <a:ext cx="12344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EOSC Future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846320" y="1097280"/>
            <a:ext cx="320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1D0803F-3D60-B89A-FC59-0878C1F28C7D}"/>
              </a:ext>
            </a:extLst>
          </p:cNvPr>
          <p:cNvGrpSpPr/>
          <p:nvPr/>
        </p:nvGrpSpPr>
        <p:grpSpPr>
          <a:xfrm>
            <a:off x="6730208" y="1088136"/>
            <a:ext cx="1308641" cy="393192"/>
            <a:chOff x="5257800" y="118872"/>
            <a:chExt cx="1308641" cy="393192"/>
          </a:xfrm>
        </p:grpSpPr>
        <p:sp>
          <p:nvSpPr>
            <p:cNvPr id="16" name="Shape 14"/>
            <p:cNvSpPr/>
            <p:nvPr/>
          </p:nvSpPr>
          <p:spPr>
            <a:xfrm>
              <a:off x="5332001" y="128016"/>
              <a:ext cx="1234440" cy="384048"/>
            </a:xfrm>
            <a:prstGeom prst="rect">
              <a:avLst/>
            </a:prstGeom>
            <a:solidFill>
              <a:srgbClr val="2E7D32"/>
            </a:solidFill>
            <a:ln w="12700">
              <a:solidFill>
                <a:srgbClr val="2E7D32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Text 15"/>
            <p:cNvSpPr/>
            <p:nvPr/>
          </p:nvSpPr>
          <p:spPr>
            <a:xfrm>
              <a:off x="5257800" y="118872"/>
              <a:ext cx="1234440" cy="38404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1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EOSC Beyond</a:t>
              </a:r>
              <a:endParaRPr lang="en-US" sz="1100" dirty="0"/>
            </a:p>
          </p:txBody>
        </p:sp>
      </p:grpSp>
      <p:sp>
        <p:nvSpPr>
          <p:cNvPr id="18" name="Text 16"/>
          <p:cNvSpPr/>
          <p:nvPr/>
        </p:nvSpPr>
        <p:spPr>
          <a:xfrm>
            <a:off x="6492240" y="1097280"/>
            <a:ext cx="320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240185" y="1113619"/>
            <a:ext cx="1234440" cy="384048"/>
          </a:xfrm>
          <a:prstGeom prst="rect">
            <a:avLst/>
          </a:prstGeom>
          <a:solidFill>
            <a:srgbClr val="512DA8"/>
          </a:solidFill>
          <a:ln w="12700">
            <a:solidFill>
              <a:srgbClr val="512DA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5240185" y="1113619"/>
            <a:ext cx="12344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Skills4EOSC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320040" y="1645920"/>
            <a:ext cx="73152" cy="530352"/>
          </a:xfrm>
          <a:prstGeom prst="rect">
            <a:avLst/>
          </a:prstGeom>
          <a:solidFill>
            <a:srgbClr val="4A90D9"/>
          </a:solidFill>
          <a:ln w="12700">
            <a:solidFill>
              <a:srgbClr val="4A90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20"/>
          <p:cNvSpPr/>
          <p:nvPr/>
        </p:nvSpPr>
        <p:spPr>
          <a:xfrm>
            <a:off x="548640" y="1645920"/>
            <a:ext cx="83210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fragmented regional e-infrastructure to a federated European Open Science Cloud — a decade of continuous, collective effort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320040" y="2377440"/>
            <a:ext cx="73152" cy="530352"/>
          </a:xfrm>
          <a:prstGeom prst="rect">
            <a:avLst/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/>
          <p:nvPr/>
        </p:nvSpPr>
        <p:spPr>
          <a:xfrm>
            <a:off x="548640" y="2377440"/>
            <a:ext cx="83210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SEE region has moved from beneficiary to active contributor, with IPB and its researchers at the heart of this transformation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320040" y="3108960"/>
            <a:ext cx="73152" cy="530352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Text 24"/>
          <p:cNvSpPr/>
          <p:nvPr/>
        </p:nvSpPr>
        <p:spPr>
          <a:xfrm>
            <a:off x="548640" y="3108960"/>
            <a:ext cx="83210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science is not just about technology — it is about trust, collaboration, and the people who build it together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320040" y="3840480"/>
            <a:ext cx="73152" cy="530352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8" name="Text 26"/>
          <p:cNvSpPr/>
          <p:nvPr/>
        </p:nvSpPr>
        <p:spPr>
          <a:xfrm>
            <a:off x="548640" y="3840480"/>
            <a:ext cx="83210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F5A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Antun Balaž embodied this spirit. His work across these projects is woven into the infrastructure that European researchers use today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D1B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0A1528"/>
          </a:solidFill>
          <a:ln w="12700">
            <a:solidFill>
              <a:srgbClr val="0A152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411480" cy="960120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548640" y="0"/>
            <a:ext cx="84124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You  |  Acknowledgements &amp; References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57200" y="1078992"/>
            <a:ext cx="8229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4A90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you for the invitation and for keeping Antun's memory alive through science.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20040" y="1572768"/>
            <a:ext cx="3657600" cy="1005840"/>
          </a:xfrm>
          <a:prstGeom prst="rect">
            <a:avLst/>
          </a:prstGeom>
          <a:solidFill>
            <a:srgbClr val="111E38"/>
          </a:solidFill>
          <a:ln w="12700">
            <a:solidFill>
              <a:srgbClr val="4A90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457200" y="1627632"/>
            <a:ext cx="338328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100" b="1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Prof. Boro </a:t>
            </a:r>
            <a:r>
              <a:rPr lang="en-US" sz="1100" b="1" dirty="0" err="1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Jakimovski</a:t>
            </a:r>
            <a:r>
              <a:rPr lang="en-US" sz="1100" b="1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Prof. Anastas Mishev
</a:t>
            </a:r>
            <a:r>
              <a:rPr lang="en-US" sz="110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Saints Cyril and Methodius University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Skopje, North Macedonia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206240" y="1572768"/>
            <a:ext cx="4617720" cy="1005840"/>
          </a:xfrm>
          <a:prstGeom prst="rect">
            <a:avLst/>
          </a:prstGeom>
          <a:solidFill>
            <a:srgbClr val="111E38"/>
          </a:solidFill>
          <a:ln w="12700">
            <a:solidFill>
              <a:srgbClr val="F5A62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4343400" y="1627632"/>
            <a:ext cx="43434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Funded by EC Horizon 2020 &amp; Horizon Europe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gratitude to all EOSC project collaborators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D0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to the community Antun helped build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20040" y="2743200"/>
            <a:ext cx="8503920" cy="1874520"/>
          </a:xfrm>
          <a:prstGeom prst="rect">
            <a:avLst/>
          </a:prstGeom>
          <a:solidFill>
            <a:srgbClr val="0E1A30"/>
          </a:solidFill>
          <a:ln w="12700">
            <a:solidFill>
              <a:srgbClr val="1E306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457200" y="281635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4A90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57200" y="3127248"/>
            <a:ext cx="8229600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VI-SEEM: VRE for Regional Interdisciplinary Communities in SEE &amp; EM — H2020 GA 675121 — cordis.europa.eu/project/id/675121</a:t>
            </a:r>
            <a:endParaRPr lang="en-US" sz="9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NI4OS-Europe: National Initiatives for Open Science in Europe — H2020 GA 857645 — cordis.europa.eu/project/id/857645</a:t>
            </a:r>
            <a:endParaRPr lang="en-US" sz="9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 EOSC Future: Integration of e-Infrastructures for Open Science — H2020 GA 101017536 — cordis.europa.eu/project/id/101017536</a:t>
            </a:r>
            <a:endParaRPr lang="en-US" sz="9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950" dirty="0">
                <a:solidFill>
                  <a:srgbClr val="88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[4] Skills4EOSC: Training Ecosystem for Open and FAIR Science — HE GA 101058527 — cordis.europa.eu/project/id/101058527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1886</Words>
  <Application>Microsoft Macintosh PowerPoint</Application>
  <PresentationFormat>On-screen Show (16:9)</PresentationFormat>
  <Paragraphs>256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European Open Science Cloud: Enabling Open and Collaborative Research</dc:title>
  <dc:subject>PptxGenJS Presentation</dc:subject>
  <dc:creator>Prof. Anastas Mishev</dc:creator>
  <cp:lastModifiedBy>Anastas Mishev</cp:lastModifiedBy>
  <cp:revision>13</cp:revision>
  <dcterms:created xsi:type="dcterms:W3CDTF">2026-05-31T20:26:17Z</dcterms:created>
  <dcterms:modified xsi:type="dcterms:W3CDTF">2026-06-08T07:08:17Z</dcterms:modified>
</cp:coreProperties>
</file>