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7" r:id="rId5"/>
  </p:sldMasterIdLst>
  <p:notesMasterIdLst>
    <p:notesMasterId r:id="rId11"/>
  </p:notesMasterIdLst>
  <p:sldIdLst>
    <p:sldId id="292" r:id="rId6"/>
    <p:sldId id="293" r:id="rId7"/>
    <p:sldId id="299" r:id="rId8"/>
    <p:sldId id="298" r:id="rId9"/>
    <p:sldId id="29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991"/>
    <a:srgbClr val="5788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9" autoAdjust="0"/>
  </p:normalViewPr>
  <p:slideViewPr>
    <p:cSldViewPr snapToGrid="0">
      <p:cViewPr>
        <p:scale>
          <a:sx n="96" d="100"/>
          <a:sy n="96" d="100"/>
        </p:scale>
        <p:origin x="-134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15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0166B-543F-4592-9FC7-E4F5C18A8448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430BA-94A8-437B-A2BD-91079AAB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3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словна стра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12097" y="3982304"/>
            <a:ext cx="6767806" cy="45672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="" xmlns:a16="http://schemas.microsoft.com/office/drawing/2014/main" id="{30D3A417-A2B0-4B9C-8230-0EDA0A3F72D1}"/>
              </a:ext>
            </a:extLst>
          </p:cNvPr>
          <p:cNvSpPr txBox="1">
            <a:spLocks/>
          </p:cNvSpPr>
          <p:nvPr userDrawn="1"/>
        </p:nvSpPr>
        <p:spPr>
          <a:xfrm>
            <a:off x="0" y="3391436"/>
            <a:ext cx="12191999" cy="609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Cyrl-RS" sz="20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Кандидат</a:t>
            </a:r>
            <a:endParaRPr lang="en-US" sz="2000" b="0" spc="0" baseline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="" xmlns:a16="http://schemas.microsoft.com/office/drawing/2014/main" id="{B781F0A4-3C19-46DD-9CAA-6D17458544E5}"/>
              </a:ext>
            </a:extLst>
          </p:cNvPr>
          <p:cNvSpPr txBox="1">
            <a:spLocks/>
          </p:cNvSpPr>
          <p:nvPr userDrawn="1"/>
        </p:nvSpPr>
        <p:spPr>
          <a:xfrm>
            <a:off x="495903" y="4674257"/>
            <a:ext cx="2725410" cy="377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r-Cyrl-RS" sz="1600" b="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Комисија</a:t>
            </a:r>
            <a:endParaRPr lang="en-US" sz="1600" b="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72732" y="4669478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1</a:t>
            </a:r>
            <a:r>
              <a:rPr lang="en-US" dirty="0"/>
              <a:t>&gt;</a:t>
            </a:r>
          </a:p>
        </p:txBody>
      </p:sp>
      <p:sp>
        <p:nvSpPr>
          <p:cNvPr id="31" name="Title 1">
            <a:extLst>
              <a:ext uri="{FF2B5EF4-FFF2-40B4-BE49-F238E27FC236}">
                <a16:creationId xmlns="" xmlns:a16="http://schemas.microsoft.com/office/drawing/2014/main" id="{0C1E5C10-F362-4D29-BDB3-8761443257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1830" y="2090699"/>
            <a:ext cx="9108340" cy="733960"/>
          </a:xfrm>
          <a:effectLst/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="" xmlns:a16="http://schemas.microsoft.com/office/drawing/2014/main" id="{7A54A6B6-D39C-4CB9-BA10-EC09060EF0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72731" y="5006355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2</a:t>
            </a:r>
            <a:r>
              <a:rPr lang="en-US" dirty="0"/>
              <a:t>&gt;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="" xmlns:a16="http://schemas.microsoft.com/office/drawing/2014/main" id="{B0CA8C9E-0788-4641-81C8-E331309370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72731" y="5343232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3</a:t>
            </a:r>
            <a:r>
              <a:rPr lang="en-US" dirty="0"/>
              <a:t>&gt;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="" xmlns:a16="http://schemas.microsoft.com/office/drawing/2014/main" id="{9D2117CE-4C95-45C7-82B5-845C582337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72731" y="5680109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4</a:t>
            </a:r>
            <a:r>
              <a:rPr lang="en-US" dirty="0"/>
              <a:t>&gt;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="" xmlns:a16="http://schemas.microsoft.com/office/drawing/2014/main" id="{DB7B79B1-75DF-42F4-ADC4-204E01066C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72730" y="6016986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5</a:t>
            </a:r>
            <a:r>
              <a:rPr lang="en-US" dirty="0"/>
              <a:t>&gt;</a:t>
            </a:r>
          </a:p>
        </p:txBody>
      </p:sp>
      <p:pic>
        <p:nvPicPr>
          <p:cNvPr id="29" name="Picture 2">
            <a:extLst>
              <a:ext uri="{FF2B5EF4-FFF2-40B4-BE49-F238E27FC236}">
                <a16:creationId xmlns="" xmlns:a16="http://schemas.microsoft.com/office/drawing/2014/main" id="{936B068D-3093-4176-A2CF-7C06173EC6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784" y="231652"/>
            <a:ext cx="1687508" cy="146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14486002-0C94-44F3-B2A7-51D61A9091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41463" y="2723428"/>
            <a:ext cx="9109075" cy="719866"/>
          </a:xfrm>
        </p:spPr>
        <p:txBody>
          <a:bodyPr>
            <a:normAutofit/>
          </a:bodyPr>
          <a:lstStyle>
            <a:lvl1pPr marL="0" indent="0" algn="ctr">
              <a:buNone/>
              <a:defRPr sz="3600" b="1" i="0" cap="all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32958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ографски подац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=""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3" y="1019175"/>
            <a:ext cx="173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=""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Биографски подаци</a:t>
            </a:r>
            <a:endParaRPr lang="en-US" sz="2400" b="0" spc="0" baseline="0" dirty="0"/>
          </a:p>
        </p:txBody>
      </p:sp>
      <p:pic>
        <p:nvPicPr>
          <p:cNvPr id="14" name="Picture 2">
            <a:extLst>
              <a:ext uri="{FF2B5EF4-FFF2-40B4-BE49-F238E27FC236}">
                <a16:creationId xmlns="" xmlns:a16="http://schemas.microsoft.com/office/drawing/2014/main" id="{EC59ACD7-1E39-42A4-B40A-49198BF362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308" y="3932765"/>
            <a:ext cx="398857" cy="34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445D82B3-DD54-4D88-BD6C-57C08A646399}"/>
              </a:ext>
            </a:extLst>
          </p:cNvPr>
          <p:cNvGrpSpPr/>
          <p:nvPr userDrawn="1"/>
        </p:nvGrpSpPr>
        <p:grpSpPr>
          <a:xfrm>
            <a:off x="617887" y="3732243"/>
            <a:ext cx="11008065" cy="2442657"/>
            <a:chOff x="403274" y="3732243"/>
            <a:chExt cx="11385449" cy="2442657"/>
          </a:xfrm>
        </p:grpSpPr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0A4D9C3D-7299-4A2A-AAB1-A98C907A624E}"/>
                </a:ext>
              </a:extLst>
            </p:cNvPr>
            <p:cNvSpPr/>
            <p:nvPr/>
          </p:nvSpPr>
          <p:spPr>
            <a:xfrm>
              <a:off x="40327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0 w 2371968"/>
                <a:gd name="connsiteY5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0" tIns="177800" rIns="160418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574EDEEA-A96A-46DB-8A17-FA8B7CAD58E4}"/>
                </a:ext>
              </a:extLst>
            </p:cNvPr>
            <p:cNvSpPr/>
            <p:nvPr/>
          </p:nvSpPr>
          <p:spPr>
            <a:xfrm>
              <a:off x="403274" y="4000186"/>
              <a:ext cx="2253367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Основне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BD4DB138-DDF5-45B6-8052-1BD1F89E7D2B}"/>
                </a:ext>
              </a:extLst>
            </p:cNvPr>
            <p:cNvSpPr/>
            <p:nvPr/>
          </p:nvSpPr>
          <p:spPr>
            <a:xfrm>
              <a:off x="265664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8C2D274B-CAFA-4C98-B42A-EEB845F5946F}"/>
                </a:ext>
              </a:extLst>
            </p:cNvPr>
            <p:cNvSpPr/>
            <p:nvPr/>
          </p:nvSpPr>
          <p:spPr>
            <a:xfrm>
              <a:off x="2656641" y="4000186"/>
              <a:ext cx="2253366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Мастер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E5EACB50-8955-48E4-9056-D73ED79F18FC}"/>
                </a:ext>
              </a:extLst>
            </p:cNvPr>
            <p:cNvSpPr/>
            <p:nvPr/>
          </p:nvSpPr>
          <p:spPr>
            <a:xfrm>
              <a:off x="491001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4F955079-5934-4853-ACB1-BE6230903756}"/>
                </a:ext>
              </a:extLst>
            </p:cNvPr>
            <p:cNvSpPr/>
            <p:nvPr/>
          </p:nvSpPr>
          <p:spPr>
            <a:xfrm>
              <a:off x="4932824" y="4000186"/>
              <a:ext cx="2230541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Докторске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4A1AE031-ED5F-45D5-9D35-C7090F9DA400}"/>
                </a:ext>
              </a:extLst>
            </p:cNvPr>
            <p:cNvSpPr/>
            <p:nvPr/>
          </p:nvSpPr>
          <p:spPr>
            <a:xfrm>
              <a:off x="716338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4D0A33F6-73BB-4DEC-A625-0FE17443BF61}"/>
                </a:ext>
              </a:extLst>
            </p:cNvPr>
            <p:cNvSpPr/>
            <p:nvPr/>
          </p:nvSpPr>
          <p:spPr>
            <a:xfrm>
              <a:off x="7198207" y="4000186"/>
              <a:ext cx="2236822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Запослен у 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9FA89165-C1F0-44B9-A25C-513104A1E9B5}"/>
                </a:ext>
              </a:extLst>
            </p:cNvPr>
            <p:cNvSpPr/>
            <p:nvPr/>
          </p:nvSpPr>
          <p:spPr>
            <a:xfrm>
              <a:off x="941675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629879E2-62EA-483C-8535-88D1848EB427}"/>
                </a:ext>
              </a:extLst>
            </p:cNvPr>
            <p:cNvSpPr/>
            <p:nvPr/>
          </p:nvSpPr>
          <p:spPr>
            <a:xfrm>
              <a:off x="9416735" y="4000186"/>
              <a:ext cx="2371968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Последњи избор у звање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EC8BE968-32A8-4A69-ABB4-ABCEE31549C3}"/>
                </a:ext>
              </a:extLst>
            </p:cNvPr>
            <p:cNvCxnSpPr>
              <a:cxnSpLocks/>
            </p:cNvCxnSpPr>
            <p:nvPr/>
          </p:nvCxnSpPr>
          <p:spPr>
            <a:xfrm>
              <a:off x="40327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13748CDE-B040-4C17-B9E7-43D1EA5CB673}"/>
                </a:ext>
              </a:extLst>
            </p:cNvPr>
            <p:cNvCxnSpPr>
              <a:cxnSpLocks/>
            </p:cNvCxnSpPr>
            <p:nvPr/>
          </p:nvCxnSpPr>
          <p:spPr>
            <a:xfrm>
              <a:off x="265664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49F2CFAD-0DA4-4F47-961C-A83817CF09F7}"/>
                </a:ext>
              </a:extLst>
            </p:cNvPr>
            <p:cNvCxnSpPr>
              <a:cxnSpLocks/>
            </p:cNvCxnSpPr>
            <p:nvPr/>
          </p:nvCxnSpPr>
          <p:spPr>
            <a:xfrm>
              <a:off x="491001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B01BA719-8039-449D-8F54-1BDEB7E28147}"/>
                </a:ext>
              </a:extLst>
            </p:cNvPr>
            <p:cNvCxnSpPr>
              <a:cxnSpLocks/>
            </p:cNvCxnSpPr>
            <p:nvPr/>
          </p:nvCxnSpPr>
          <p:spPr>
            <a:xfrm>
              <a:off x="716338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541093C9-9BF7-4469-85C5-F069F8670DB9}"/>
                </a:ext>
              </a:extLst>
            </p:cNvPr>
            <p:cNvCxnSpPr>
              <a:cxnSpLocks/>
            </p:cNvCxnSpPr>
            <p:nvPr/>
          </p:nvCxnSpPr>
          <p:spPr>
            <a:xfrm>
              <a:off x="941675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1EEECC2-492D-4864-B8ED-DE606FD2B2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="" xmlns:a16="http://schemas.microsoft.com/office/drawing/2014/main" id="{48233F79-3E94-42A0-B8FC-93D73C818E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85338" y="1797050"/>
            <a:ext cx="1716087" cy="171767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="" xmlns:a16="http://schemas.microsoft.com/office/drawing/2014/main" id="{16EC86CE-D28A-4D4B-B1DF-E58FB4163A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9797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="" xmlns:a16="http://schemas.microsoft.com/office/drawing/2014/main" id="{45497E0A-F3A1-4AA2-AB21-583D3E6ABD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1621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="" xmlns:a16="http://schemas.microsoft.com/office/drawing/2014/main" id="{314AF5B9-30C6-4D53-ACAB-ED56A9F808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7030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="" xmlns:a16="http://schemas.microsoft.com/office/drawing/2014/main" id="{64C50462-1722-4864-BED5-C99824A5E5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5689" y="44087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лабораторија</a:t>
            </a:r>
            <a:r>
              <a:rPr lang="en-US" dirty="0"/>
              <a:t>&gt;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="" xmlns:a16="http://schemas.microsoft.com/office/drawing/2014/main" id="{6F100EC3-AA6C-497D-8A24-8046023945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7538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8" name="Text Placeholder 35">
            <a:extLst>
              <a:ext uri="{FF2B5EF4-FFF2-40B4-BE49-F238E27FC236}">
                <a16:creationId xmlns="" xmlns:a16="http://schemas.microsoft.com/office/drawing/2014/main" id="{633FD0D7-52F9-4458-9684-626FB9D93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92724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9" name="Text Placeholder 35">
            <a:extLst>
              <a:ext uri="{FF2B5EF4-FFF2-40B4-BE49-F238E27FC236}">
                <a16:creationId xmlns="" xmlns:a16="http://schemas.microsoft.com/office/drawing/2014/main" id="{E5C87C97-5E95-49E9-99F4-B0ECA56AA9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67560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40" name="Text Placeholder 35">
            <a:extLst>
              <a:ext uri="{FF2B5EF4-FFF2-40B4-BE49-F238E27FC236}">
                <a16:creationId xmlns="" xmlns:a16="http://schemas.microsoft.com/office/drawing/2014/main" id="{3B9949A4-3035-4555-B9DC-814CF9160A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3794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1" name="Text Placeholder 35">
            <a:extLst>
              <a:ext uri="{FF2B5EF4-FFF2-40B4-BE49-F238E27FC236}">
                <a16:creationId xmlns="" xmlns:a16="http://schemas.microsoft.com/office/drawing/2014/main" id="{EE41092A-6A8C-44D0-B0FC-7FA1864761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1497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4D1C90B7-A24F-4DFB-8D74-8D2EBF0E9162}"/>
              </a:ext>
            </a:extLst>
          </p:cNvPr>
          <p:cNvSpPr txBox="1"/>
          <p:nvPr userDrawn="1"/>
        </p:nvSpPr>
        <p:spPr>
          <a:xfrm>
            <a:off x="551789" y="2734590"/>
            <a:ext cx="3143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Место и година рођења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4" name="Text Placeholder 43">
            <a:extLst>
              <a:ext uri="{FF2B5EF4-FFF2-40B4-BE49-F238E27FC236}">
                <a16:creationId xmlns="" xmlns:a16="http://schemas.microsoft.com/office/drawing/2014/main" id="{277E8C1F-BAAE-4387-AF75-65FE1CF31C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95700" y="2735263"/>
            <a:ext cx="4801378" cy="36671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место</a:t>
            </a:r>
            <a:r>
              <a:rPr lang="en-US" dirty="0"/>
              <a:t>&gt;</a:t>
            </a:r>
            <a:r>
              <a:rPr lang="sr-Cyrl-RS" dirty="0"/>
              <a:t>, </a:t>
            </a:r>
            <a:r>
              <a:rPr lang="en-US" dirty="0"/>
              <a:t>&lt;</a:t>
            </a:r>
            <a:r>
              <a:rPr lang="sr-Cyrl-RS" dirty="0"/>
              <a:t>година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66990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јистакнутије научно достигнућ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Изабрати и укратко описати једно достигнуће које је кандидат остварио у периоду након претходног избора у звање. Дати кратак опис и прокоментарисати његов значај у односу на област истраживања. Представити на максимално два слајда уз коришћење слика/дијаграма, уколико је то могуће.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=""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=""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Најистакнутије научно достигнуће</a:t>
            </a:r>
            <a:endParaRPr lang="en-US" sz="2400" b="0" spc="0" baseline="0" dirty="0"/>
          </a:p>
        </p:txBody>
      </p:sp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76511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вантитативни резул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=""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DC15A62A-52D3-434B-9B51-58FCC31043E8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Квантитативни резултати кандидата</a:t>
            </a:r>
            <a:endParaRPr lang="en-US" sz="2400" b="0" spc="0" baseline="0" dirty="0"/>
          </a:p>
        </p:txBody>
      </p:sp>
    </p:spTree>
    <p:extLst>
      <p:ext uri="{BB962C8B-B14F-4D97-AF65-F5344CB8AC3E}">
        <p14:creationId xmlns:p14="http://schemas.microsoft.com/office/powerpoint/2010/main" val="326791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=""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42057"/>
            <a:ext cx="11029616" cy="4616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</a:t>
            </a:r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поТпројекти</a:t>
            </a:r>
            <a:r>
              <a:rPr lang="en-U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</a:t>
            </a:r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</a:t>
            </a:r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пројектни</a:t>
            </a:r>
            <a:r>
              <a:rPr lang="en-U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задаци</a:t>
            </a:r>
            <a:r>
              <a:rPr lang="en-U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02983"/>
            <a:ext cx="11029616" cy="996029"/>
          </a:xfrm>
        </p:spPr>
        <p:txBody>
          <a:bodyPr anchor="t">
            <a:noAutofit/>
          </a:bodyPr>
          <a:lstStyle>
            <a:lvl1pPr marL="171450" marR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sz="1800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</a:t>
            </a:r>
            <a:r>
              <a:rPr lang="sr-Cyrl-RS" dirty="0" smtClean="0"/>
              <a:t>два, </a:t>
            </a:r>
            <a:r>
              <a:rPr lang="sr-Cyrl-RS" dirty="0"/>
              <a:t>по мишљењу Комисије, </a:t>
            </a:r>
            <a:r>
              <a:rPr lang="sr-Cyrl-RS" dirty="0" smtClean="0"/>
              <a:t>најистакнутија </a:t>
            </a:r>
            <a:r>
              <a:rPr lang="sr-Cyrl-RS" dirty="0"/>
              <a:t>пројекта, потпројекта или </a:t>
            </a:r>
            <a:r>
              <a:rPr lang="sr-Cyrl-RS" dirty="0" smtClean="0"/>
              <a:t>пројектна задатка </a:t>
            </a:r>
            <a:r>
              <a:rPr lang="sr-Cyrl-RS" dirty="0"/>
              <a:t>којима је кандидат руководио или руководи.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05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 и дисертациј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=""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61255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поТпројектиМа и пројектниМ задациМА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132649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 smtClean="0"/>
              <a:t>Навести до два, по мишљењу Комисије, најистакнутија пројекта, потпројекта или пројектна задатака којима је кандидат руководио или руководи.</a:t>
            </a:r>
            <a:endParaRPr lang="ru-RU" dirty="0"/>
          </a:p>
        </p:txBody>
      </p:sp>
      <p:sp>
        <p:nvSpPr>
          <p:cNvPr id="14" name="Title 1">
            <a:extLst>
              <a:ext uri="{FF2B5EF4-FFF2-40B4-BE49-F238E27FC236}">
                <a16:creationId xmlns=""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1" y="3993869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ДИсертацијама</a:t>
            </a:r>
            <a:endParaRPr lang="en-US" sz="2400" b="0" spc="0" baseline="0" dirty="0"/>
          </a:p>
        </p:txBody>
      </p:sp>
      <p:sp>
        <p:nvSpPr>
          <p:cNvPr id="13" name="Text Placeholder 4">
            <a:extLst>
              <a:ext uri="{FF2B5EF4-FFF2-40B4-BE49-F238E27FC236}">
                <a16:creationId xmlns=""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 smtClean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6" hasCustomPrompt="1"/>
          </p:nvPr>
        </p:nvSpPr>
        <p:spPr>
          <a:xfrm>
            <a:off x="581192" y="4524582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 smtClean="0"/>
              <a:t>Навести до две, по избору Комисије, дисертације којима је кандидат руководио у форми: </a:t>
            </a:r>
            <a:r>
              <a:rPr lang="ru-RU" dirty="0" smtClean="0"/>
              <a:t>&lt;Име и презиме&gt;, &lt;Наслов дисертације&gt;, &lt;Институција&gt;, &lt;Датум одбране&gt;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488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тал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&lt;</a:t>
            </a:r>
            <a:r>
              <a:rPr lang="sr-Cyrl-RS" dirty="0"/>
              <a:t>Остало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=""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="" xmlns:a16="http://schemas.microsoft.com/office/drawing/2014/main" id="{B39D9DDE-B78B-4BAF-9C58-1C88A79567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1025" y="1870426"/>
            <a:ext cx="11029950" cy="466374"/>
          </a:xfrm>
        </p:spPr>
        <p:txBody>
          <a:bodyPr>
            <a:normAutofit/>
          </a:bodyPr>
          <a:lstStyle>
            <a:lvl1pPr marL="0" indent="0">
              <a:buNone/>
              <a:defRPr sz="2400" cap="all" baseline="0"/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ПОДНАСЛОВ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067166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словна стра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12097" y="3982304"/>
            <a:ext cx="6767806" cy="45672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xmlns="" id="{30D3A417-A2B0-4B9C-8230-0EDA0A3F72D1}"/>
              </a:ext>
            </a:extLst>
          </p:cNvPr>
          <p:cNvSpPr txBox="1">
            <a:spLocks/>
          </p:cNvSpPr>
          <p:nvPr userDrawn="1"/>
        </p:nvSpPr>
        <p:spPr>
          <a:xfrm>
            <a:off x="0" y="3391436"/>
            <a:ext cx="12191999" cy="609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71B9E4"/>
              </a:buClr>
            </a:pPr>
            <a:r>
              <a:rPr lang="sr-Cyrl-R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Кандидат</a:t>
            </a:r>
            <a:endParaRPr lang="en-US" sz="20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xmlns="" id="{B781F0A4-3C19-46DD-9CAA-6D17458544E5}"/>
              </a:ext>
            </a:extLst>
          </p:cNvPr>
          <p:cNvSpPr txBox="1">
            <a:spLocks/>
          </p:cNvSpPr>
          <p:nvPr userDrawn="1"/>
        </p:nvSpPr>
        <p:spPr>
          <a:xfrm>
            <a:off x="495903" y="4674257"/>
            <a:ext cx="2725410" cy="377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71B9E4"/>
              </a:buClr>
            </a:pPr>
            <a:r>
              <a:rPr lang="sr-Cyrl-RS" dirty="0">
                <a:solidFill>
                  <a:prstClr val="black">
                    <a:lumMod val="65000"/>
                    <a:lumOff val="35000"/>
                  </a:prstClr>
                </a:solidFill>
              </a:rPr>
              <a:t>Комисија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BBB2ABA-68BD-431A-9E8B-A565EAD9F1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72732" y="4669478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1</a:t>
            </a:r>
            <a:r>
              <a:rPr lang="en-US" dirty="0"/>
              <a:t>&gt;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xmlns="" id="{0C1E5C10-F362-4D29-BDB3-8761443257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1830" y="2090699"/>
            <a:ext cx="9108340" cy="733960"/>
          </a:xfrm>
          <a:effectLst/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xmlns="" id="{7A54A6B6-D39C-4CB9-BA10-EC09060EF0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72731" y="5006355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2</a:t>
            </a:r>
            <a:r>
              <a:rPr lang="en-US" dirty="0"/>
              <a:t>&gt;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xmlns="" id="{B0CA8C9E-0788-4641-81C8-E331309370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72731" y="5343232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3</a:t>
            </a:r>
            <a:r>
              <a:rPr lang="en-US" dirty="0"/>
              <a:t>&gt;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xmlns="" id="{9D2117CE-4C95-45C7-82B5-845C582337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72731" y="5680109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4</a:t>
            </a:r>
            <a:r>
              <a:rPr lang="en-US" dirty="0"/>
              <a:t>&gt;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xmlns="" id="{DB7B79B1-75DF-42F4-ADC4-204E01066C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72730" y="6016986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5</a:t>
            </a:r>
            <a:r>
              <a:rPr lang="en-US" dirty="0"/>
              <a:t>&gt;</a:t>
            </a: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xmlns="" id="{936B068D-3093-4176-A2CF-7C06173EC6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784" y="231652"/>
            <a:ext cx="1687508" cy="146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14486002-0C94-44F3-B2A7-51D61A9091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41463" y="2723428"/>
            <a:ext cx="9109075" cy="719866"/>
          </a:xfrm>
        </p:spPr>
        <p:txBody>
          <a:bodyPr>
            <a:normAutofit/>
          </a:bodyPr>
          <a:lstStyle>
            <a:lvl1pPr marL="0" indent="0" algn="ctr">
              <a:buNone/>
              <a:defRPr sz="3600" b="1" i="0" cap="all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32864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ографски подац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456E25-33D3-42F7-9AFC-30AFE47DC50B}"/>
              </a:ext>
            </a:extLst>
          </p:cNvPr>
          <p:cNvSpPr txBox="1"/>
          <p:nvPr userDrawn="1"/>
        </p:nvSpPr>
        <p:spPr>
          <a:xfrm>
            <a:off x="581193" y="1019175"/>
            <a:ext cx="173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xmlns="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Биографски подаци</a:t>
            </a:r>
            <a:endParaRPr lang="en-US" sz="2400" b="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xmlns="" id="{EC59ACD7-1E39-42A4-B40A-49198BF362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308" y="3932765"/>
            <a:ext cx="398857" cy="34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445D82B3-DD54-4D88-BD6C-57C08A646399}"/>
              </a:ext>
            </a:extLst>
          </p:cNvPr>
          <p:cNvGrpSpPr/>
          <p:nvPr userDrawn="1"/>
        </p:nvGrpSpPr>
        <p:grpSpPr>
          <a:xfrm>
            <a:off x="617887" y="3732243"/>
            <a:ext cx="11008065" cy="2442657"/>
            <a:chOff x="403274" y="3732243"/>
            <a:chExt cx="11385449" cy="2442657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0A4D9C3D-7299-4A2A-AAB1-A98C907A624E}"/>
                </a:ext>
              </a:extLst>
            </p:cNvPr>
            <p:cNvSpPr/>
            <p:nvPr/>
          </p:nvSpPr>
          <p:spPr>
            <a:xfrm>
              <a:off x="40327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0 w 2371968"/>
                <a:gd name="connsiteY5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0" tIns="177800" rIns="160418" bIns="17780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574EDEEA-A96A-46DB-8A17-FA8B7CAD58E4}"/>
                </a:ext>
              </a:extLst>
            </p:cNvPr>
            <p:cNvSpPr/>
            <p:nvPr/>
          </p:nvSpPr>
          <p:spPr>
            <a:xfrm>
              <a:off x="403274" y="4000186"/>
              <a:ext cx="2253367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r-Cyrl-RS" sz="15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Основне студије</a:t>
              </a:r>
              <a:endParaRPr lang="en-US" sz="1500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BD4DB138-DDF5-45B6-8052-1BD1F89E7D2B}"/>
                </a:ext>
              </a:extLst>
            </p:cNvPr>
            <p:cNvSpPr/>
            <p:nvPr/>
          </p:nvSpPr>
          <p:spPr>
            <a:xfrm>
              <a:off x="265664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8C2D274B-CAFA-4C98-B42A-EEB845F5946F}"/>
                </a:ext>
              </a:extLst>
            </p:cNvPr>
            <p:cNvSpPr/>
            <p:nvPr/>
          </p:nvSpPr>
          <p:spPr>
            <a:xfrm>
              <a:off x="2656641" y="4000186"/>
              <a:ext cx="2253366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r-Cyrl-RS" sz="15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Мастер студије</a:t>
              </a:r>
              <a:endParaRPr lang="en-US" sz="1500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E5EACB50-8955-48E4-9056-D73ED79F18FC}"/>
                </a:ext>
              </a:extLst>
            </p:cNvPr>
            <p:cNvSpPr/>
            <p:nvPr/>
          </p:nvSpPr>
          <p:spPr>
            <a:xfrm>
              <a:off x="491001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4F955079-5934-4853-ACB1-BE6230903756}"/>
                </a:ext>
              </a:extLst>
            </p:cNvPr>
            <p:cNvSpPr/>
            <p:nvPr/>
          </p:nvSpPr>
          <p:spPr>
            <a:xfrm>
              <a:off x="4932824" y="4000186"/>
              <a:ext cx="2230541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r-Cyrl-RS" sz="15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Докторске студије</a:t>
              </a:r>
              <a:endParaRPr lang="en-US" sz="1500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4A1AE031-ED5F-45D5-9D35-C7090F9DA400}"/>
                </a:ext>
              </a:extLst>
            </p:cNvPr>
            <p:cNvSpPr/>
            <p:nvPr/>
          </p:nvSpPr>
          <p:spPr>
            <a:xfrm>
              <a:off x="716338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4D0A33F6-73BB-4DEC-A625-0FE17443BF61}"/>
                </a:ext>
              </a:extLst>
            </p:cNvPr>
            <p:cNvSpPr/>
            <p:nvPr/>
          </p:nvSpPr>
          <p:spPr>
            <a:xfrm>
              <a:off x="7198207" y="4000186"/>
              <a:ext cx="2236822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r-Cyrl-RS" sz="15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Запослен у </a:t>
              </a:r>
              <a:endParaRPr lang="en-US" sz="1500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9FA89165-C1F0-44B9-A25C-513104A1E9B5}"/>
                </a:ext>
              </a:extLst>
            </p:cNvPr>
            <p:cNvSpPr/>
            <p:nvPr/>
          </p:nvSpPr>
          <p:spPr>
            <a:xfrm>
              <a:off x="941675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629879E2-62EA-483C-8535-88D1848EB427}"/>
                </a:ext>
              </a:extLst>
            </p:cNvPr>
            <p:cNvSpPr/>
            <p:nvPr/>
          </p:nvSpPr>
          <p:spPr>
            <a:xfrm>
              <a:off x="9416735" y="4000186"/>
              <a:ext cx="2371968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r-Cyrl-RS" sz="15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Последњи избор у звање</a:t>
              </a:r>
              <a:endParaRPr lang="en-US" sz="1500" b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EC8BE968-32A8-4A69-ABB4-ABCEE31549C3}"/>
                </a:ext>
              </a:extLst>
            </p:cNvPr>
            <p:cNvCxnSpPr>
              <a:cxnSpLocks/>
            </p:cNvCxnSpPr>
            <p:nvPr/>
          </p:nvCxnSpPr>
          <p:spPr>
            <a:xfrm>
              <a:off x="40327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13748CDE-B040-4C17-B9E7-43D1EA5CB673}"/>
                </a:ext>
              </a:extLst>
            </p:cNvPr>
            <p:cNvCxnSpPr>
              <a:cxnSpLocks/>
            </p:cNvCxnSpPr>
            <p:nvPr/>
          </p:nvCxnSpPr>
          <p:spPr>
            <a:xfrm>
              <a:off x="265664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49F2CFAD-0DA4-4F47-961C-A83817CF09F7}"/>
                </a:ext>
              </a:extLst>
            </p:cNvPr>
            <p:cNvCxnSpPr>
              <a:cxnSpLocks/>
            </p:cNvCxnSpPr>
            <p:nvPr/>
          </p:nvCxnSpPr>
          <p:spPr>
            <a:xfrm>
              <a:off x="491001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B01BA719-8039-449D-8F54-1BDEB7E28147}"/>
                </a:ext>
              </a:extLst>
            </p:cNvPr>
            <p:cNvCxnSpPr>
              <a:cxnSpLocks/>
            </p:cNvCxnSpPr>
            <p:nvPr/>
          </p:nvCxnSpPr>
          <p:spPr>
            <a:xfrm>
              <a:off x="716338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541093C9-9BF7-4469-85C5-F069F8670DB9}"/>
                </a:ext>
              </a:extLst>
            </p:cNvPr>
            <p:cNvCxnSpPr>
              <a:cxnSpLocks/>
            </p:cNvCxnSpPr>
            <p:nvPr/>
          </p:nvCxnSpPr>
          <p:spPr>
            <a:xfrm>
              <a:off x="941675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1EEECC2-492D-4864-B8ED-DE606FD2B2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48233F79-3E94-42A0-B8FC-93D73C818E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85338" y="1797050"/>
            <a:ext cx="1716087" cy="171767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xmlns="" id="{16EC86CE-D28A-4D4B-B1DF-E58FB4163A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9797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xmlns="" id="{45497E0A-F3A1-4AA2-AB21-583D3E6ABD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1621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xmlns="" id="{314AF5B9-30C6-4D53-ACAB-ED56A9F808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7030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xmlns="" id="{64C50462-1722-4864-BED5-C99824A5E5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5689" y="44087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лабораторија</a:t>
            </a:r>
            <a:r>
              <a:rPr lang="en-US" dirty="0"/>
              <a:t>&gt;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xmlns="" id="{6F100EC3-AA6C-497D-8A24-8046023945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7538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xmlns="" id="{633FD0D7-52F9-4458-9684-626FB9D93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92724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xmlns="" id="{E5C87C97-5E95-49E9-99F4-B0ECA56AA9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67560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xmlns="" id="{3B9949A4-3035-4555-B9DC-814CF9160A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3794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xmlns="" id="{EE41092A-6A8C-44D0-B0FC-7FA1864761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1497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4D1C90B7-A24F-4DFB-8D74-8D2EBF0E9162}"/>
              </a:ext>
            </a:extLst>
          </p:cNvPr>
          <p:cNvSpPr txBox="1"/>
          <p:nvPr userDrawn="1"/>
        </p:nvSpPr>
        <p:spPr>
          <a:xfrm>
            <a:off x="551789" y="2734590"/>
            <a:ext cx="3143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Место и година рођења </a:t>
            </a:r>
            <a:endParaRPr lang="en-US" dirty="0">
              <a:solidFill>
                <a:prstClr val="black">
                  <a:lumMod val="65000"/>
                  <a:lumOff val="3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xmlns="" id="{277E8C1F-BAAE-4387-AF75-65FE1CF31C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95700" y="2735263"/>
            <a:ext cx="4801378" cy="36671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место</a:t>
            </a:r>
            <a:r>
              <a:rPr lang="en-US" dirty="0"/>
              <a:t>&gt;</a:t>
            </a:r>
            <a:r>
              <a:rPr lang="sr-Cyrl-RS" dirty="0"/>
              <a:t>, </a:t>
            </a:r>
            <a:r>
              <a:rPr lang="en-US" dirty="0"/>
              <a:t>&lt;</a:t>
            </a:r>
            <a:r>
              <a:rPr lang="sr-Cyrl-RS" dirty="0"/>
              <a:t>година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072441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јистакнутије научно достигнућ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Изабрати и укратко описати једно достигнуће које је кандидат остварио у периоду након претходног избора у звање. Дати кратак опис и прокоментарисати његов значај у односу на област истраживања. Представити на максимално два слајда уз коришћење слика/дијаграма, уколико је то могуће.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xmlns="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Најистакнутије научно достигнуће</a:t>
            </a:r>
            <a:endParaRPr lang="en-US" sz="2400" b="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xmlns="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388113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вантитативни резул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xmlns="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DC15A62A-52D3-434B-9B51-58FCC31043E8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Квантитативни резултати кандидата</a:t>
            </a:r>
            <a:endParaRPr lang="en-US" sz="2400" b="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850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xmlns="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42057"/>
            <a:ext cx="11029616" cy="4616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Руковођење пројектима, </a:t>
            </a:r>
            <a:r>
              <a:rPr lang="sr-Cyrl-RS" sz="2400" b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поТпројекти</a:t>
            </a:r>
            <a:r>
              <a:rPr lang="en-US" sz="2400" b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Ma</a:t>
            </a:r>
            <a:r>
              <a:rPr lang="sr-Cyrl-RS" sz="2400" b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sr-Cyrl-RS" sz="2400" b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и </a:t>
            </a:r>
            <a:r>
              <a:rPr lang="sr-Cyrl-RS" sz="2400" b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пројектни</a:t>
            </a:r>
            <a:r>
              <a:rPr lang="en-US" sz="2400" b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m</a:t>
            </a:r>
            <a:r>
              <a:rPr lang="sr-Cyrl-RS" sz="2400" b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задаци</a:t>
            </a:r>
            <a:r>
              <a:rPr lang="en-US" sz="2400" b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M</a:t>
            </a:r>
            <a:endParaRPr lang="en-US" sz="2400" b="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02983"/>
            <a:ext cx="11029616" cy="996029"/>
          </a:xfrm>
        </p:spPr>
        <p:txBody>
          <a:bodyPr anchor="t">
            <a:noAutofit/>
          </a:bodyPr>
          <a:lstStyle>
            <a:lvl1pPr marL="171450" marR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sz="1800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</a:t>
            </a:r>
            <a:r>
              <a:rPr lang="sr-Cyrl-RS" dirty="0" smtClean="0"/>
              <a:t>два, </a:t>
            </a:r>
            <a:r>
              <a:rPr lang="sr-Cyrl-RS" dirty="0"/>
              <a:t>по мишљењу Комисије, </a:t>
            </a:r>
            <a:r>
              <a:rPr lang="sr-Cyrl-RS" dirty="0" smtClean="0"/>
              <a:t>најистакнутија </a:t>
            </a:r>
            <a:r>
              <a:rPr lang="sr-Cyrl-RS" dirty="0"/>
              <a:t>пројекта, потпројекта или </a:t>
            </a:r>
            <a:r>
              <a:rPr lang="sr-Cyrl-RS" dirty="0" smtClean="0"/>
              <a:t>пројектна задатка </a:t>
            </a:r>
            <a:r>
              <a:rPr lang="sr-Cyrl-RS" dirty="0"/>
              <a:t>којима је кандидат руководио или руководи.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xmlns="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793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 и дисертациј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xmlns="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61255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Руковођење пројектима, поТпројектиМа и пројектниМ задациМА</a:t>
            </a:r>
            <a:endParaRPr lang="en-US" sz="2400" b="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132649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 smtClean="0"/>
              <a:t>Навести до два, по мишљењу Комисије, најистакнутија пројекта, потпројекта или пројектна задатака којима је кандидат руководио или руководи.</a:t>
            </a:r>
            <a:endParaRPr lang="ru-RU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xmlns="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1" y="3993869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Руковођење ДИсертацијама</a:t>
            </a:r>
            <a:endParaRPr lang="en-US" sz="2400" b="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xmlns="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 smtClean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6" hasCustomPrompt="1"/>
          </p:nvPr>
        </p:nvSpPr>
        <p:spPr>
          <a:xfrm>
            <a:off x="581192" y="4524582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 smtClean="0"/>
              <a:t>Навести до две, по избору Комисије, дисертације којима је кандидат руководио у форми: </a:t>
            </a:r>
            <a:r>
              <a:rPr lang="ru-RU" dirty="0" smtClean="0"/>
              <a:t>&lt;Име и презиме&gt;, &lt;Наслов дисертације&gt;, &lt;Институција&gt;, &lt;Датум одбране&gt;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5425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тал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&lt;</a:t>
            </a:r>
            <a:r>
              <a:rPr lang="sr-Cyrl-RS" dirty="0"/>
              <a:t>Остало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xmlns="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xmlns="" id="{B39D9DDE-B78B-4BAF-9C58-1C88A79567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1025" y="1870426"/>
            <a:ext cx="11029950" cy="466374"/>
          </a:xfrm>
        </p:spPr>
        <p:txBody>
          <a:bodyPr>
            <a:normAutofit/>
          </a:bodyPr>
          <a:lstStyle>
            <a:lvl1pPr marL="0" indent="0">
              <a:buNone/>
              <a:defRPr sz="2400" cap="all" baseline="0"/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ПОДНАСЛОВ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361595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82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1" r:id="rId3"/>
    <p:sldLayoutId id="2147483670" r:id="rId4"/>
    <p:sldLayoutId id="2147483673" r:id="rId5"/>
    <p:sldLayoutId id="2147483676" r:id="rId6"/>
    <p:sldLayoutId id="2147483672" r:id="rId7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1/15/2026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67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="" xmlns:a16="http://schemas.microsoft.com/office/drawing/2014/main" id="{5CD3009D-0316-4899-BCE2-3B4DC33C0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 smtClean="0"/>
              <a:t>др иГОР пОПОВ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05C6C43-CFCB-4C79-8772-B0C8A1A4EE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др Борислав Васић (ИФ)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F1370525-CC16-4BA6-BC05-D8D08B378D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ИЗБОР У ЗВАЊЕ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1F2FEC2E-1065-4070-952F-BBFBBED4C5A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др Радош Гајић (ИФ)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20291131-D116-469B-9588-970DBBEDBC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др Дејан Загорац </a:t>
            </a:r>
            <a:r>
              <a:rPr lang="en-US" dirty="0" smtClean="0"/>
              <a:t>(</a:t>
            </a:r>
            <a:r>
              <a:rPr lang="sr-Cyrl-RS" dirty="0" smtClean="0"/>
              <a:t>Винча)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7E72A78-E091-4078-8147-E446703C1F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НАУЧНИ САВЕТНИК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4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B8EB85-C71E-4725-AB7E-C03D5CE0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ИЗБОР У ЗВАЊЕ НАУЧНИ САВЕТНИК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2FC1FC9-021D-4671-BD4B-9239F612D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 smtClean="0"/>
              <a:t>Др Игор Попов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2BB415C-EEAF-4CEE-BDFD-DB4858B5E7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Физички факултет Универзитета у Београду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9F97E09B-90CE-461F-B69B-1A7DFC8C2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-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18B9769A-9FE7-4E80-81B7-439C93ED58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Технички универзитет у Дрездену, Немачка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486A398B-AF65-42E2-959D-17C51AFE1D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35689" y="4408750"/>
            <a:ext cx="2079286" cy="989174"/>
          </a:xfrm>
        </p:spPr>
        <p:txBody>
          <a:bodyPr>
            <a:normAutofit fontScale="92500"/>
          </a:bodyPr>
          <a:lstStyle/>
          <a:p>
            <a:r>
              <a:rPr lang="sr-Cyrl-RS" sz="1400" dirty="0" smtClean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Запослен на Институту за мултидисциплинарна истраживања (ИМСИ)</a:t>
            </a:r>
            <a:endParaRPr lang="en-US" sz="1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F8F11D14-4C84-434F-8A8C-474F3B28D4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sr-Cyrl-RS" dirty="0" smtClean="0"/>
              <a:t>1996-2003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733A7F96-88DA-4DA5-B36E-57226F572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sr-Cyrl-RS" dirty="0" smtClean="0"/>
              <a:t>-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469E54C4-2E92-43EC-B5E3-21B606AF6D8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r-Cyrl-RS" dirty="0" smtClean="0"/>
              <a:t>2004-2008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9A6B9D13-D210-4D93-861C-7AB19EB221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sr-Cyrl-RS" dirty="0" smtClean="0"/>
              <a:t>2016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A65C53BA-4222-4884-AD33-049DBF50C0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sr-Cyrl-RS" dirty="0" smtClean="0"/>
              <a:t>2016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BA35DFBA-E49B-4101-A758-11B456A481D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/>
              <a:t>Београд, 1977.</a:t>
            </a:r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7" r="166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867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EEE4FA-EF42-46E1-B893-990E8E809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Избор у звање Научни саветник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CB91CD-B09F-4617-A373-7F9049B02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sr-Cyrl-RS" sz="1400" dirty="0" smtClean="0"/>
              <a:t>Класификоване су све линеарне електронске дисперзије у дводимензионалним материјалима са слабом спин-орбит интеракцијом применом теорије група. Откривен је нови тип дисперзије. Развијен је софтвер који аутоматски проналази структурно</a:t>
            </a:r>
            <a:r>
              <a:rPr lang="en-US" sz="1400" dirty="0" smtClean="0"/>
              <a:t>-</a:t>
            </a:r>
            <a:r>
              <a:rPr lang="sr-Cyrl-RS" sz="1400" dirty="0" smtClean="0"/>
              <a:t> и термодинамички</a:t>
            </a:r>
            <a:r>
              <a:rPr lang="en-US" sz="1400" dirty="0" smtClean="0"/>
              <a:t>-</a:t>
            </a:r>
            <a:r>
              <a:rPr lang="sr-Cyrl-RS" sz="1400" dirty="0" smtClean="0"/>
              <a:t> стабилне материјале са датом групом симетрије и датим хемијским елементима. Применом тог софтвера су потом предвиђени нови материјали са ново</a:t>
            </a:r>
            <a:r>
              <a:rPr lang="en-US" sz="1400" dirty="0" smtClean="0"/>
              <a:t>-</a:t>
            </a:r>
            <a:r>
              <a:rPr lang="sr-Cyrl-RS" sz="1400" dirty="0" smtClean="0"/>
              <a:t>откривеним типом дисперзије.</a:t>
            </a:r>
          </a:p>
          <a:p>
            <a:pPr algn="just"/>
            <a:r>
              <a:rPr lang="sr-Cyrl-RS" sz="1400" dirty="0" smtClean="0"/>
              <a:t>Највећи потенцијал графена и неких других материјала лежи у његовој линеарној електронској дисперзији око Фермијевог нивоа и последично великој мобилности носилаца наелектрисања. Нова линеарна дисперзија отвара могућности и особине које тек треба да буду истражене, а материјали са истом откривени.</a:t>
            </a:r>
            <a:endParaRPr lang="en-US" sz="1400" dirty="0" smtClean="0"/>
          </a:p>
          <a:p>
            <a:pPr algn="just"/>
            <a:r>
              <a:rPr lang="sr-Cyrl-RS" sz="1400" dirty="0" smtClean="0"/>
              <a:t>Допринос И.П. у овом истраживању је развој софтвера, примена истог у открићу материјала са ново-откривеном дисперзијом, конципирање публикације уз значајан допринос његовом сажетку, уводу и делу који описује развијени софтвер и његову примену у предвиђању материјала са датом дисперзијом. </a:t>
            </a:r>
            <a:endParaRPr lang="sr-Cyrl-RS" sz="1400" dirty="0"/>
          </a:p>
          <a:p>
            <a:pPr algn="just"/>
            <a:r>
              <a:rPr lang="sr-Cyrl-RS" sz="1400" dirty="0" smtClean="0"/>
              <a:t>Референца</a:t>
            </a:r>
            <a:r>
              <a:rPr lang="en-US" sz="1400" dirty="0" smtClean="0"/>
              <a:t>: </a:t>
            </a:r>
            <a:r>
              <a:rPr lang="sr-Cyrl-RS" sz="1400" dirty="0" smtClean="0"/>
              <a:t>Владимир Дамљановић, </a:t>
            </a:r>
            <a:r>
              <a:rPr lang="sr-Cyrl-RS" sz="1400" b="1" dirty="0" smtClean="0"/>
              <a:t>Игор Попов</a:t>
            </a:r>
            <a:r>
              <a:rPr lang="sr-Cyrl-RS" sz="1400" dirty="0" smtClean="0"/>
              <a:t>, Радош Гајић. </a:t>
            </a:r>
            <a:r>
              <a:rPr lang="en-US" sz="1400" dirty="0" smtClean="0"/>
              <a:t>Fortune teller fermions in two-dimensional materials. Nanoscale 9, 19337-19346 (2017). DOI: 10.1039/c7nr07763g (IF=7.915, M21a).</a:t>
            </a:r>
            <a:endParaRPr lang="en-US" sz="1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51923D1-279D-4972-AA06-42B41DCF0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sz="2400" dirty="0" smtClean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Др Игор Попов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791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Избор у звање Научни саветник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 smtClean="0"/>
              <a:t>Др Игор Попов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81192" y="2132648"/>
            <a:ext cx="11029615" cy="199689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r-Cyrl-RS" sz="1600" dirty="0" smtClean="0"/>
              <a:t>Руководилац два </a:t>
            </a:r>
            <a:r>
              <a:rPr lang="sr-Cyrl-RS" sz="1600" dirty="0"/>
              <a:t>билатерална </a:t>
            </a:r>
            <a:r>
              <a:rPr lang="sr-Cyrl-RS" sz="1600" dirty="0" smtClean="0"/>
              <a:t>међународна пројекта</a:t>
            </a:r>
            <a:r>
              <a:rPr lang="en-US" sz="1600" dirty="0" smtClean="0"/>
              <a:t>:</a:t>
            </a:r>
          </a:p>
          <a:p>
            <a:pPr marL="228600" indent="-228600" algn="just">
              <a:buAutoNum type="arabicPeriod"/>
            </a:pPr>
            <a:r>
              <a:rPr lang="sr-Cyrl-RS" sz="1600" dirty="0" smtClean="0"/>
              <a:t>Билатералног пројекта између Србије и Француске „</a:t>
            </a:r>
            <a:r>
              <a:rPr lang="sr-Cyrl-CS" sz="1600" dirty="0"/>
              <a:t>МХенске наноструктуре за складиштење еколошки чисте енергије</a:t>
            </a:r>
            <a:r>
              <a:rPr lang="sr-Cyrl-RS" sz="1600" dirty="0" smtClean="0"/>
              <a:t>“, </a:t>
            </a:r>
          </a:p>
          <a:p>
            <a:pPr marL="228600" indent="-228600" algn="just">
              <a:buAutoNum type="arabicPeriod"/>
            </a:pPr>
            <a:r>
              <a:rPr lang="sr-Cyrl-RS" sz="1600" dirty="0"/>
              <a:t>Билатералног пројекта између Србије </a:t>
            </a:r>
            <a:r>
              <a:rPr lang="sr-Cyrl-RS" sz="1600" dirty="0" smtClean="0"/>
              <a:t>и Немачке </a:t>
            </a:r>
            <a:r>
              <a:rPr lang="sr-Cyrl-RS" sz="1600" dirty="0"/>
              <a:t>„</a:t>
            </a:r>
            <a:r>
              <a:rPr lang="sr-Cyrl-CS" sz="1600" dirty="0"/>
              <a:t>Контролисана модификација електронских особина танких филмова дихалкогенида прелазних метала за примену у соларним ћелијама</a:t>
            </a:r>
            <a:r>
              <a:rPr lang="sr-Cyrl-RS" sz="1600" dirty="0" smtClean="0"/>
              <a:t>“. </a:t>
            </a:r>
            <a:endParaRPr lang="sr-Cyrl-RS" sz="1600" u="sng" dirty="0" smtClean="0"/>
          </a:p>
          <a:p>
            <a:pPr marL="0" indent="0">
              <a:buNone/>
            </a:pPr>
            <a:endParaRPr lang="sr-Cyrl-R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100" dirty="0"/>
          </a:p>
          <a:p>
            <a:endParaRPr lang="en-US" sz="1100" dirty="0"/>
          </a:p>
        </p:txBody>
      </p:sp>
      <p:sp>
        <p:nvSpPr>
          <p:cNvPr id="15" name="Content Placeholder 14"/>
          <p:cNvSpPr>
            <a:spLocks noGrp="1"/>
          </p:cNvSpPr>
          <p:nvPr>
            <p:ph idx="16"/>
          </p:nvPr>
        </p:nvSpPr>
        <p:spPr>
          <a:xfrm>
            <a:off x="581192" y="4554303"/>
            <a:ext cx="11029615" cy="185239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Cyrl-RS" sz="1600" dirty="0" smtClean="0"/>
              <a:t>Ментор докторске дисертације Бранислава Миловановића, </a:t>
            </a:r>
            <a:r>
              <a:rPr lang="sr-Cyrl-RS" sz="1600" dirty="0"/>
              <a:t>„Квантнохемијско проучавање супрамолекулских структура гуанина</a:t>
            </a:r>
            <a:r>
              <a:rPr lang="sr-Cyrl-RS" sz="1600" dirty="0" smtClean="0"/>
              <a:t>“, кој</a:t>
            </a:r>
            <a:r>
              <a:rPr lang="en-US" sz="1600" dirty="0" smtClean="0"/>
              <a:t>a</a:t>
            </a:r>
            <a:r>
              <a:rPr lang="sr-Cyrl-RS" sz="1600" dirty="0" smtClean="0"/>
              <a:t> је одбрањен</a:t>
            </a:r>
            <a:r>
              <a:rPr lang="en-US" sz="1600" dirty="0" smtClean="0"/>
              <a:t>a</a:t>
            </a:r>
            <a:r>
              <a:rPr lang="sr-Cyrl-RS" sz="1600" dirty="0" smtClean="0"/>
              <a:t> 01.04.2022. године на </a:t>
            </a:r>
            <a:r>
              <a:rPr lang="sr-Cyrl-RS" sz="1600" dirty="0"/>
              <a:t>Ф</a:t>
            </a:r>
            <a:r>
              <a:rPr lang="sr-Cyrl-RS" sz="1600" dirty="0" smtClean="0"/>
              <a:t>акултету за физичку хемију Универзитета у Београду.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64059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="" xmlns:a16="http://schemas.microsoft.com/office/drawing/2014/main" id="{A2144A7C-0610-4405-A348-80E77408A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Избор у звање научни саветник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F470976D-0107-4570-AE88-B69D47911C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sz="2400" dirty="0" smtClean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Др Игор Попов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0" name="Group 6">
            <a:extLst>
              <a:ext uri="{FF2B5EF4-FFF2-40B4-BE49-F238E27FC236}">
                <a16:creationId xmlns="" xmlns:a16="http://schemas.microsoft.com/office/drawing/2014/main" id="{DAA38BB3-2364-4A70-887A-B824C2768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101383"/>
              </p:ext>
            </p:extLst>
          </p:nvPr>
        </p:nvGraphicFramePr>
        <p:xfrm>
          <a:off x="5971592" y="2381545"/>
          <a:ext cx="5639216" cy="1966681"/>
        </p:xfrm>
        <a:graphic>
          <a:graphicData uri="http://schemas.openxmlformats.org/drawingml/2006/table">
            <a:tbl>
              <a:tblPr/>
              <a:tblGrid>
                <a:gridCol w="2016782">
                  <a:extLst>
                    <a:ext uri="{9D8B030D-6E8A-4147-A177-3AD203B41FA5}">
                      <a16:colId xmlns="" xmlns:a16="http://schemas.microsoft.com/office/drawing/2014/main" val="1342224922"/>
                    </a:ext>
                  </a:extLst>
                </a:gridCol>
                <a:gridCol w="1733476">
                  <a:extLst>
                    <a:ext uri="{9D8B030D-6E8A-4147-A177-3AD203B41FA5}">
                      <a16:colId xmlns="" xmlns:a16="http://schemas.microsoft.com/office/drawing/2014/main" val="2156263360"/>
                    </a:ext>
                  </a:extLst>
                </a:gridCol>
                <a:gridCol w="1888958">
                  <a:extLst>
                    <a:ext uri="{9D8B030D-6E8A-4147-A177-3AD203B41FA5}">
                      <a16:colId xmlns="" xmlns:a16="http://schemas.microsoft.com/office/drawing/2014/main" val="206242611"/>
                    </a:ext>
                  </a:extLst>
                </a:gridCol>
              </a:tblGrid>
              <a:tr h="272797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УКУПНО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ОСТВАРЕНО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ПОТРЕБНО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4256654"/>
                  </a:ext>
                </a:extLst>
              </a:tr>
              <a:tr h="312125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М10+М20+...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102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58277077"/>
                  </a:ext>
                </a:extLst>
              </a:tr>
              <a:tr h="326095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М11+М12+М21+...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101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9050249"/>
                  </a:ext>
                </a:extLst>
              </a:tr>
              <a:tr h="27279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КВАЛИТАТИВНИ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А1,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А2,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А4,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Б1,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Б2,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Б3,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Б8,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Б9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Најмање 4 са збирне листе А и Б, а од тога најмање један А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09766898"/>
                  </a:ext>
                </a:extLst>
              </a:tr>
            </a:tbl>
          </a:graphicData>
        </a:graphic>
      </p:graphicFrame>
      <p:graphicFrame>
        <p:nvGraphicFramePr>
          <p:cNvPr id="21" name="Group 6">
            <a:extLst>
              <a:ext uri="{FF2B5EF4-FFF2-40B4-BE49-F238E27FC236}">
                <a16:creationId xmlns="" xmlns:a16="http://schemas.microsoft.com/office/drawing/2014/main" id="{8E57F8D9-FBCF-4B8C-9AA4-149CBB3A6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748628"/>
              </p:ext>
            </p:extLst>
          </p:nvPr>
        </p:nvGraphicFramePr>
        <p:xfrm>
          <a:off x="646506" y="2381545"/>
          <a:ext cx="2301967" cy="957453"/>
        </p:xfrm>
        <a:graphic>
          <a:graphicData uri="http://schemas.openxmlformats.org/drawingml/2006/table">
            <a:tbl>
              <a:tblPr/>
              <a:tblGrid>
                <a:gridCol w="1415559">
                  <a:extLst>
                    <a:ext uri="{9D8B030D-6E8A-4147-A177-3AD203B41FA5}">
                      <a16:colId xmlns="" xmlns:a16="http://schemas.microsoft.com/office/drawing/2014/main" val="1342224922"/>
                    </a:ext>
                  </a:extLst>
                </a:gridCol>
                <a:gridCol w="886408">
                  <a:extLst>
                    <a:ext uri="{9D8B030D-6E8A-4147-A177-3AD203B41FA5}">
                      <a16:colId xmlns="" xmlns:a16="http://schemas.microsoft.com/office/drawing/2014/main" val="215626336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КАТЕГОРИЈА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М20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9050249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М30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sr-Cyrl-R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51275411"/>
                  </a:ext>
                </a:extLst>
              </a:tr>
            </a:tbl>
          </a:graphicData>
        </a:graphic>
      </p:graphicFrame>
      <p:graphicFrame>
        <p:nvGraphicFramePr>
          <p:cNvPr id="25" name="Group 6">
            <a:extLst>
              <a:ext uri="{FF2B5EF4-FFF2-40B4-BE49-F238E27FC236}">
                <a16:creationId xmlns="" xmlns:a16="http://schemas.microsoft.com/office/drawing/2014/main" id="{F855725A-072E-48C9-AD40-A75151E8C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365418"/>
              </p:ext>
            </p:extLst>
          </p:nvPr>
        </p:nvGraphicFramePr>
        <p:xfrm>
          <a:off x="3056913" y="2381545"/>
          <a:ext cx="2812042" cy="638302"/>
        </p:xfrm>
        <a:graphic>
          <a:graphicData uri="http://schemas.openxmlformats.org/drawingml/2006/table">
            <a:tbl>
              <a:tblPr/>
              <a:tblGrid>
                <a:gridCol w="1608393">
                  <a:extLst>
                    <a:ext uri="{9D8B030D-6E8A-4147-A177-3AD203B41FA5}">
                      <a16:colId xmlns="" xmlns:a16="http://schemas.microsoft.com/office/drawing/2014/main" val="1342224922"/>
                    </a:ext>
                  </a:extLst>
                </a:gridCol>
                <a:gridCol w="1203649">
                  <a:extLst>
                    <a:ext uri="{9D8B030D-6E8A-4147-A177-3AD203B41FA5}">
                      <a16:colId xmlns="" xmlns:a16="http://schemas.microsoft.com/office/drawing/2014/main" val="215626336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 ЦИТАТА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h-</a:t>
                      </a: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ИНДЕКС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1451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58277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074240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spect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ividend">
      <a:majorFont>
        <a:latin typeface="Franklin Gothic Demi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sz="2400" b="0" dirty="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1_DividendVTI">
  <a:themeElements>
    <a:clrScheme name="Aspect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ividend">
      <a:majorFont>
        <a:latin typeface="Franklin Gothic Demi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sz="24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DividendVTI" id="{97558BDE-0B66-457C-BB6F-7B1B22DAA9B8}" vid="{F53508A3-AC60-448A-AF37-934D5F1A0D5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5255AC-12AC-4323-AA35-9BAC798B66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BD2D995-20F0-4C14-BF62-1248AB4B484D}">
  <ds:schemaRefs>
    <ds:schemaRef ds:uri="http://purl.org/dc/elements/1.1/"/>
    <ds:schemaRef ds:uri="71af3243-3dd4-4a8d-8c0d-dd76da1f02a5"/>
    <ds:schemaRef ds:uri="http://www.w3.org/XML/1998/namespace"/>
    <ds:schemaRef ds:uri="16c05727-aa75-4e4a-9b5f-8a80a1165891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B3242A4-1E6A-4E02-809C-4A24066EC0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{C16AFF45-C899-4934-878B-CD75F6A48F8C}tf67061901_win32</Template>
  <TotalTime>566</TotalTime>
  <Words>395</Words>
  <Application>Microsoft Office PowerPoint</Application>
  <PresentationFormat>Custom</PresentationFormat>
  <Paragraphs>56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DividendVTI</vt:lpstr>
      <vt:lpstr>1_DividendVTI</vt:lpstr>
      <vt:lpstr>ИЗБОР У ЗВАЊЕ</vt:lpstr>
      <vt:lpstr>ИЗБОР У ЗВАЊЕ НАУЧНИ САВЕТНИК</vt:lpstr>
      <vt:lpstr>Избор у звање Научни саветник</vt:lpstr>
      <vt:lpstr>Избор у звање Научни саветник</vt:lpstr>
      <vt:lpstr>Избор у звање научни саветник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Andreja</dc:creator>
  <cp:lastModifiedBy>PC</cp:lastModifiedBy>
  <cp:revision>240</cp:revision>
  <dcterms:created xsi:type="dcterms:W3CDTF">2021-08-05T12:39:25Z</dcterms:created>
  <dcterms:modified xsi:type="dcterms:W3CDTF">2026-01-15T09:17:59Z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