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sldIdLst>
    <p:sldId id="292" r:id="rId5"/>
    <p:sldId id="293" r:id="rId6"/>
    <p:sldId id="296" r:id="rId7"/>
    <p:sldId id="300" r:id="rId8"/>
    <p:sldId id="298" r:id="rId9"/>
    <p:sldId id="294" r:id="rId10"/>
    <p:sldId id="29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145991"/>
    <a:srgbClr val="5788B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19" autoAdjust="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xmlns="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xmlns="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xmlns="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xmlns="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xmlns="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xmlns="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xmlns="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xmlns="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xmlns="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xmlns="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xmlns="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xmlns="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xmlns="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xmlns="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xmlns="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xmlns="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xmlns="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xmlns="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пројектни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задатка 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xmlns="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xmlns="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две, по избору Комисије, дисертације којима је кандидат руководио у форми: </a:t>
            </a:r>
            <a:r>
              <a:rPr lang="ru-RU" dirty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xmlns="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xmlns="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pPr/>
              <a:t>12/22/2025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j.ceramint.2024.10.063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др Наташа томић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72731" y="4669478"/>
            <a:ext cx="9197723" cy="377902"/>
          </a:xfrm>
        </p:spPr>
        <p:txBody>
          <a:bodyPr>
            <a:noAutofit/>
          </a:bodyPr>
          <a:lstStyle/>
          <a:p>
            <a:r>
              <a:rPr lang="sr-Cyrl-RS" dirty="0"/>
              <a:t>др Милош Момчиловић, научни саветник, Институт за нуклеарне науке Винча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1830" y="1703513"/>
            <a:ext cx="9108340" cy="733960"/>
          </a:xfrm>
        </p:spPr>
        <p:txBody>
          <a:bodyPr>
            <a:normAutofit/>
          </a:bodyPr>
          <a:lstStyle/>
          <a:p>
            <a:r>
              <a:rPr lang="sr-Cyrl-RS" dirty="0"/>
              <a:t>ИЗБОР У ЗВАЊЕ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2730" y="5006355"/>
            <a:ext cx="8777439" cy="377902"/>
          </a:xfrm>
        </p:spPr>
        <p:txBody>
          <a:bodyPr>
            <a:normAutofit/>
          </a:bodyPr>
          <a:lstStyle/>
          <a:p>
            <a:r>
              <a:rPr lang="sr-Cyrl-RS" dirty="0"/>
              <a:t>др Зорица Константиновић, научни саветник, Институт за физику у Београду 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72730" y="5343232"/>
            <a:ext cx="8777440" cy="377902"/>
          </a:xfrm>
        </p:spPr>
        <p:txBody>
          <a:bodyPr>
            <a:normAutofit/>
          </a:bodyPr>
          <a:lstStyle/>
          <a:p>
            <a:r>
              <a:rPr lang="sr-Cyrl-RS" dirty="0"/>
              <a:t>др Владимир Дамљановић, научни саветник, Институт за физику у Београду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41463" y="2336242"/>
            <a:ext cx="9109075" cy="719866"/>
          </a:xfrm>
        </p:spPr>
        <p:txBody>
          <a:bodyPr>
            <a:normAutofit/>
          </a:bodyPr>
          <a:lstStyle/>
          <a:p>
            <a:r>
              <a:rPr lang="sr-Cyrl-RS" dirty="0"/>
              <a:t>ВИШИ НАУЧНИ САРАДНИК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</a:t>
            </a:r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 Наташа Томић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/>
              <a:t>Факултет за физичку хемију, Универзитет у Београду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/>
              <a:t>Факултет за физичку хемију, Универзитет у Београду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r-Cyrl-RS" sz="1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Лабораторија за квантне материјале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Cyrl-RS" dirty="0"/>
              <a:t>2001-2011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r-Cyrl-RS" dirty="0"/>
              <a:t>2011-2017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r-Cyrl-RS" dirty="0"/>
              <a:t>1.09.2011.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sr-Cyrl-RS" dirty="0"/>
              <a:t>27.11.2018.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/>
              <a:t>Београд, 1981.</a:t>
            </a:r>
            <a:endParaRPr lang="en-US" dirty="0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xmlns="" id="{1CB8EACB-E404-4283-8376-650DA557E44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077" b="20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68" y="2340864"/>
            <a:ext cx="11510194" cy="402453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Наташа Томић је дала значајан допринос на пољу синтезе и карактеризације </a:t>
            </a:r>
            <a:r>
              <a:rPr lang="sr-Cyrl-RS" dirty="0"/>
              <a:t>различитих форми </a:t>
            </a:r>
            <a:r>
              <a:rPr lang="ru-RU" dirty="0"/>
              <a:t>титаната са акцентом на њихову примену. Првенствено, синтетисала је не толико заступљен полиморфни TiO</a:t>
            </a:r>
            <a:r>
              <a:rPr lang="ru-RU" baseline="-25000" dirty="0"/>
              <a:t>2</a:t>
            </a:r>
            <a:r>
              <a:rPr lang="ru-RU" dirty="0"/>
              <a:t> са доминантном брукитном фазом (74%). Поред карактеризације, од интереса је било да се процени његова фотокаталитичка активност.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/>
              <a:t>Боље фотокаталитичке особине полиморфног облика у поређењу са појединачним кристалним фазама се углавном приписују бољем раздвајању фотостворених електрона и шупљина, тј. споријем процесу рекомбинације. Додатно, др Наташа Томић је TiO</a:t>
            </a:r>
            <a:r>
              <a:rPr lang="ru-RU" baseline="-25000" dirty="0"/>
              <a:t>2</a:t>
            </a:r>
            <a:r>
              <a:rPr lang="ru-RU" dirty="0"/>
              <a:t> са доминантном брукитном фазом користила као прекурсор, где је применом хидротермалне методе у базној средини (NaOH) добила различите форме натријум титаната са морфологијом у виду нанотрака. </a:t>
            </a:r>
            <a:r>
              <a:rPr lang="sr-Cyrl-RS" dirty="0"/>
              <a:t>З</a:t>
            </a:r>
            <a:r>
              <a:rPr lang="en-US" dirty="0" err="1"/>
              <a:t>ахваљујући</a:t>
            </a:r>
            <a:r>
              <a:rPr lang="en-US" dirty="0"/>
              <a:t> </a:t>
            </a:r>
            <a:r>
              <a:rPr lang="en-US" dirty="0" err="1"/>
              <a:t>физичкохемијској</a:t>
            </a:r>
            <a:r>
              <a:rPr lang="en-US" dirty="0"/>
              <a:t> </a:t>
            </a:r>
            <a:r>
              <a:rPr lang="en-US" dirty="0" err="1"/>
              <a:t>анализи</a:t>
            </a:r>
            <a:r>
              <a:rPr lang="sr-Cyrl-RS" dirty="0"/>
              <a:t> нанопрахова, резултати научног истраживања</a:t>
            </a:r>
            <a:r>
              <a:rPr lang="en-US" dirty="0"/>
              <a:t> </a:t>
            </a:r>
            <a:r>
              <a:rPr lang="en-US" dirty="0" err="1"/>
              <a:t>допринели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бољем</a:t>
            </a:r>
            <a:r>
              <a:rPr lang="en-US" dirty="0"/>
              <a:t> </a:t>
            </a:r>
            <a:r>
              <a:rPr lang="en-US" dirty="0" err="1"/>
              <a:t>разумевању</a:t>
            </a:r>
            <a:r>
              <a:rPr lang="ru-RU" dirty="0"/>
              <a:t> утицаја природе прекурсора на фазни састав и </a:t>
            </a:r>
            <a:r>
              <a:rPr lang="ru-RU" dirty="0" smtClean="0"/>
              <a:t>морфологију </a:t>
            </a:r>
            <a:r>
              <a:rPr lang="ru-RU" dirty="0"/>
              <a:t>добијених титаната. Такође, испитала је утицај одгревања (T=500 ̊C) на њихова структурна, морфолошка и фотокаталитичка својства. </a:t>
            </a:r>
            <a:r>
              <a:rPr lang="sr-Cyrl-RS" dirty="0"/>
              <a:t>Тестирањем фотокаталитичких особина титаната и на основу анализе кинетике деградације боје </a:t>
            </a:r>
            <a:r>
              <a:rPr lang="en-US" dirty="0"/>
              <a:t>RO16, </a:t>
            </a:r>
            <a:r>
              <a:rPr lang="sr-Cyrl-RS" dirty="0"/>
              <a:t>кандидаткиња је представила могуће разлоге за различит степен ефикасности као и увид у повезаност структурних особина и кристалиничности титаната са њиховом потенцијалном применом. </a:t>
            </a:r>
          </a:p>
          <a:p>
            <a:pPr algn="just"/>
            <a:endParaRPr lang="sr-Cyrl-RS" dirty="0"/>
          </a:p>
          <a:p>
            <a:pPr lvl="0" algn="just"/>
            <a:r>
              <a:rPr lang="en-US" b="1" u="sng" dirty="0" err="1"/>
              <a:t>Nataša</a:t>
            </a:r>
            <a:r>
              <a:rPr lang="en-US" b="1" u="sng" dirty="0"/>
              <a:t> </a:t>
            </a:r>
            <a:r>
              <a:rPr lang="en-US" b="1" u="sng" dirty="0" err="1"/>
              <a:t>Tomić</a:t>
            </a:r>
            <a:r>
              <a:rPr lang="en-US" dirty="0"/>
              <a:t>, </a:t>
            </a:r>
            <a:r>
              <a:rPr lang="en-US" dirty="0" err="1"/>
              <a:t>Mirjana</a:t>
            </a:r>
            <a:r>
              <a:rPr lang="en-US" dirty="0"/>
              <a:t> </a:t>
            </a:r>
            <a:r>
              <a:rPr lang="en-US" dirty="0" err="1"/>
              <a:t>Grujić-Brojčin</a:t>
            </a:r>
            <a:r>
              <a:rPr lang="en-US" dirty="0"/>
              <a:t>, </a:t>
            </a:r>
            <a:r>
              <a:rPr lang="en-US" dirty="0" err="1"/>
              <a:t>Aleksandar</a:t>
            </a:r>
            <a:r>
              <a:rPr lang="en-US" dirty="0"/>
              <a:t> </a:t>
            </a:r>
            <a:r>
              <a:rPr lang="en-US" dirty="0" err="1"/>
              <a:t>Kremenović</a:t>
            </a:r>
            <a:r>
              <a:rPr lang="en-US" dirty="0"/>
              <a:t>, </a:t>
            </a:r>
            <a:r>
              <a:rPr lang="en-US" dirty="0" err="1"/>
              <a:t>Mirjana</a:t>
            </a:r>
            <a:r>
              <a:rPr lang="en-US" dirty="0"/>
              <a:t> </a:t>
            </a:r>
            <a:r>
              <a:rPr lang="en-US" dirty="0" err="1"/>
              <a:t>Novaković</a:t>
            </a:r>
            <a:r>
              <a:rPr lang="en-US" dirty="0"/>
              <a:t>, Vladimir </a:t>
            </a:r>
            <a:r>
              <a:rPr lang="en-US" dirty="0" err="1"/>
              <a:t>Lazović</a:t>
            </a:r>
            <a:r>
              <a:rPr lang="en-US" dirty="0"/>
              <a:t>, </a:t>
            </a:r>
            <a:r>
              <a:rPr lang="en-US" dirty="0" err="1"/>
              <a:t>Maja</a:t>
            </a:r>
            <a:r>
              <a:rPr lang="en-US" dirty="0"/>
              <a:t> </a:t>
            </a:r>
            <a:r>
              <a:rPr lang="en-US" dirty="0" err="1"/>
              <a:t>Šćepanović</a:t>
            </a:r>
            <a:r>
              <a:rPr lang="en-US" dirty="0"/>
              <a:t>, </a:t>
            </a:r>
            <a:r>
              <a:rPr lang="en-US" i="1" dirty="0"/>
              <a:t>From mixed </a:t>
            </a:r>
            <a:r>
              <a:rPr lang="en-US" i="1" dirty="0" err="1"/>
              <a:t>brookite</a:t>
            </a:r>
            <a:r>
              <a:rPr lang="en-US" i="1" dirty="0"/>
              <a:t>/</a:t>
            </a:r>
            <a:r>
              <a:rPr lang="en-US" i="1" dirty="0" err="1"/>
              <a:t>anatase</a:t>
            </a:r>
            <a:r>
              <a:rPr lang="en-US" i="1" dirty="0"/>
              <a:t> TiO</a:t>
            </a:r>
            <a:r>
              <a:rPr lang="en-US" i="1" baseline="-25000" dirty="0"/>
              <a:t>2 </a:t>
            </a:r>
            <a:r>
              <a:rPr lang="en-US" i="1" dirty="0" err="1"/>
              <a:t>nanopowder</a:t>
            </a:r>
            <a:r>
              <a:rPr lang="en-US" i="1" dirty="0"/>
              <a:t> to sodium </a:t>
            </a:r>
            <a:r>
              <a:rPr lang="en-US" i="1" dirty="0" err="1"/>
              <a:t>titanates</a:t>
            </a:r>
            <a:r>
              <a:rPr lang="en-US" i="1" dirty="0"/>
              <a:t>: Insight into morphology, structure and </a:t>
            </a:r>
            <a:r>
              <a:rPr lang="en-US" i="1" dirty="0" err="1"/>
              <a:t>photacatalytic</a:t>
            </a:r>
            <a:r>
              <a:rPr lang="en-US" i="1" dirty="0"/>
              <a:t> performance, </a:t>
            </a:r>
            <a:r>
              <a:rPr lang="en-US" dirty="0"/>
              <a:t>Ceramics International, 50 (23) 51465-51475, (2024). </a:t>
            </a:r>
            <a:r>
              <a:rPr lang="en-US" dirty="0">
                <a:solidFill>
                  <a:schemeClr val="tx1"/>
                </a:solidFill>
              </a:rPr>
              <a:t>DOI:</a:t>
            </a:r>
            <a:r>
              <a:rPr lang="en-GB" u="sng" dirty="0">
                <a:hlinkClick r:id="rId2" tooltip="Persistent link using digital object identifier"/>
              </a:rPr>
              <a:t> </a:t>
            </a:r>
            <a:r>
              <a:rPr lang="en-GB" u="sng" dirty="0">
                <a:solidFill>
                  <a:schemeClr val="tx1"/>
                </a:solidFill>
                <a:hlinkClick r:id="rId2" tooltip="Persistent link using digital object identifier"/>
              </a:rPr>
              <a:t>https://doi.org/10.1016/j.ceramint.2024.10.063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US" dirty="0"/>
              <a:t>(M21a)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</a:t>
            </a:r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Наташа Томић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57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Наташа Томић </a:t>
            </a:r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6AEBCED6-5493-4F3D-A578-6B15B1CF3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020" y="5443015"/>
            <a:ext cx="936799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19D0D388-8BE4-4CB6-9E52-501DA3E3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3604" y="5654846"/>
            <a:ext cx="7588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xmlns="" id="{00771549-4ECF-4AA8-A664-63F9B238D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57190" y="2610527"/>
            <a:ext cx="86412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C:\Users\User\Documents\Dropbox\00 TiO2nanotrake\CSCS17 poster\IMG3.tif">
            <a:extLst>
              <a:ext uri="{FF2B5EF4-FFF2-40B4-BE49-F238E27FC236}">
                <a16:creationId xmlns:a16="http://schemas.microsoft.com/office/drawing/2014/main" xmlns="" id="{2B312497-CE21-4CA4-94BD-513E7DA82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5391" y="4502026"/>
            <a:ext cx="1806690" cy="21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0" descr="C:\Users\User\Documents\Dropbox\00 TiO2nanotrake\CSCS17 poster\IMG2.tif">
            <a:extLst>
              <a:ext uri="{FF2B5EF4-FFF2-40B4-BE49-F238E27FC236}">
                <a16:creationId xmlns:a16="http://schemas.microsoft.com/office/drawing/2014/main" xmlns="" id="{7A1DD9EE-6C15-44C4-9A1A-075D7D968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5063" y="1657817"/>
            <a:ext cx="1777678" cy="216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4" descr="C:\Users\User\Desktop\1.jpg">
            <a:extLst>
              <a:ext uri="{FF2B5EF4-FFF2-40B4-BE49-F238E27FC236}">
                <a16:creationId xmlns:a16="http://schemas.microsoft.com/office/drawing/2014/main" xmlns="" id="{22D9FBD3-404E-4517-A3EA-2375D76A7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87" t="9213" r="11092" b="5814"/>
          <a:stretch>
            <a:fillRect/>
          </a:stretch>
        </p:blipFill>
        <p:spPr bwMode="auto">
          <a:xfrm>
            <a:off x="4393362" y="4526381"/>
            <a:ext cx="2786889" cy="219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D:\Users\Natasa\Desktop\Reactive-Orange-16.jpg">
            <a:extLst>
              <a:ext uri="{FF2B5EF4-FFF2-40B4-BE49-F238E27FC236}">
                <a16:creationId xmlns:a16="http://schemas.microsoft.com/office/drawing/2014/main" xmlns="" id="{A8EAB1C9-23C7-4F0A-A20B-40713EA4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1664" y="4955856"/>
            <a:ext cx="727745" cy="594274"/>
          </a:xfrm>
          <a:prstGeom prst="rect">
            <a:avLst/>
          </a:prstGeom>
          <a:noFill/>
          <a:ln w="317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xmlns="" id="{4F025186-A4FD-41D6-82EC-54C78F47E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7547" y="4492431"/>
            <a:ext cx="18641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sz="1200" dirty="0">
                <a:solidFill>
                  <a:schemeClr val="accent6">
                    <a:lumMod val="75000"/>
                  </a:schemeClr>
                </a:solidFill>
              </a:rPr>
              <a:t>Reactive Orange 16 (RO16)</a:t>
            </a:r>
          </a:p>
        </p:txBody>
      </p:sp>
      <p:pic>
        <p:nvPicPr>
          <p:cNvPr id="18" name="Picture 1">
            <a:extLst>
              <a:ext uri="{FF2B5EF4-FFF2-40B4-BE49-F238E27FC236}">
                <a16:creationId xmlns:a16="http://schemas.microsoft.com/office/drawing/2014/main" xmlns="" id="{4C7B91A6-7538-4CC6-9575-E1E67830A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8357" y="5837391"/>
            <a:ext cx="1533464" cy="71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rrow: Down 7">
            <a:extLst>
              <a:ext uri="{FF2B5EF4-FFF2-40B4-BE49-F238E27FC236}">
                <a16:creationId xmlns:a16="http://schemas.microsoft.com/office/drawing/2014/main" xmlns="" id="{7CC7146A-91A6-4F26-AD4C-F26F611A659D}"/>
              </a:ext>
            </a:extLst>
          </p:cNvPr>
          <p:cNvSpPr/>
          <p:nvPr/>
        </p:nvSpPr>
        <p:spPr>
          <a:xfrm>
            <a:off x="10643286" y="3912973"/>
            <a:ext cx="157520" cy="44993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1" name="Rectangle 20"/>
          <p:cNvSpPr/>
          <p:nvPr/>
        </p:nvSpPr>
        <p:spPr>
          <a:xfrm>
            <a:off x="10819271" y="3983370"/>
            <a:ext cx="1066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altLang="sr-Latn-RS" dirty="0">
                <a:solidFill>
                  <a:srgbClr val="FF0000"/>
                </a:solidFill>
                <a:latin typeface="Trebuchet MS" panose="020B0603020202020204" pitchFamily="34" charset="0"/>
              </a:rPr>
              <a:t>T=500˚C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natasat\Desktop\1.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0138" y="4032164"/>
            <a:ext cx="1724025" cy="131445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518984" y="463790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endParaRPr lang="en-US" sz="2400" b="0" dirty="0"/>
          </a:p>
        </p:txBody>
      </p:sp>
      <p:sp>
        <p:nvSpPr>
          <p:cNvPr id="24" name="TextBox 23"/>
          <p:cNvSpPr txBox="1"/>
          <p:nvPr/>
        </p:nvSpPr>
        <p:spPr>
          <a:xfrm>
            <a:off x="1878227" y="320451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endParaRPr lang="en-US" sz="2400" b="0" dirty="0"/>
          </a:p>
        </p:txBody>
      </p:sp>
      <p:sp>
        <p:nvSpPr>
          <p:cNvPr id="25" name="TextBox 24"/>
          <p:cNvSpPr txBox="1"/>
          <p:nvPr/>
        </p:nvSpPr>
        <p:spPr>
          <a:xfrm>
            <a:off x="461322" y="4407243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0h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4511" y="3917092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1h</a:t>
            </a:r>
          </a:p>
        </p:txBody>
      </p:sp>
      <p:pic>
        <p:nvPicPr>
          <p:cNvPr id="1028" name="Picture 4" descr="C:\Users\natasat\Desktop\2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79552" y="3186626"/>
            <a:ext cx="1819275" cy="1819275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2166551" y="3426944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4h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63333" y="3064475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8h</a:t>
            </a:r>
          </a:p>
        </p:txBody>
      </p:sp>
      <p:pic>
        <p:nvPicPr>
          <p:cNvPr id="1029" name="Picture 5" descr="C:\Users\natasat\Desktop\3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960339" y="2677551"/>
            <a:ext cx="1981200" cy="1733550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4065376" y="2755558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12h</a:t>
            </a:r>
          </a:p>
        </p:txBody>
      </p:sp>
      <p:pic>
        <p:nvPicPr>
          <p:cNvPr id="1030" name="Picture 6" descr="C:\Users\natasat\Desktop\4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63303" y="2306333"/>
            <a:ext cx="2800350" cy="161925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4979776" y="2566087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16h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76089" y="2413687"/>
            <a:ext cx="626076" cy="28832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Autofit/>
          </a:bodyPr>
          <a:lstStyle/>
          <a:p>
            <a:pPr algn="l"/>
            <a:r>
              <a:rPr lang="en-US" sz="1200" b="1" dirty="0">
                <a:latin typeface="Calibri" pitchFamily="34" charset="0"/>
              </a:rPr>
              <a:t>t = 24h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52803" y="5931149"/>
            <a:ext cx="22765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Calibri" pitchFamily="34" charset="0"/>
              </a:rPr>
              <a:t>TiO</a:t>
            </a:r>
            <a:r>
              <a:rPr lang="ru-RU" sz="1600" b="1" baseline="-25000" dirty="0">
                <a:latin typeface="Calibri" pitchFamily="34" charset="0"/>
              </a:rPr>
              <a:t>2</a:t>
            </a:r>
            <a:r>
              <a:rPr lang="en-US" sz="1600" b="1" baseline="-25000" dirty="0">
                <a:latin typeface="Calibri" pitchFamily="34" charset="0"/>
              </a:rPr>
              <a:t> </a:t>
            </a:r>
          </a:p>
          <a:p>
            <a:r>
              <a:rPr lang="en-US" sz="1400" dirty="0">
                <a:latin typeface="Calibri" pitchFamily="34" charset="0"/>
              </a:rPr>
              <a:t>(74% brookite, 26%</a:t>
            </a:r>
            <a:r>
              <a:rPr lang="sr-Cyrl-RS" sz="1400" dirty="0">
                <a:latin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</a:rPr>
              <a:t>anatase)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58928138-3294-405D-BC58-31CD4865711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4464" y="4794426"/>
            <a:ext cx="676836" cy="1112108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9021209" y="1654431"/>
            <a:ext cx="937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/>
              <a:t>titanate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9091230" y="4096950"/>
            <a:ext cx="11015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annealed</a:t>
            </a:r>
          </a:p>
          <a:p>
            <a:r>
              <a:rPr lang="en-US" i="1" dirty="0" err="1">
                <a:solidFill>
                  <a:srgbClr val="FF0000"/>
                </a:solidFill>
              </a:rPr>
              <a:t>titanate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Наташа Томић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2020-2021</a:t>
            </a:r>
            <a:r>
              <a:rPr lang="sr-Cyrl-RS" dirty="0"/>
              <a:t> </a:t>
            </a:r>
            <a:r>
              <a:rPr lang="sr-Cyrl-RS" b="1" u="sng" dirty="0"/>
              <a:t>руководилац пројекта </a:t>
            </a:r>
            <a:r>
              <a:rPr lang="sr-Cyrl-RS" b="1" dirty="0"/>
              <a:t> </a:t>
            </a:r>
            <a:r>
              <a:rPr lang="en-US" dirty="0"/>
              <a:t>Proof of Concept (PoC): “Novel approach for designing V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-Based graphene nanocomposites: Enhanced energy storage and photocatalytic activity”</a:t>
            </a:r>
            <a:r>
              <a:rPr lang="sr-Cyrl-RS" dirty="0"/>
              <a:t>, Фонд за Иновациону делатност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sr-Cyrl-RS" dirty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405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</a:t>
            </a:r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 Наташа Томић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xmlns="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8634097"/>
              </p:ext>
            </p:extLst>
          </p:nvPr>
        </p:nvGraphicFramePr>
        <p:xfrm>
          <a:off x="5971592" y="2381545"/>
          <a:ext cx="5243582" cy="1185164"/>
        </p:xfrm>
        <a:graphic>
          <a:graphicData uri="http://schemas.openxmlformats.org/drawingml/2006/table">
            <a:tbl>
              <a:tblPr/>
              <a:tblGrid>
                <a:gridCol w="2435561">
                  <a:extLst>
                    <a:ext uri="{9D8B030D-6E8A-4147-A177-3AD203B41FA5}">
                      <a16:colId xmlns:a16="http://schemas.microsoft.com/office/drawing/2014/main" xmlns="" val="1342224922"/>
                    </a:ext>
                  </a:extLst>
                </a:gridCol>
                <a:gridCol w="1393795">
                  <a:extLst>
                    <a:ext uri="{9D8B030D-6E8A-4147-A177-3AD203B41FA5}">
                      <a16:colId xmlns:a16="http://schemas.microsoft.com/office/drawing/2014/main" xmlns="" val="2156263360"/>
                    </a:ext>
                  </a:extLst>
                </a:gridCol>
                <a:gridCol w="1414226">
                  <a:extLst>
                    <a:ext uri="{9D8B030D-6E8A-4147-A177-3AD203B41FA5}">
                      <a16:colId xmlns:a16="http://schemas.microsoft.com/office/drawing/2014/main" xmlns="" val="20624261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/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62,4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М11+М12+М21+M22+M23+M91+M92+M93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55,32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9050249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:a16="http://schemas.microsoft.com/office/drawing/2014/main" xmlns="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2939296"/>
              </p:ext>
            </p:extLst>
          </p:nvPr>
        </p:nvGraphicFramePr>
        <p:xfrm>
          <a:off x="646506" y="2381545"/>
          <a:ext cx="2301967" cy="957453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:a16="http://schemas.microsoft.com/office/drawing/2014/main" xmlns="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xmlns="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9050249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kumimoji="0" lang="sr-Cyrl-R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1275411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xmlns="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199016"/>
              </p:ext>
            </p:extLst>
          </p:nvPr>
        </p:nvGraphicFramePr>
        <p:xfrm>
          <a:off x="3056913" y="2381545"/>
          <a:ext cx="2812042" cy="638302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:a16="http://schemas.microsoft.com/office/drawing/2014/main" xmlns="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xmlns="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291 (283)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277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40742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7FB9DE-BEB3-402C-9D77-1983E9A5F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виши научни сарадник</a:t>
            </a:r>
            <a:endParaRPr lang="sr-Latn-R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0A04D90-6A7E-4C38-B391-113A12171B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Наташа Томић</a:t>
            </a:r>
            <a:endParaRPr lang="sr-Latn-R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ECB7498-8FFE-41D8-8B96-F7441B802964}"/>
              </a:ext>
            </a:extLst>
          </p:cNvPr>
          <p:cNvSpPr txBox="1"/>
          <p:nvPr/>
        </p:nvSpPr>
        <p:spPr>
          <a:xfrm>
            <a:off x="745724" y="2299317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algn="l"/>
            <a:endParaRPr lang="sr-Latn-RS" sz="2400" b="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xmlns="" id="{25390F22-66A7-49D1-B527-B90964466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025" y="1657354"/>
            <a:ext cx="11029950" cy="466374"/>
          </a:xfrm>
        </p:spPr>
        <p:txBody>
          <a:bodyPr>
            <a:normAutofit/>
          </a:bodyPr>
          <a:lstStyle/>
          <a:p>
            <a:r>
              <a:rPr lang="sr-Cyrl-RS" sz="2000" dirty="0"/>
              <a:t>КВАЛИТАТИВНИ УСЛОВИ</a:t>
            </a:r>
            <a:endParaRPr lang="en-GB" sz="2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EAAA2C74-3FD2-44F3-801E-4CA93D2A4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214500"/>
            <a:ext cx="11029615" cy="3634486"/>
          </a:xfrm>
        </p:spPr>
        <p:txBody>
          <a:bodyPr>
            <a:noAutofit/>
          </a:bodyPr>
          <a:lstStyle/>
          <a:p>
            <a:r>
              <a:rPr lang="sr-Cyrl-RS" sz="1500" dirty="0"/>
              <a:t>А1 - РУКОВОЂЕЊЕ ПРОЈЕКТОМ (</a:t>
            </a:r>
            <a:r>
              <a:rPr lang="en-US" sz="1500" dirty="0"/>
              <a:t>PoC- </a:t>
            </a:r>
            <a:r>
              <a:rPr lang="sr-Cyrl-RS" sz="1500" dirty="0"/>
              <a:t>Фонд за иновациону делатност)</a:t>
            </a:r>
          </a:p>
          <a:p>
            <a:r>
              <a:rPr lang="sr-Cyrl-RS" sz="1500" dirty="0"/>
              <a:t>А4 -  </a:t>
            </a:r>
            <a:r>
              <a:rPr lang="ru-RU" sz="1500" dirty="0"/>
              <a:t>ХИРШОВ ИНДЕКС, </a:t>
            </a:r>
            <a:r>
              <a:rPr lang="en-US" sz="1500" dirty="0"/>
              <a:t>h=9</a:t>
            </a:r>
            <a:r>
              <a:rPr lang="ru-RU" sz="1500" dirty="0"/>
              <a:t> </a:t>
            </a:r>
            <a:endParaRPr lang="sr-Cyrl-RS" sz="1500" dirty="0"/>
          </a:p>
          <a:p>
            <a:r>
              <a:rPr lang="sr-Cyrl-RS" sz="1500" dirty="0"/>
              <a:t>Б1 - ЦИТИРАНОСТ ПРЕКО 50 ЦИТАТА БЕЗ АУТОЦИТАТА (283)</a:t>
            </a:r>
          </a:p>
          <a:p>
            <a:r>
              <a:rPr lang="sr-Cyrl-RS" sz="1500" dirty="0"/>
              <a:t>Б2 - МЕЂУНАРОДНА НАУЧНА САРАДЊА (билатерале</a:t>
            </a:r>
            <a:r>
              <a:rPr lang="en-US" sz="1500" dirty="0"/>
              <a:t>:</a:t>
            </a:r>
            <a:r>
              <a:rPr lang="sr-Cyrl-RS" sz="1500" dirty="0"/>
              <a:t> између Србије и Аустрије-</a:t>
            </a:r>
            <a:r>
              <a:rPr lang="en-US" sz="1500" dirty="0"/>
              <a:t>TU Wien; </a:t>
            </a:r>
            <a:r>
              <a:rPr lang="sr-Cyrl-RS" sz="1500" dirty="0"/>
              <a:t>између </a:t>
            </a:r>
            <a:r>
              <a:rPr lang="ru-RU" sz="1500" dirty="0"/>
              <a:t>Министарства науке, технолошког развоја и иновација Републике Србије и Обједињеног Института за Нуклеарна истраживања (JINR) у Дубни</a:t>
            </a:r>
            <a:r>
              <a:rPr lang="sr-Cyrl-RS" sz="1500" dirty="0"/>
              <a:t>)</a:t>
            </a:r>
          </a:p>
          <a:p>
            <a:r>
              <a:rPr lang="sr-Cyrl-RS" sz="1500" dirty="0"/>
              <a:t>Б4 - ПРЕДАВАЊА ПО ПОЗИВУ (ОСИМ НА КОНФЕРЕНЦИЈАМА) (</a:t>
            </a:r>
            <a:r>
              <a:rPr lang="ru-RU" sz="1500" dirty="0"/>
              <a:t>Институт за науку о материјалима у Барселони - </a:t>
            </a:r>
            <a:r>
              <a:rPr lang="sr-Latn-RS" sz="1500" dirty="0"/>
              <a:t>Institute of Materials Science in Barcelona (ICMAB-CSIC)</a:t>
            </a:r>
            <a:endParaRPr lang="sr-Cyrl-RS" sz="1500" dirty="0"/>
          </a:p>
          <a:p>
            <a:r>
              <a:rPr lang="sr-Cyrl-RS" sz="1500" dirty="0"/>
              <a:t>Б6 - РЕЦЕНЗИРАЊЕ НАЈМАЊЕ ТРИ РЕЗУЛТАТА (билатерални пројекат финансиран од стране Министарства науке, технолошког развоја и иновација; часопис издавачке куће </a:t>
            </a:r>
            <a:r>
              <a:rPr lang="sr-Latn-RS" sz="1500" dirty="0"/>
              <a:t>Royal Society of Chemistry (RSC) </a:t>
            </a:r>
            <a:r>
              <a:rPr lang="sr-Cyrl-RS" sz="1500" dirty="0"/>
              <a:t>и </a:t>
            </a:r>
            <a:r>
              <a:rPr lang="sr-Latn-RS" sz="1500" dirty="0"/>
              <a:t>Springer Nature</a:t>
            </a:r>
            <a:r>
              <a:rPr lang="sr-Cyrl-RS" sz="1500" dirty="0"/>
              <a:t>)</a:t>
            </a:r>
            <a:r>
              <a:rPr lang="sr-Latn-RS" sz="1500" dirty="0"/>
              <a:t> </a:t>
            </a:r>
            <a:endParaRPr lang="sr-Cyrl-RS" sz="1500" dirty="0"/>
          </a:p>
          <a:p>
            <a:r>
              <a:rPr lang="sr-Cyrl-RS" sz="1500" dirty="0"/>
              <a:t>Б9 - ДОПРИНОС РАЗВОЈУ ОДГОВАРАЈУЋЕГ НАУЧНОГ ПРАВЦА (</a:t>
            </a:r>
            <a:r>
              <a:rPr lang="ru-RU" sz="1500" dirty="0"/>
              <a:t>синтеза, карактеризација и примена различитих форми натријум титаната са морфологијом у виду нанотрака</a:t>
            </a:r>
            <a:r>
              <a:rPr lang="en-US" sz="1500" dirty="0"/>
              <a:t>;</a:t>
            </a:r>
            <a:r>
              <a:rPr lang="sr-Cyrl-RS" sz="1500" dirty="0"/>
              <a:t> синтез</a:t>
            </a:r>
            <a:r>
              <a:rPr lang="en-US" sz="1500" dirty="0"/>
              <a:t>a </a:t>
            </a:r>
            <a:r>
              <a:rPr lang="sr-Cyrl-RS" sz="1500" dirty="0"/>
              <a:t>и </a:t>
            </a:r>
            <a:r>
              <a:rPr lang="ru-RU" sz="1500" dirty="0"/>
              <a:t>карактеризација </a:t>
            </a:r>
            <a:r>
              <a:rPr lang="sr-Latn-RS" sz="1500" dirty="0"/>
              <a:t>V</a:t>
            </a:r>
            <a:r>
              <a:rPr lang="sr-Latn-RS" sz="1500" baseline="-25000" dirty="0"/>
              <a:t>2</a:t>
            </a:r>
            <a:r>
              <a:rPr lang="sr-Latn-RS" sz="1500" dirty="0"/>
              <a:t>O</a:t>
            </a:r>
            <a:r>
              <a:rPr lang="sr-Latn-RS" sz="1500" baseline="-25000" dirty="0"/>
              <a:t>5</a:t>
            </a:r>
            <a:r>
              <a:rPr lang="ru-RU" sz="1500" dirty="0"/>
              <a:t> као катодног материјала у батеријама у воденом електролиту LiNO</a:t>
            </a:r>
            <a:r>
              <a:rPr lang="ru-RU" sz="1500" baseline="-25000" dirty="0"/>
              <a:t>3</a:t>
            </a:r>
            <a:r>
              <a:rPr lang="sr-Cyrl-RS" sz="1500" dirty="0"/>
              <a:t>)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xmlns="" val="165282672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1807</TotalTime>
  <Words>644</Words>
  <Application>Microsoft Office PowerPoint</Application>
  <PresentationFormat>Custom</PresentationFormat>
  <Paragraphs>71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DividendVTI</vt:lpstr>
      <vt:lpstr>ИЗБОР У ЗВАЊЕ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  <vt:lpstr>Избор у звање виши научни сарадник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natasat</cp:lastModifiedBy>
  <cp:revision>294</cp:revision>
  <dcterms:created xsi:type="dcterms:W3CDTF">2021-08-05T12:39:25Z</dcterms:created>
  <dcterms:modified xsi:type="dcterms:W3CDTF">2025-12-22T11:45:37Z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